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35"/>
  </p:notesMasterIdLst>
  <p:sldIdLst>
    <p:sldId id="256" r:id="rId2"/>
    <p:sldId id="338" r:id="rId3"/>
    <p:sldId id="337" r:id="rId4"/>
    <p:sldId id="293" r:id="rId5"/>
    <p:sldId id="344" r:id="rId6"/>
    <p:sldId id="442" r:id="rId7"/>
    <p:sldId id="480" r:id="rId8"/>
    <p:sldId id="492" r:id="rId9"/>
    <p:sldId id="520" r:id="rId10"/>
    <p:sldId id="504" r:id="rId11"/>
    <p:sldId id="465" r:id="rId12"/>
    <p:sldId id="495" r:id="rId13"/>
    <p:sldId id="503" r:id="rId14"/>
    <p:sldId id="516" r:id="rId15"/>
    <p:sldId id="505" r:id="rId16"/>
    <p:sldId id="528" r:id="rId17"/>
    <p:sldId id="496" r:id="rId18"/>
    <p:sldId id="501" r:id="rId19"/>
    <p:sldId id="498" r:id="rId20"/>
    <p:sldId id="379" r:id="rId21"/>
    <p:sldId id="499" r:id="rId22"/>
    <p:sldId id="500" r:id="rId23"/>
    <p:sldId id="426" r:id="rId24"/>
    <p:sldId id="510" r:id="rId25"/>
    <p:sldId id="518" r:id="rId26"/>
    <p:sldId id="519" r:id="rId27"/>
    <p:sldId id="422" r:id="rId28"/>
    <p:sldId id="506" r:id="rId29"/>
    <p:sldId id="517" r:id="rId30"/>
    <p:sldId id="513" r:id="rId31"/>
    <p:sldId id="514" r:id="rId32"/>
    <p:sldId id="464" r:id="rId33"/>
    <p:sldId id="467" r:id="rId3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17B0F"/>
    <a:srgbClr val="FFC000"/>
    <a:srgbClr val="F5F9A1"/>
    <a:srgbClr val="CA32BC"/>
    <a:srgbClr val="E5C5D6"/>
    <a:srgbClr val="D5A7BF"/>
    <a:srgbClr val="FFFFFF"/>
    <a:srgbClr val="CC8EAD"/>
    <a:srgbClr val="F4FAF6"/>
    <a:srgbClr val="EDEBD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0A15C55-8517-42AA-B614-E9B94910E393}" styleName="中間スタイル 2 - アクセント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517" autoAdjust="0"/>
    <p:restoredTop sz="94900" autoAdjust="0"/>
  </p:normalViewPr>
  <p:slideViewPr>
    <p:cSldViewPr snapToGrid="0">
      <p:cViewPr varScale="1">
        <p:scale>
          <a:sx n="81" d="100"/>
          <a:sy n="81" d="100"/>
        </p:scale>
        <p:origin x="88" y="64"/>
      </p:cViewPr>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6232"/>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B0F1F48-E90B-443E-A76C-6AAC63F0BE7B}" type="datetimeFigureOut">
              <a:rPr kumimoji="1" lang="ja-JP" altLang="en-US" smtClean="0"/>
              <a:t>2024/2/26</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C2EC94B-821C-42FC-963D-E8D8052AD6D1}" type="slidenum">
              <a:rPr kumimoji="1" lang="ja-JP" altLang="en-US" smtClean="0"/>
              <a:t>‹#›</a:t>
            </a:fld>
            <a:endParaRPr kumimoji="1" lang="ja-JP" altLang="en-US"/>
          </a:p>
        </p:txBody>
      </p:sp>
    </p:spTree>
    <p:extLst>
      <p:ext uri="{BB962C8B-B14F-4D97-AF65-F5344CB8AC3E}">
        <p14:creationId xmlns:p14="http://schemas.microsoft.com/office/powerpoint/2010/main" val="222002281"/>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sz="1200" b="0"/>
              <a:t>10</a:t>
            </a:r>
            <a:endParaRPr lang="en-US" altLang="ja-JP" sz="1200" b="0" dirty="0">
              <a:effectLst/>
              <a:latin typeface="+mj-ea"/>
              <a:cs typeface="Times New Roman" panose="02020603050405020304" pitchFamily="18" charset="0"/>
            </a:endParaRPr>
          </a:p>
        </p:txBody>
      </p:sp>
      <p:sp>
        <p:nvSpPr>
          <p:cNvPr id="4" name="スライド番号プレースホルダー 3"/>
          <p:cNvSpPr>
            <a:spLocks noGrp="1"/>
          </p:cNvSpPr>
          <p:nvPr>
            <p:ph type="sldNum" sz="quarter" idx="5"/>
          </p:nvPr>
        </p:nvSpPr>
        <p:spPr/>
        <p:txBody>
          <a:bodyPr/>
          <a:lstStyle/>
          <a:p>
            <a:fld id="{9C2EC94B-821C-42FC-963D-E8D8052AD6D1}" type="slidenum">
              <a:rPr kumimoji="1" lang="ja-JP" altLang="en-US" smtClean="0"/>
              <a:t>1</a:t>
            </a:fld>
            <a:endParaRPr kumimoji="1" lang="ja-JP" altLang="en-US"/>
          </a:p>
        </p:txBody>
      </p:sp>
    </p:spTree>
    <p:extLst>
      <p:ext uri="{BB962C8B-B14F-4D97-AF65-F5344CB8AC3E}">
        <p14:creationId xmlns:p14="http://schemas.microsoft.com/office/powerpoint/2010/main" val="16710688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15D0E8-3D77-F1B8-A563-849D50DB3A67}"/>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83C12816-58B0-982D-C3D8-F001E43CE454}"/>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4B599AAE-8571-A5A7-8262-97F56D1430A8}"/>
              </a:ext>
            </a:extLst>
          </p:cNvPr>
          <p:cNvSpPr>
            <a:spLocks noGrp="1"/>
          </p:cNvSpPr>
          <p:nvPr>
            <p:ph type="body" idx="1"/>
          </p:nvPr>
        </p:nvSpPr>
        <p:spPr/>
        <p:txBody>
          <a:bodyPr/>
          <a:lstStyle/>
          <a:p>
            <a:r>
              <a:rPr kumimoji="1" lang="ja-JP" altLang="en-US"/>
              <a:t>データ収集を実際に行こなって正例、負例の割合をグラフ化してみました。結果として、正例が極端に少なく、数として</a:t>
            </a:r>
            <a:r>
              <a:rPr kumimoji="1" lang="en-US" altLang="ja-JP"/>
              <a:t>0</a:t>
            </a:r>
            <a:r>
              <a:rPr kumimoji="1" lang="ja-JP" altLang="en-US"/>
              <a:t>に近いラベルもあり、重度なデータの不均衡が発生していることが分かりました。原因として、そもそも交通状況下に存在する物体にはリスクが少ない場合が多いということと、まだまだデータが少ないことがデータの不均衡につながっていると推測します。対策としましては、危険でない物体のデータを減らすアンダーサンプリングや、複数のラベルをまとめてラベル数を減らすといったラベル数削減といった対策が考えられます。</a:t>
            </a:r>
          </a:p>
        </p:txBody>
      </p:sp>
      <p:sp>
        <p:nvSpPr>
          <p:cNvPr id="4" name="スライド番号プレースホルダー 3">
            <a:extLst>
              <a:ext uri="{FF2B5EF4-FFF2-40B4-BE49-F238E27FC236}">
                <a16:creationId xmlns:a16="http://schemas.microsoft.com/office/drawing/2014/main" id="{C1B1518B-C513-967B-F927-7B89690057C5}"/>
              </a:ext>
            </a:extLst>
          </p:cNvPr>
          <p:cNvSpPr>
            <a:spLocks noGrp="1"/>
          </p:cNvSpPr>
          <p:nvPr>
            <p:ph type="sldNum" sz="quarter" idx="5"/>
          </p:nvPr>
        </p:nvSpPr>
        <p:spPr/>
        <p:txBody>
          <a:bodyPr/>
          <a:lstStyle/>
          <a:p>
            <a:fld id="{9C2EC94B-821C-42FC-963D-E8D8052AD6D1}" type="slidenum">
              <a:rPr kumimoji="1" lang="ja-JP" altLang="en-US" smtClean="0"/>
              <a:t>18</a:t>
            </a:fld>
            <a:endParaRPr kumimoji="1" lang="ja-JP" altLang="en-US"/>
          </a:p>
        </p:txBody>
      </p:sp>
    </p:spTree>
    <p:extLst>
      <p:ext uri="{BB962C8B-B14F-4D97-AF65-F5344CB8AC3E}">
        <p14:creationId xmlns:p14="http://schemas.microsoft.com/office/powerpoint/2010/main" val="687754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961B82-5993-61A3-2FDD-67069A087AA4}"/>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559B006F-C8EE-2E45-9BA2-78B622BBDF8C}"/>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E04B2FA8-8BD4-D28B-118E-75F464B60D9D}"/>
              </a:ext>
            </a:extLst>
          </p:cNvPr>
          <p:cNvSpPr>
            <a:spLocks noGrp="1"/>
          </p:cNvSpPr>
          <p:nvPr>
            <p:ph type="body" idx="1"/>
          </p:nvPr>
        </p:nvSpPr>
        <p:spPr/>
        <p:txBody>
          <a:bodyPr/>
          <a:lstStyle/>
          <a:p>
            <a:r>
              <a:rPr kumimoji="1" lang="ja-JP" altLang="en-US"/>
              <a:t>どのようにしてラベル数を削減していくかという話なんですけれども、ラベルによって正例負例の分布はバラバラで、図の通り、赤丸が多数、青三角が少数と二極化していることが分かると思います。多数派のラベルは運転状況において頻出するリスク要因であるという考えのもと、多数派ラベルを基準にして少数派ラベルをまとめるということを考えました</a:t>
            </a:r>
          </a:p>
        </p:txBody>
      </p:sp>
      <p:sp>
        <p:nvSpPr>
          <p:cNvPr id="4" name="スライド番号プレースホルダー 3">
            <a:extLst>
              <a:ext uri="{FF2B5EF4-FFF2-40B4-BE49-F238E27FC236}">
                <a16:creationId xmlns:a16="http://schemas.microsoft.com/office/drawing/2014/main" id="{93696552-706D-3848-C016-4C95811C6336}"/>
              </a:ext>
            </a:extLst>
          </p:cNvPr>
          <p:cNvSpPr>
            <a:spLocks noGrp="1"/>
          </p:cNvSpPr>
          <p:nvPr>
            <p:ph type="sldNum" sz="quarter" idx="5"/>
          </p:nvPr>
        </p:nvSpPr>
        <p:spPr/>
        <p:txBody>
          <a:bodyPr/>
          <a:lstStyle/>
          <a:p>
            <a:fld id="{9C2EC94B-821C-42FC-963D-E8D8052AD6D1}" type="slidenum">
              <a:rPr kumimoji="1" lang="ja-JP" altLang="en-US" smtClean="0"/>
              <a:t>19</a:t>
            </a:fld>
            <a:endParaRPr kumimoji="1" lang="ja-JP" altLang="en-US"/>
          </a:p>
        </p:txBody>
      </p:sp>
    </p:spTree>
    <p:extLst>
      <p:ext uri="{BB962C8B-B14F-4D97-AF65-F5344CB8AC3E}">
        <p14:creationId xmlns:p14="http://schemas.microsoft.com/office/powerpoint/2010/main" val="16124798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B589DB-C77F-BD30-C670-2867936DC8F2}"/>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40BC3649-AE22-57AB-BF18-9435CB5FEFF7}"/>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6FD1E8AB-0BE4-B5C5-25EF-86E6482F8F53}"/>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t>「</a:t>
            </a:r>
            <a:r>
              <a:rPr kumimoji="1" lang="ja-JP" altLang="en-US" sz="1200" b="1" u="sng"/>
              <a:t>対象が自車進路に侵入している</a:t>
            </a:r>
            <a:r>
              <a:rPr kumimoji="1" lang="ja-JP" altLang="en-US"/>
              <a:t>」「</a:t>
            </a:r>
            <a:r>
              <a:rPr kumimoji="1" lang="ja-JP" altLang="en-US" sz="1200" b="1" u="sng"/>
              <a:t>対象が自車進路に侵入するかもしれない</a:t>
            </a:r>
            <a:r>
              <a:rPr kumimoji="1" lang="ja-JP" altLang="en-US"/>
              <a:t>」「</a:t>
            </a:r>
            <a:r>
              <a:rPr kumimoji="1" lang="ja-JP" altLang="en-US" sz="1200" b="1" u="sng"/>
              <a:t>対象が自車に気づいていない</a:t>
            </a:r>
            <a:r>
              <a:rPr kumimoji="1" lang="ja-JP" altLang="en-US"/>
              <a:t>」「</a:t>
            </a:r>
            <a:r>
              <a:rPr kumimoji="1" lang="ja-JP" altLang="en-US" sz="1200" b="1" u="sng"/>
              <a:t>対象が停止・減速するかもしれない</a:t>
            </a:r>
            <a:r>
              <a:rPr kumimoji="1" lang="ja-JP" altLang="en-US"/>
              <a:t>」「</a:t>
            </a:r>
            <a:r>
              <a:rPr kumimoji="1" lang="ja-JP" altLang="en-US" sz="1200" b="1" u="sng"/>
              <a:t>対象が進路変更している・するかもしれない</a:t>
            </a:r>
            <a:r>
              <a:rPr kumimoji="1" lang="ja-JP" altLang="en-US"/>
              <a:t>」といった</a:t>
            </a:r>
            <a:r>
              <a:rPr kumimoji="1" lang="en-US" altLang="ja-JP"/>
              <a:t>5</a:t>
            </a:r>
            <a:r>
              <a:rPr kumimoji="1" lang="ja-JP" altLang="en-US"/>
              <a:t>つを多数派ラベルを基に基準を定義し、少数派ラベルのリスク要因をそれぞれの基準でまとめます。</a:t>
            </a:r>
            <a:endParaRPr kumimoji="1" lang="en-US" altLang="ja-JP"/>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t>下の三つのラベルに関しましては、少数であるかつ、基準と包含関係</a:t>
            </a:r>
            <a:r>
              <a:rPr kumimoji="1" lang="en-US" altLang="ja-JP"/>
              <a:t>(</a:t>
            </a:r>
            <a:r>
              <a:rPr kumimoji="1" lang="ja-JP" altLang="en-US"/>
              <a:t>ホウガンカンケイ</a:t>
            </a:r>
            <a:r>
              <a:rPr kumimoji="1" lang="en-US" altLang="ja-JP"/>
              <a:t>)</a:t>
            </a:r>
            <a:r>
              <a:rPr kumimoji="1" lang="ja-JP" altLang="en-US"/>
              <a:t>にないので、データセットから省きました。</a:t>
            </a:r>
          </a:p>
        </p:txBody>
      </p:sp>
      <p:sp>
        <p:nvSpPr>
          <p:cNvPr id="4" name="スライド番号プレースホルダー 3">
            <a:extLst>
              <a:ext uri="{FF2B5EF4-FFF2-40B4-BE49-F238E27FC236}">
                <a16:creationId xmlns:a16="http://schemas.microsoft.com/office/drawing/2014/main" id="{9132AE47-EF3F-DEBB-3C41-2C10F0BC23C8}"/>
              </a:ext>
            </a:extLst>
          </p:cNvPr>
          <p:cNvSpPr>
            <a:spLocks noGrp="1"/>
          </p:cNvSpPr>
          <p:nvPr>
            <p:ph type="sldNum" sz="quarter" idx="5"/>
          </p:nvPr>
        </p:nvSpPr>
        <p:spPr/>
        <p:txBody>
          <a:bodyPr/>
          <a:lstStyle/>
          <a:p>
            <a:fld id="{9C2EC94B-821C-42FC-963D-E8D8052AD6D1}" type="slidenum">
              <a:rPr kumimoji="1" lang="ja-JP" altLang="en-US" smtClean="0"/>
              <a:t>20</a:t>
            </a:fld>
            <a:endParaRPr kumimoji="1" lang="ja-JP" altLang="en-US"/>
          </a:p>
        </p:txBody>
      </p:sp>
    </p:spTree>
    <p:extLst>
      <p:ext uri="{BB962C8B-B14F-4D97-AF65-F5344CB8AC3E}">
        <p14:creationId xmlns:p14="http://schemas.microsoft.com/office/powerpoint/2010/main" val="1910577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501DB2-885E-86A8-02AB-C082E2B4E316}"/>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A431D1E5-FFEC-ADED-E8D5-08D7B5ABF0A8}"/>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5ACEB177-1D5C-8ED8-A7AA-EB3FB53B7B03}"/>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t>そして、ラベル数の削減を行った結果、右のような分布になりました。各ラベルで正例負例が半々になることが理想なんですけれども、見ての通り不十分なことが分かるかと思います。そこで、グラフの一番右の棒グラフを見ていただきたいのですが、</a:t>
            </a:r>
            <a:r>
              <a:rPr kumimoji="1" lang="ja-JP" altLang="en-US">
                <a:solidFill>
                  <a:schemeClr val="tx1"/>
                </a:solidFill>
              </a:rPr>
              <a:t>リスク要因を一つも保有していない物体は半数以上を占めているんですね。なので、このリスク要因を保有していない物体のデータを除去するというアンダーサンプリングをすることを考えます。アンダーサンプリングによりリスク要因を保有していない物体のデータを全て除去してしまうと、リスク要因を保有していない物体に対しての予測に弱い学習済みモデルになってしまうんですね。なので、一定数、リスク要因を保有していない物体を残しつつアンダーサンプリングを行う必要があります。</a:t>
            </a:r>
            <a:endParaRPr kumimoji="1" lang="en-US" altLang="ja-JP">
              <a:solidFill>
                <a:schemeClr val="tx1"/>
              </a:solidFill>
            </a:endParaRPr>
          </a:p>
          <a:p>
            <a:pPr algn="l">
              <a:lnSpc>
                <a:spcPct val="150000"/>
              </a:lnSpc>
            </a:pPr>
            <a:r>
              <a:rPr kumimoji="1" lang="ja-JP" altLang="en-US">
                <a:solidFill>
                  <a:schemeClr val="tx1"/>
                </a:solidFill>
              </a:rPr>
              <a:t>そこで、「一つの運転シーンにリスク要因を保有していない物体が複数存在する場合、リスク要因を保有していない物体を一つにする」というルールでアンダーサンプリングを行います。</a:t>
            </a:r>
            <a:endParaRPr kumimoji="1" lang="en-US" altLang="ja-JP">
              <a:solidFill>
                <a:schemeClr val="tx1"/>
              </a:solidFill>
            </a:endParaRPr>
          </a:p>
          <a:p>
            <a:pPr algn="l">
              <a:lnSpc>
                <a:spcPct val="150000"/>
              </a:lnSpc>
            </a:pPr>
            <a:r>
              <a:rPr kumimoji="1" lang="ja-JP" altLang="en-US">
                <a:solidFill>
                  <a:schemeClr val="tx1"/>
                </a:solidFill>
              </a:rPr>
              <a:t>結果は次のようになります</a:t>
            </a:r>
          </a:p>
        </p:txBody>
      </p:sp>
      <p:sp>
        <p:nvSpPr>
          <p:cNvPr id="4" name="スライド番号プレースホルダー 3">
            <a:extLst>
              <a:ext uri="{FF2B5EF4-FFF2-40B4-BE49-F238E27FC236}">
                <a16:creationId xmlns:a16="http://schemas.microsoft.com/office/drawing/2014/main" id="{E74708B8-BC0F-220E-4D00-28443F5134DD}"/>
              </a:ext>
            </a:extLst>
          </p:cNvPr>
          <p:cNvSpPr>
            <a:spLocks noGrp="1"/>
          </p:cNvSpPr>
          <p:nvPr>
            <p:ph type="sldNum" sz="quarter" idx="5"/>
          </p:nvPr>
        </p:nvSpPr>
        <p:spPr/>
        <p:txBody>
          <a:bodyPr/>
          <a:lstStyle/>
          <a:p>
            <a:fld id="{9C2EC94B-821C-42FC-963D-E8D8052AD6D1}" type="slidenum">
              <a:rPr kumimoji="1" lang="ja-JP" altLang="en-US" smtClean="0"/>
              <a:t>21</a:t>
            </a:fld>
            <a:endParaRPr kumimoji="1" lang="ja-JP" altLang="en-US"/>
          </a:p>
        </p:txBody>
      </p:sp>
    </p:spTree>
    <p:extLst>
      <p:ext uri="{BB962C8B-B14F-4D97-AF65-F5344CB8AC3E}">
        <p14:creationId xmlns:p14="http://schemas.microsoft.com/office/powerpoint/2010/main" val="6878457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E541A3-7E70-E617-880D-699B8DF35705}"/>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A29B8D50-EC83-7581-B532-A9D09E0E090D}"/>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9287B242-3118-E1A4-DA25-6084DA790052}"/>
              </a:ext>
            </a:extLst>
          </p:cNvPr>
          <p:cNvSpPr>
            <a:spLocks noGrp="1"/>
          </p:cNvSpPr>
          <p:nvPr>
            <p:ph type="body" idx="1"/>
          </p:nvPr>
        </p:nvSpPr>
        <p:spPr/>
        <p:txBody>
          <a:bodyPr/>
          <a:lstStyle/>
          <a:p>
            <a:r>
              <a:rPr kumimoji="1" lang="ja-JP" altLang="en-US"/>
              <a:t>ある程度データの不均衡がかなり緩和されていることが分かると思います。さらに、一番右の棒グラフを見ていただく通り、リスク要因を保有していない物体に関しても一定数残っていることが分かると思います。しかし、完全にデータの不均衡が解消されたわけではなく、その対策としましては、損失を計算する際にラベルごとに損失の重みづけを行うなどの対策をする必要があると考えています。</a:t>
            </a:r>
          </a:p>
        </p:txBody>
      </p:sp>
      <p:sp>
        <p:nvSpPr>
          <p:cNvPr id="4" name="スライド番号プレースホルダー 3">
            <a:extLst>
              <a:ext uri="{FF2B5EF4-FFF2-40B4-BE49-F238E27FC236}">
                <a16:creationId xmlns:a16="http://schemas.microsoft.com/office/drawing/2014/main" id="{6CD570CC-148A-B42B-29E8-88D224F6BBAE}"/>
              </a:ext>
            </a:extLst>
          </p:cNvPr>
          <p:cNvSpPr>
            <a:spLocks noGrp="1"/>
          </p:cNvSpPr>
          <p:nvPr>
            <p:ph type="sldNum" sz="quarter" idx="5"/>
          </p:nvPr>
        </p:nvSpPr>
        <p:spPr/>
        <p:txBody>
          <a:bodyPr/>
          <a:lstStyle/>
          <a:p>
            <a:fld id="{9C2EC94B-821C-42FC-963D-E8D8052AD6D1}" type="slidenum">
              <a:rPr kumimoji="1" lang="ja-JP" altLang="en-US" smtClean="0"/>
              <a:t>22</a:t>
            </a:fld>
            <a:endParaRPr kumimoji="1" lang="ja-JP" altLang="en-US"/>
          </a:p>
        </p:txBody>
      </p:sp>
    </p:spTree>
    <p:extLst>
      <p:ext uri="{BB962C8B-B14F-4D97-AF65-F5344CB8AC3E}">
        <p14:creationId xmlns:p14="http://schemas.microsoft.com/office/powerpoint/2010/main" val="12901611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では実験についてです。学習回数については</a:t>
            </a:r>
            <a:r>
              <a:rPr kumimoji="1" lang="en-US" altLang="ja-JP"/>
              <a:t>F1</a:t>
            </a:r>
            <a:r>
              <a:rPr kumimoji="1" lang="ja-JP" altLang="en-US"/>
              <a:t>を基準としたアーリーストッピングを行うため手法によって不定で、損失関数を</a:t>
            </a:r>
            <a:r>
              <a:rPr kumimoji="1" lang="en-US" altLang="ja-JP"/>
              <a:t>BCEloss</a:t>
            </a:r>
            <a:r>
              <a:rPr kumimoji="1" lang="ja-JP" altLang="en-US"/>
              <a:t>、最適化手法は</a:t>
            </a:r>
            <a:r>
              <a:rPr kumimoji="1" lang="en-US" altLang="ja-JP"/>
              <a:t>SGD</a:t>
            </a:r>
            <a:r>
              <a:rPr kumimoji="1" lang="ja-JP" altLang="en-US"/>
              <a:t>の学習率は</a:t>
            </a:r>
            <a:r>
              <a:rPr kumimoji="1" lang="en-US" altLang="ja-JP"/>
              <a:t>0.01</a:t>
            </a:r>
            <a:r>
              <a:rPr kumimoji="1" lang="ja-JP" altLang="en-US"/>
              <a:t>で統一しており、提案手法の</a:t>
            </a:r>
            <a:r>
              <a:rPr kumimoji="1" lang="en-US" altLang="ja-JP"/>
              <a:t>Transformer</a:t>
            </a:r>
            <a:r>
              <a:rPr kumimoji="1" lang="ja-JP" altLang="en-US"/>
              <a:t>についてはマルチヘッドアテンションのヘッド数を</a:t>
            </a:r>
            <a:r>
              <a:rPr kumimoji="1" lang="en-US" altLang="ja-JP"/>
              <a:t>8</a:t>
            </a:r>
            <a:r>
              <a:rPr kumimoji="1" lang="ja-JP" altLang="en-US"/>
              <a:t>、</a:t>
            </a:r>
            <a:r>
              <a:rPr kumimoji="1" lang="en-US" altLang="ja-JP"/>
              <a:t>Transformer</a:t>
            </a:r>
            <a:r>
              <a:rPr kumimoji="1" lang="ja-JP" altLang="en-US"/>
              <a:t>の層数を</a:t>
            </a:r>
            <a:r>
              <a:rPr kumimoji="1" lang="en-US" altLang="ja-JP"/>
              <a:t>4</a:t>
            </a:r>
            <a:r>
              <a:rPr kumimoji="1" lang="ja-JP" altLang="en-US"/>
              <a:t>としています。</a:t>
            </a:r>
            <a:endParaRPr kumimoji="1" lang="en-US" altLang="ja-JP"/>
          </a:p>
        </p:txBody>
      </p:sp>
      <p:sp>
        <p:nvSpPr>
          <p:cNvPr id="4" name="スライド番号プレースホルダー 3"/>
          <p:cNvSpPr>
            <a:spLocks noGrp="1"/>
          </p:cNvSpPr>
          <p:nvPr>
            <p:ph type="sldNum" sz="quarter" idx="5"/>
          </p:nvPr>
        </p:nvSpPr>
        <p:spPr/>
        <p:txBody>
          <a:bodyPr/>
          <a:lstStyle/>
          <a:p>
            <a:fld id="{9C2EC94B-821C-42FC-963D-E8D8052AD6D1}" type="slidenum">
              <a:rPr kumimoji="1" lang="ja-JP" altLang="en-US" smtClean="0"/>
              <a:t>23</a:t>
            </a:fld>
            <a:endParaRPr kumimoji="1" lang="ja-JP" altLang="en-US"/>
          </a:p>
        </p:txBody>
      </p:sp>
    </p:spTree>
    <p:extLst>
      <p:ext uri="{BB962C8B-B14F-4D97-AF65-F5344CB8AC3E}">
        <p14:creationId xmlns:p14="http://schemas.microsoft.com/office/powerpoint/2010/main" val="19344826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次に評価指標についてですが、</a:t>
            </a:r>
            <a:r>
              <a:rPr kumimoji="1" lang="en-US" altLang="ja-JP"/>
              <a:t>Recall</a:t>
            </a:r>
            <a:r>
              <a:rPr kumimoji="1" lang="ja-JP" altLang="en-US"/>
              <a:t>、</a:t>
            </a:r>
            <a:r>
              <a:rPr kumimoji="1" lang="en-US" altLang="ja-JP"/>
              <a:t>Precision</a:t>
            </a:r>
            <a:r>
              <a:rPr kumimoji="1" lang="ja-JP" altLang="en-US"/>
              <a:t>、</a:t>
            </a:r>
            <a:r>
              <a:rPr kumimoji="1" lang="en-US" altLang="ja-JP"/>
              <a:t>F1score</a:t>
            </a:r>
            <a:r>
              <a:rPr kumimoji="1" lang="ja-JP" altLang="en-US"/>
              <a:t>で評価を行います。今回のタスクとしてはマルチラベル分類なので、ラベルごと独立に評価し、このラベルは提案手法で有効だとか、このラベルは提案手法では有効でないといった考察を行います。</a:t>
            </a:r>
            <a:endParaRPr kumimoji="1" lang="en-US" altLang="ja-JP"/>
          </a:p>
          <a:p>
            <a:endParaRPr kumimoji="1" lang="ja-JP" altLang="en-US"/>
          </a:p>
        </p:txBody>
      </p:sp>
      <p:sp>
        <p:nvSpPr>
          <p:cNvPr id="4" name="スライド番号プレースホルダー 3"/>
          <p:cNvSpPr>
            <a:spLocks noGrp="1"/>
          </p:cNvSpPr>
          <p:nvPr>
            <p:ph type="sldNum" sz="quarter" idx="5"/>
          </p:nvPr>
        </p:nvSpPr>
        <p:spPr/>
        <p:txBody>
          <a:bodyPr/>
          <a:lstStyle/>
          <a:p>
            <a:fld id="{9C2EC94B-821C-42FC-963D-E8D8052AD6D1}" type="slidenum">
              <a:rPr kumimoji="1" lang="ja-JP" altLang="en-US" smtClean="0"/>
              <a:t>24</a:t>
            </a:fld>
            <a:endParaRPr kumimoji="1" lang="ja-JP" altLang="en-US"/>
          </a:p>
        </p:txBody>
      </p:sp>
    </p:spTree>
    <p:extLst>
      <p:ext uri="{BB962C8B-B14F-4D97-AF65-F5344CB8AC3E}">
        <p14:creationId xmlns:p14="http://schemas.microsoft.com/office/powerpoint/2010/main" val="28905436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u="none">
                <a:solidFill>
                  <a:schemeClr val="tx1"/>
                </a:solidFill>
              </a:rPr>
              <a:t>定量的評価としましては、ラベル２，３，４の</a:t>
            </a:r>
            <a:r>
              <a:rPr kumimoji="1" lang="en-US" altLang="ja-JP" sz="1200" b="0" u="none">
                <a:solidFill>
                  <a:schemeClr val="tx1"/>
                </a:solidFill>
              </a:rPr>
              <a:t>F1</a:t>
            </a:r>
            <a:r>
              <a:rPr kumimoji="1" lang="ja-JP" altLang="en-US" sz="1200" b="0" u="none">
                <a:solidFill>
                  <a:schemeClr val="tx1"/>
                </a:solidFill>
              </a:rPr>
              <a:t>において、提案手法</a:t>
            </a:r>
            <a:r>
              <a:rPr kumimoji="1" lang="en-US" altLang="ja-JP" sz="1200" b="0" u="none">
                <a:solidFill>
                  <a:schemeClr val="tx1"/>
                </a:solidFill>
              </a:rPr>
              <a:t>B</a:t>
            </a:r>
            <a:r>
              <a:rPr kumimoji="1" lang="ja-JP" altLang="en-US" sz="1200" b="0" u="none">
                <a:solidFill>
                  <a:schemeClr val="tx1"/>
                </a:solidFill>
              </a:rPr>
              <a:t>で最高の値を示しました。各ラベルで算出された</a:t>
            </a:r>
            <a:r>
              <a:rPr kumimoji="1" lang="en-US" altLang="ja-JP" sz="1200" b="0" u="none">
                <a:solidFill>
                  <a:schemeClr val="tx1"/>
                </a:solidFill>
              </a:rPr>
              <a:t>F1</a:t>
            </a:r>
            <a:r>
              <a:rPr kumimoji="1" lang="ja-JP" altLang="en-US" sz="1200" b="0" u="none">
                <a:solidFill>
                  <a:schemeClr val="tx1"/>
                </a:solidFill>
              </a:rPr>
              <a:t>の平均をとったマクロ</a:t>
            </a:r>
            <a:r>
              <a:rPr kumimoji="1" lang="en-US" altLang="ja-JP" sz="1200" b="0" u="none">
                <a:solidFill>
                  <a:schemeClr val="tx1"/>
                </a:solidFill>
              </a:rPr>
              <a:t>F1</a:t>
            </a:r>
            <a:r>
              <a:rPr kumimoji="1" lang="ja-JP" altLang="en-US" sz="1200" b="0" u="none">
                <a:solidFill>
                  <a:schemeClr val="tx1"/>
                </a:solidFill>
              </a:rPr>
              <a:t>では、ベースライン手法</a:t>
            </a:r>
            <a:r>
              <a:rPr kumimoji="1" lang="en-US" altLang="ja-JP" sz="1200" b="0" u="none">
                <a:solidFill>
                  <a:schemeClr val="tx1"/>
                </a:solidFill>
              </a:rPr>
              <a:t>B</a:t>
            </a:r>
            <a:r>
              <a:rPr kumimoji="1" lang="ja-JP" altLang="en-US" sz="1200" b="0" u="none">
                <a:solidFill>
                  <a:schemeClr val="tx1"/>
                </a:solidFill>
              </a:rPr>
              <a:t>が優れており、提案手法</a:t>
            </a:r>
            <a:r>
              <a:rPr kumimoji="1" lang="en-US" altLang="ja-JP" sz="1200" b="0" u="none">
                <a:solidFill>
                  <a:schemeClr val="tx1"/>
                </a:solidFill>
              </a:rPr>
              <a:t>B</a:t>
            </a:r>
            <a:r>
              <a:rPr kumimoji="1" lang="ja-JP" altLang="en-US" sz="1200" b="0" u="none">
                <a:solidFill>
                  <a:schemeClr val="tx1"/>
                </a:solidFill>
              </a:rPr>
              <a:t>におけるラベル</a:t>
            </a:r>
            <a:r>
              <a:rPr kumimoji="1" lang="en-US" altLang="ja-JP" sz="1200" b="0" u="none">
                <a:solidFill>
                  <a:schemeClr val="tx1"/>
                </a:solidFill>
              </a:rPr>
              <a:t>1</a:t>
            </a:r>
            <a:r>
              <a:rPr kumimoji="1" lang="ja-JP" altLang="en-US" sz="1200" b="0" u="none">
                <a:solidFill>
                  <a:schemeClr val="tx1"/>
                </a:solidFill>
              </a:rPr>
              <a:t>の</a:t>
            </a:r>
            <a:r>
              <a:rPr kumimoji="1" lang="en-US" altLang="ja-JP" sz="1200" b="0" u="none">
                <a:solidFill>
                  <a:schemeClr val="tx1"/>
                </a:solidFill>
              </a:rPr>
              <a:t>F</a:t>
            </a:r>
            <a:r>
              <a:rPr kumimoji="1" lang="ja-JP" altLang="en-US" sz="1200" b="0" u="none">
                <a:solidFill>
                  <a:schemeClr val="tx1"/>
                </a:solidFill>
              </a:rPr>
              <a:t>１値が極端に低いことが提案手法のマクロ</a:t>
            </a:r>
            <a:r>
              <a:rPr kumimoji="1" lang="en-US" altLang="ja-JP" sz="1200" b="0" u="none">
                <a:solidFill>
                  <a:schemeClr val="tx1"/>
                </a:solidFill>
              </a:rPr>
              <a:t>F1</a:t>
            </a:r>
            <a:r>
              <a:rPr kumimoji="1" lang="ja-JP" altLang="en-US" sz="1200" b="0" u="none">
                <a:solidFill>
                  <a:schemeClr val="tx1"/>
                </a:solidFill>
              </a:rPr>
              <a:t>の評価値を下げる要因であることがわかります。</a:t>
            </a:r>
            <a:endParaRPr kumimoji="1" lang="en-US" altLang="ja-JP" sz="1200" b="0" u="none">
              <a:solidFill>
                <a:schemeClr val="tx1"/>
              </a:solidFill>
            </a:endParaRPr>
          </a:p>
        </p:txBody>
      </p:sp>
      <p:sp>
        <p:nvSpPr>
          <p:cNvPr id="4" name="スライド番号プレースホルダー 3"/>
          <p:cNvSpPr>
            <a:spLocks noGrp="1"/>
          </p:cNvSpPr>
          <p:nvPr>
            <p:ph type="sldNum" sz="quarter" idx="5"/>
          </p:nvPr>
        </p:nvSpPr>
        <p:spPr/>
        <p:txBody>
          <a:bodyPr/>
          <a:lstStyle/>
          <a:p>
            <a:fld id="{9C2EC94B-821C-42FC-963D-E8D8052AD6D1}" type="slidenum">
              <a:rPr kumimoji="1" lang="ja-JP" altLang="en-US" smtClean="0"/>
              <a:t>27</a:t>
            </a:fld>
            <a:endParaRPr kumimoji="1" lang="ja-JP" altLang="en-US"/>
          </a:p>
        </p:txBody>
      </p:sp>
    </p:spTree>
    <p:extLst>
      <p:ext uri="{BB962C8B-B14F-4D97-AF65-F5344CB8AC3E}">
        <p14:creationId xmlns:p14="http://schemas.microsoft.com/office/powerpoint/2010/main" val="9972052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C73D32-7C6D-09F0-E1C8-188E9CAE893B}"/>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A1B0659C-6778-BC92-A054-A7C696AF4E3F}"/>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914054FA-5696-5822-32B2-3083F46AA194}"/>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u="none">
                <a:solidFill>
                  <a:schemeClr val="tx1"/>
                </a:solidFill>
              </a:rPr>
              <a:t>定量的評価としましては、ラベル２，３，４の</a:t>
            </a:r>
            <a:r>
              <a:rPr kumimoji="1" lang="en-US" altLang="ja-JP" sz="1200" b="0" u="none">
                <a:solidFill>
                  <a:schemeClr val="tx1"/>
                </a:solidFill>
              </a:rPr>
              <a:t>F1</a:t>
            </a:r>
            <a:r>
              <a:rPr kumimoji="1" lang="ja-JP" altLang="en-US" sz="1200" b="0" u="none">
                <a:solidFill>
                  <a:schemeClr val="tx1"/>
                </a:solidFill>
              </a:rPr>
              <a:t>において、提案手法</a:t>
            </a:r>
            <a:r>
              <a:rPr kumimoji="1" lang="en-US" altLang="ja-JP" sz="1200" b="0" u="none">
                <a:solidFill>
                  <a:schemeClr val="tx1"/>
                </a:solidFill>
              </a:rPr>
              <a:t>B</a:t>
            </a:r>
            <a:r>
              <a:rPr kumimoji="1" lang="ja-JP" altLang="en-US" sz="1200" b="0" u="none">
                <a:solidFill>
                  <a:schemeClr val="tx1"/>
                </a:solidFill>
              </a:rPr>
              <a:t>で最高の値を示しました。各ラベルで算出された</a:t>
            </a:r>
            <a:r>
              <a:rPr kumimoji="1" lang="en-US" altLang="ja-JP" sz="1200" b="0" u="none">
                <a:solidFill>
                  <a:schemeClr val="tx1"/>
                </a:solidFill>
              </a:rPr>
              <a:t>F1</a:t>
            </a:r>
            <a:r>
              <a:rPr kumimoji="1" lang="ja-JP" altLang="en-US" sz="1200" b="0" u="none">
                <a:solidFill>
                  <a:schemeClr val="tx1"/>
                </a:solidFill>
              </a:rPr>
              <a:t>の平均をとったマクロ</a:t>
            </a:r>
            <a:r>
              <a:rPr kumimoji="1" lang="en-US" altLang="ja-JP" sz="1200" b="0" u="none">
                <a:solidFill>
                  <a:schemeClr val="tx1"/>
                </a:solidFill>
              </a:rPr>
              <a:t>F1</a:t>
            </a:r>
            <a:r>
              <a:rPr kumimoji="1" lang="ja-JP" altLang="en-US" sz="1200" b="0" u="none">
                <a:solidFill>
                  <a:schemeClr val="tx1"/>
                </a:solidFill>
              </a:rPr>
              <a:t>では、ベースライン手法</a:t>
            </a:r>
            <a:r>
              <a:rPr kumimoji="1" lang="en-US" altLang="ja-JP" sz="1200" b="0" u="none">
                <a:solidFill>
                  <a:schemeClr val="tx1"/>
                </a:solidFill>
              </a:rPr>
              <a:t>B</a:t>
            </a:r>
            <a:r>
              <a:rPr kumimoji="1" lang="ja-JP" altLang="en-US" sz="1200" b="0" u="none">
                <a:solidFill>
                  <a:schemeClr val="tx1"/>
                </a:solidFill>
              </a:rPr>
              <a:t>が優れており、提案手法</a:t>
            </a:r>
            <a:r>
              <a:rPr kumimoji="1" lang="en-US" altLang="ja-JP" sz="1200" b="0" u="none">
                <a:solidFill>
                  <a:schemeClr val="tx1"/>
                </a:solidFill>
              </a:rPr>
              <a:t>B</a:t>
            </a:r>
            <a:r>
              <a:rPr kumimoji="1" lang="ja-JP" altLang="en-US" sz="1200" b="0" u="none">
                <a:solidFill>
                  <a:schemeClr val="tx1"/>
                </a:solidFill>
              </a:rPr>
              <a:t>におけるラベル</a:t>
            </a:r>
            <a:r>
              <a:rPr kumimoji="1" lang="en-US" altLang="ja-JP" sz="1200" b="0" u="none">
                <a:solidFill>
                  <a:schemeClr val="tx1"/>
                </a:solidFill>
              </a:rPr>
              <a:t>1</a:t>
            </a:r>
            <a:r>
              <a:rPr kumimoji="1" lang="ja-JP" altLang="en-US" sz="1200" b="0" u="none">
                <a:solidFill>
                  <a:schemeClr val="tx1"/>
                </a:solidFill>
              </a:rPr>
              <a:t>の</a:t>
            </a:r>
            <a:r>
              <a:rPr kumimoji="1" lang="en-US" altLang="ja-JP" sz="1200" b="0" u="none">
                <a:solidFill>
                  <a:schemeClr val="tx1"/>
                </a:solidFill>
              </a:rPr>
              <a:t>F</a:t>
            </a:r>
            <a:r>
              <a:rPr kumimoji="1" lang="ja-JP" altLang="en-US" sz="1200" b="0" u="none">
                <a:solidFill>
                  <a:schemeClr val="tx1"/>
                </a:solidFill>
              </a:rPr>
              <a:t>１値が極端に低いことが提案手法のマクロ</a:t>
            </a:r>
            <a:r>
              <a:rPr kumimoji="1" lang="en-US" altLang="ja-JP" sz="1200" b="0" u="none">
                <a:solidFill>
                  <a:schemeClr val="tx1"/>
                </a:solidFill>
              </a:rPr>
              <a:t>F1</a:t>
            </a:r>
            <a:r>
              <a:rPr kumimoji="1" lang="ja-JP" altLang="en-US" sz="1200" b="0" u="none">
                <a:solidFill>
                  <a:schemeClr val="tx1"/>
                </a:solidFill>
              </a:rPr>
              <a:t>の評価値を下げる要因であることがわかります。</a:t>
            </a:r>
            <a:endParaRPr kumimoji="1" lang="en-US" altLang="ja-JP" sz="1200" b="0" u="none">
              <a:solidFill>
                <a:schemeClr val="tx1"/>
              </a:solidFill>
            </a:endParaRPr>
          </a:p>
        </p:txBody>
      </p:sp>
      <p:sp>
        <p:nvSpPr>
          <p:cNvPr id="4" name="スライド番号プレースホルダー 3">
            <a:extLst>
              <a:ext uri="{FF2B5EF4-FFF2-40B4-BE49-F238E27FC236}">
                <a16:creationId xmlns:a16="http://schemas.microsoft.com/office/drawing/2014/main" id="{C7474D0A-19DE-AE20-9454-02BD4183874A}"/>
              </a:ext>
            </a:extLst>
          </p:cNvPr>
          <p:cNvSpPr>
            <a:spLocks noGrp="1"/>
          </p:cNvSpPr>
          <p:nvPr>
            <p:ph type="sldNum" sz="quarter" idx="5"/>
          </p:nvPr>
        </p:nvSpPr>
        <p:spPr/>
        <p:txBody>
          <a:bodyPr/>
          <a:lstStyle/>
          <a:p>
            <a:fld id="{9C2EC94B-821C-42FC-963D-E8D8052AD6D1}" type="slidenum">
              <a:rPr kumimoji="1" lang="ja-JP" altLang="en-US" smtClean="0"/>
              <a:t>29</a:t>
            </a:fld>
            <a:endParaRPr kumimoji="1" lang="ja-JP" altLang="en-US"/>
          </a:p>
        </p:txBody>
      </p:sp>
    </p:spTree>
    <p:extLst>
      <p:ext uri="{BB962C8B-B14F-4D97-AF65-F5344CB8AC3E}">
        <p14:creationId xmlns:p14="http://schemas.microsoft.com/office/powerpoint/2010/main" val="280974868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9C2EC94B-821C-42FC-963D-E8D8052AD6D1}" type="slidenum">
              <a:rPr kumimoji="1" lang="ja-JP" altLang="en-US" smtClean="0"/>
              <a:t>32</a:t>
            </a:fld>
            <a:endParaRPr kumimoji="1" lang="ja-JP" altLang="en-US"/>
          </a:p>
        </p:txBody>
      </p:sp>
    </p:spTree>
    <p:extLst>
      <p:ext uri="{BB962C8B-B14F-4D97-AF65-F5344CB8AC3E}">
        <p14:creationId xmlns:p14="http://schemas.microsoft.com/office/powerpoint/2010/main" val="1996009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a:t>30</a:t>
            </a:r>
            <a:endParaRPr kumimoji="1" lang="ja-JP" altLang="en-US" dirty="0"/>
          </a:p>
        </p:txBody>
      </p:sp>
      <p:sp>
        <p:nvSpPr>
          <p:cNvPr id="4" name="スライド番号プレースホルダー 3"/>
          <p:cNvSpPr>
            <a:spLocks noGrp="1"/>
          </p:cNvSpPr>
          <p:nvPr>
            <p:ph type="sldNum" sz="quarter" idx="5"/>
          </p:nvPr>
        </p:nvSpPr>
        <p:spPr/>
        <p:txBody>
          <a:bodyPr/>
          <a:lstStyle/>
          <a:p>
            <a:fld id="{E99B64AD-527B-46B7-A9AC-28A3FE00AF1F}" type="slidenum">
              <a:rPr kumimoji="1" lang="ja-JP" altLang="en-US" smtClean="0"/>
              <a:t>2</a:t>
            </a:fld>
            <a:endParaRPr kumimoji="1" lang="ja-JP" altLang="en-US"/>
          </a:p>
        </p:txBody>
      </p:sp>
    </p:spTree>
    <p:extLst>
      <p:ext uri="{BB962C8B-B14F-4D97-AF65-F5344CB8AC3E}">
        <p14:creationId xmlns:p14="http://schemas.microsoft.com/office/powerpoint/2010/main" val="26568426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a:t>20</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t>研究目的として、潜在的なリスクを推定するということで、入力される運転シーンから、物体の位置および、潜在的なリスクを含んだリスク要因をマルチラベルで推定するというタスクになります。</a:t>
            </a:r>
            <a:endParaRPr kumimoji="1" lang="ja-JP" altLang="en-US" dirty="0"/>
          </a:p>
        </p:txBody>
      </p:sp>
      <p:sp>
        <p:nvSpPr>
          <p:cNvPr id="4" name="スライド番号プレースホルダー 3"/>
          <p:cNvSpPr>
            <a:spLocks noGrp="1"/>
          </p:cNvSpPr>
          <p:nvPr>
            <p:ph type="sldNum" sz="quarter" idx="5"/>
          </p:nvPr>
        </p:nvSpPr>
        <p:spPr/>
        <p:txBody>
          <a:bodyPr/>
          <a:lstStyle/>
          <a:p>
            <a:fld id="{E99B64AD-527B-46B7-A9AC-28A3FE00AF1F}" type="slidenum">
              <a:rPr kumimoji="1" lang="ja-JP" altLang="en-US" smtClean="0"/>
              <a:t>3</a:t>
            </a:fld>
            <a:endParaRPr kumimoji="1" lang="ja-JP" altLang="en-US"/>
          </a:p>
        </p:txBody>
      </p:sp>
    </p:spTree>
    <p:extLst>
      <p:ext uri="{BB962C8B-B14F-4D97-AF65-F5344CB8AC3E}">
        <p14:creationId xmlns:p14="http://schemas.microsoft.com/office/powerpoint/2010/main" val="5032961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a:t>30</a:t>
            </a:r>
            <a:endParaRPr kumimoji="1" lang="ja-JP" altLang="en-US" dirty="0"/>
          </a:p>
        </p:txBody>
      </p:sp>
      <p:sp>
        <p:nvSpPr>
          <p:cNvPr id="4" name="スライド番号プレースホルダー 3"/>
          <p:cNvSpPr>
            <a:spLocks noGrp="1"/>
          </p:cNvSpPr>
          <p:nvPr>
            <p:ph type="sldNum" sz="quarter" idx="5"/>
          </p:nvPr>
        </p:nvSpPr>
        <p:spPr/>
        <p:txBody>
          <a:bodyPr/>
          <a:lstStyle/>
          <a:p>
            <a:fld id="{E99B64AD-527B-46B7-A9AC-28A3FE00AF1F}" type="slidenum">
              <a:rPr kumimoji="1" lang="ja-JP" altLang="en-US" smtClean="0"/>
              <a:t>4</a:t>
            </a:fld>
            <a:endParaRPr kumimoji="1" lang="ja-JP" altLang="en-US"/>
          </a:p>
        </p:txBody>
      </p:sp>
    </p:spTree>
    <p:extLst>
      <p:ext uri="{BB962C8B-B14F-4D97-AF65-F5344CB8AC3E}">
        <p14:creationId xmlns:p14="http://schemas.microsoft.com/office/powerpoint/2010/main" val="40015471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b="1"/>
              <a:t>50</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b="0"/>
              <a:t>推定</a:t>
            </a:r>
            <a:r>
              <a:rPr kumimoji="1" lang="ja-JP" altLang="en-US"/>
              <a:t>対象の潜在的リスクを推定する際には、</a:t>
            </a:r>
            <a:r>
              <a:rPr lang="ja-JP" altLang="en-US" b="0" i="0">
                <a:effectLst/>
                <a:latin typeface="Courier New" panose="02070309020205020404" pitchFamily="49" charset="0"/>
              </a:rPr>
              <a:t>推定対象物体と周辺物体との関係性，さらには横断歩道や歩道などといった周辺環境との関係性を考慮する</a:t>
            </a:r>
            <a:r>
              <a:rPr kumimoji="1" lang="ja-JP" altLang="en-US"/>
              <a:t>というところをアプローチとして挙げています。左下の運転シーンを見ていただきたいんですけれども、自車の左を歩行している歩行者のリスク要因を考えます。</a:t>
            </a:r>
            <a:endParaRPr kumimoji="1" lang="en-US" altLang="ja-JP" b="1"/>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b="1"/>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b="0"/>
              <a:t>推定をするリスク要因として、「歩行者が自車進路に進入するかもしれない」を考えたとき、</a:t>
            </a:r>
            <a:r>
              <a:rPr kumimoji="1" lang="ja-JP" altLang="en-US"/>
              <a:t>歩行者の情報のみで推定するよりも、前方に停車しているトラックとの関係性から、「歩行者が前方の車両を避ける」といった情報を利用し推定を行ったほうが、</a:t>
            </a:r>
            <a:r>
              <a:rPr kumimoji="1" lang="ja-JP" altLang="en-US" b="0"/>
              <a:t>「歩行者が自車進路に進入するかもしれない」という</a:t>
            </a:r>
            <a:r>
              <a:rPr lang="ja-JP" altLang="en-US" b="0" i="0">
                <a:solidFill>
                  <a:srgbClr val="374151"/>
                </a:solidFill>
                <a:effectLst/>
                <a:latin typeface="Söhne"/>
              </a:rPr>
              <a:t>潜在的なリスク要因に対する推定が向上すると考えました。</a:t>
            </a:r>
            <a:endParaRPr kumimoji="1" lang="en-US" altLang="ja-JP"/>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a:t>(50</a:t>
            </a:r>
            <a:r>
              <a:rPr kumimoji="1" lang="ja-JP" altLang="en-US"/>
              <a:t>秒</a:t>
            </a:r>
            <a:r>
              <a:rPr kumimoji="1" lang="en-US" altLang="ja-JP"/>
              <a:t>)</a:t>
            </a:r>
          </a:p>
        </p:txBody>
      </p:sp>
      <p:sp>
        <p:nvSpPr>
          <p:cNvPr id="4" name="スライド番号プレースホルダー 3"/>
          <p:cNvSpPr>
            <a:spLocks noGrp="1"/>
          </p:cNvSpPr>
          <p:nvPr>
            <p:ph type="sldNum" sz="quarter" idx="5"/>
          </p:nvPr>
        </p:nvSpPr>
        <p:spPr/>
        <p:txBody>
          <a:bodyPr/>
          <a:lstStyle/>
          <a:p>
            <a:fld id="{E99B64AD-527B-46B7-A9AC-28A3FE00AF1F}" type="slidenum">
              <a:rPr kumimoji="1" lang="ja-JP" altLang="en-US" smtClean="0"/>
              <a:t>5</a:t>
            </a:fld>
            <a:endParaRPr kumimoji="1" lang="ja-JP" altLang="en-US"/>
          </a:p>
        </p:txBody>
      </p:sp>
    </p:spTree>
    <p:extLst>
      <p:ext uri="{BB962C8B-B14F-4D97-AF65-F5344CB8AC3E}">
        <p14:creationId xmlns:p14="http://schemas.microsoft.com/office/powerpoint/2010/main" val="7893998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アプローチを取り入れた提案手法</a:t>
            </a:r>
            <a:r>
              <a:rPr kumimoji="1" lang="en-US" altLang="ja-JP"/>
              <a:t>A</a:t>
            </a:r>
            <a:r>
              <a:rPr kumimoji="1" lang="ja-JP" altLang="en-US"/>
              <a:t>では、検出された</a:t>
            </a:r>
            <a:r>
              <a:rPr kumimoji="1" lang="en-US" altLang="ja-JP"/>
              <a:t>d</a:t>
            </a:r>
            <a:r>
              <a:rPr kumimoji="1" lang="ja-JP" altLang="en-US"/>
              <a:t>個の物体の情報を</a:t>
            </a:r>
            <a:r>
              <a:rPr kumimoji="1" lang="en-US" altLang="ja-JP"/>
              <a:t>Transformer</a:t>
            </a:r>
            <a:r>
              <a:rPr kumimoji="1" lang="ja-JP" altLang="en-US"/>
              <a:t>で処理を行います。</a:t>
            </a:r>
            <a:r>
              <a:rPr kumimoji="1" lang="en-US" altLang="ja-JP"/>
              <a:t>O1</a:t>
            </a:r>
            <a:r>
              <a:rPr kumimoji="1" lang="ja-JP" altLang="en-US"/>
              <a:t>から</a:t>
            </a:r>
            <a:r>
              <a:rPr kumimoji="1" lang="en-US" altLang="ja-JP"/>
              <a:t>Od</a:t>
            </a:r>
            <a:r>
              <a:rPr kumimoji="1" lang="ja-JP" altLang="en-US"/>
              <a:t>が物体の情報になるんですけれども、それらを</a:t>
            </a:r>
            <a:r>
              <a:rPr kumimoji="1" lang="en-US" altLang="ja-JP"/>
              <a:t>Transformer</a:t>
            </a:r>
            <a:r>
              <a:rPr kumimoji="1" lang="ja-JP" altLang="en-US"/>
              <a:t>に入力するために</a:t>
            </a:r>
            <a:r>
              <a:rPr kumimoji="1" lang="en-US" altLang="ja-JP"/>
              <a:t>1</a:t>
            </a:r>
            <a:r>
              <a:rPr kumimoji="1" lang="ja-JP" altLang="en-US"/>
              <a:t>次元の特徴ベクトルに変換します。そして、</a:t>
            </a:r>
            <a:r>
              <a:rPr kumimoji="1" lang="en-US" altLang="ja-JP"/>
              <a:t>Transformer</a:t>
            </a:r>
            <a:r>
              <a:rPr kumimoji="1" lang="ja-JP" altLang="en-US"/>
              <a:t>に入力</a:t>
            </a:r>
            <a:endParaRPr kumimoji="1" lang="en-US" altLang="ja-JP"/>
          </a:p>
        </p:txBody>
      </p:sp>
      <p:sp>
        <p:nvSpPr>
          <p:cNvPr id="4" name="スライド番号プレースホルダー 3"/>
          <p:cNvSpPr>
            <a:spLocks noGrp="1"/>
          </p:cNvSpPr>
          <p:nvPr>
            <p:ph type="sldNum" sz="quarter" idx="5"/>
          </p:nvPr>
        </p:nvSpPr>
        <p:spPr/>
        <p:txBody>
          <a:bodyPr/>
          <a:lstStyle/>
          <a:p>
            <a:fld id="{9C2EC94B-821C-42FC-963D-E8D8052AD6D1}" type="slidenum">
              <a:rPr kumimoji="1" lang="ja-JP" altLang="en-US" smtClean="0"/>
              <a:t>7</a:t>
            </a:fld>
            <a:endParaRPr kumimoji="1" lang="ja-JP" altLang="en-US"/>
          </a:p>
        </p:txBody>
      </p:sp>
    </p:spTree>
    <p:extLst>
      <p:ext uri="{BB962C8B-B14F-4D97-AF65-F5344CB8AC3E}">
        <p14:creationId xmlns:p14="http://schemas.microsoft.com/office/powerpoint/2010/main" val="22226771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9C2EC94B-821C-42FC-963D-E8D8052AD6D1}" type="slidenum">
              <a:rPr kumimoji="1" lang="ja-JP" altLang="en-US" smtClean="0"/>
              <a:t>11</a:t>
            </a:fld>
            <a:endParaRPr kumimoji="1" lang="ja-JP" altLang="en-US"/>
          </a:p>
        </p:txBody>
      </p:sp>
    </p:spTree>
    <p:extLst>
      <p:ext uri="{BB962C8B-B14F-4D97-AF65-F5344CB8AC3E}">
        <p14:creationId xmlns:p14="http://schemas.microsoft.com/office/powerpoint/2010/main" val="14942647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D0449B-A263-8B2E-5277-1EA98ED63113}"/>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77DA81C5-33C1-3458-2E5D-63D230C1C822}"/>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3968BF9A-E9E9-8DC3-2384-D39F52A2F5FD}"/>
              </a:ext>
            </a:extLst>
          </p:cNvPr>
          <p:cNvSpPr>
            <a:spLocks noGrp="1"/>
          </p:cNvSpPr>
          <p:nvPr>
            <p:ph type="body" idx="1"/>
          </p:nvPr>
        </p:nvSpPr>
        <p:spPr/>
        <p:txBody>
          <a:bodyPr/>
          <a:lstStyle/>
          <a:p>
            <a:endParaRPr kumimoji="1" lang="en-US" altLang="ja-JP"/>
          </a:p>
        </p:txBody>
      </p:sp>
      <p:sp>
        <p:nvSpPr>
          <p:cNvPr id="4" name="スライド番号プレースホルダー 3">
            <a:extLst>
              <a:ext uri="{FF2B5EF4-FFF2-40B4-BE49-F238E27FC236}">
                <a16:creationId xmlns:a16="http://schemas.microsoft.com/office/drawing/2014/main" id="{0D6174D2-068B-8C5D-7674-080C508BDF15}"/>
              </a:ext>
            </a:extLst>
          </p:cNvPr>
          <p:cNvSpPr>
            <a:spLocks noGrp="1"/>
          </p:cNvSpPr>
          <p:nvPr>
            <p:ph type="sldNum" sz="quarter" idx="5"/>
          </p:nvPr>
        </p:nvSpPr>
        <p:spPr/>
        <p:txBody>
          <a:bodyPr/>
          <a:lstStyle/>
          <a:p>
            <a:fld id="{9C2EC94B-821C-42FC-963D-E8D8052AD6D1}" type="slidenum">
              <a:rPr kumimoji="1" lang="ja-JP" altLang="en-US" smtClean="0"/>
              <a:t>12</a:t>
            </a:fld>
            <a:endParaRPr kumimoji="1" lang="ja-JP" altLang="en-US"/>
          </a:p>
        </p:txBody>
      </p:sp>
    </p:spTree>
    <p:extLst>
      <p:ext uri="{BB962C8B-B14F-4D97-AF65-F5344CB8AC3E}">
        <p14:creationId xmlns:p14="http://schemas.microsoft.com/office/powerpoint/2010/main" val="4790859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D6DCD6-5CEF-2985-9592-B701ACB233D0}"/>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1DED1DCC-117C-90A6-6E64-75BA8E49B693}"/>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09963FEC-2049-F002-6BCA-5F9E37BFFDF6}"/>
              </a:ext>
            </a:extLst>
          </p:cNvPr>
          <p:cNvSpPr>
            <a:spLocks noGrp="1"/>
          </p:cNvSpPr>
          <p:nvPr>
            <p:ph type="body" idx="1"/>
          </p:nvPr>
        </p:nvSpPr>
        <p:spPr/>
        <p:txBody>
          <a:bodyPr/>
          <a:lstStyle/>
          <a:p>
            <a:r>
              <a:rPr kumimoji="1" lang="ja-JP" altLang="en-US"/>
              <a:t>次に、これまで紹介したリスク要因推定モデルを学習させるための、リスク要因データセットについて紹介します。</a:t>
            </a:r>
            <a:endParaRPr kumimoji="1" lang="en-US" altLang="ja-JP"/>
          </a:p>
          <a:p>
            <a:endParaRPr kumimoji="1" lang="en-US" altLang="ja-JP"/>
          </a:p>
          <a:p>
            <a:r>
              <a:rPr kumimoji="1" lang="ja-JP" altLang="en-US"/>
              <a:t>使用する運転シーンは関連研究</a:t>
            </a:r>
            <a:r>
              <a:rPr kumimoji="1" lang="en-US" altLang="ja-JP"/>
              <a:t>[3]</a:t>
            </a:r>
            <a:r>
              <a:rPr kumimoji="1" lang="ja-JP" altLang="en-US"/>
              <a:t>で提供されているデータセットを使用し、独自で作成したデータ収集アプリを使用して、運転シーンに存在する物体に</a:t>
            </a:r>
            <a:r>
              <a:rPr kumimoji="1" lang="en-US" altLang="ja-JP"/>
              <a:t>17</a:t>
            </a:r>
            <a:r>
              <a:rPr kumimoji="1" lang="ja-JP" altLang="en-US"/>
              <a:t>個のリスク要因についてラベリングします。現状、運転免許取得者</a:t>
            </a:r>
            <a:r>
              <a:rPr kumimoji="1" lang="en-US" altLang="ja-JP"/>
              <a:t>4</a:t>
            </a:r>
            <a:r>
              <a:rPr kumimoji="1" lang="ja-JP" altLang="en-US"/>
              <a:t>名の協力を得て、</a:t>
            </a:r>
            <a:r>
              <a:rPr kumimoji="1" lang="en-US" altLang="ja-JP"/>
              <a:t>2153</a:t>
            </a:r>
            <a:r>
              <a:rPr kumimoji="1" lang="ja-JP" altLang="en-US"/>
              <a:t>件の運転シーンに含まれる</a:t>
            </a:r>
            <a:r>
              <a:rPr kumimoji="1" lang="en-US" altLang="ja-JP"/>
              <a:t>10,237</a:t>
            </a:r>
            <a:r>
              <a:rPr kumimoji="1" lang="ja-JP" altLang="en-US"/>
              <a:t>個の全ての物体にリスク要因を付与しました。</a:t>
            </a:r>
          </a:p>
        </p:txBody>
      </p:sp>
      <p:sp>
        <p:nvSpPr>
          <p:cNvPr id="4" name="スライド番号プレースホルダー 3">
            <a:extLst>
              <a:ext uri="{FF2B5EF4-FFF2-40B4-BE49-F238E27FC236}">
                <a16:creationId xmlns:a16="http://schemas.microsoft.com/office/drawing/2014/main" id="{EC280FD0-321D-25F2-595C-FAB90BB4A3A9}"/>
              </a:ext>
            </a:extLst>
          </p:cNvPr>
          <p:cNvSpPr>
            <a:spLocks noGrp="1"/>
          </p:cNvSpPr>
          <p:nvPr>
            <p:ph type="sldNum" sz="quarter" idx="5"/>
          </p:nvPr>
        </p:nvSpPr>
        <p:spPr/>
        <p:txBody>
          <a:bodyPr/>
          <a:lstStyle/>
          <a:p>
            <a:fld id="{9C2EC94B-821C-42FC-963D-E8D8052AD6D1}" type="slidenum">
              <a:rPr kumimoji="1" lang="ja-JP" altLang="en-US" smtClean="0"/>
              <a:t>17</a:t>
            </a:fld>
            <a:endParaRPr kumimoji="1" lang="ja-JP" altLang="en-US"/>
          </a:p>
        </p:txBody>
      </p:sp>
    </p:spTree>
    <p:extLst>
      <p:ext uri="{BB962C8B-B14F-4D97-AF65-F5344CB8AC3E}">
        <p14:creationId xmlns:p14="http://schemas.microsoft.com/office/powerpoint/2010/main" val="41591665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 y="6334316"/>
            <a:ext cx="12192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ja-JP" altLang="en-US"/>
              <a:t>マスター タイトルの書式設定</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576AA64B-AD34-444C-8CE8-A6F39EC1DABC}" type="datetime1">
              <a:rPr kumimoji="1" lang="ja-JP" altLang="en-US" smtClean="0"/>
              <a:t>2024/2/26</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lvl1pPr>
              <a:defRPr sz="2400"/>
            </a:lvl1pPr>
          </a:lstStyle>
          <a:p>
            <a:fld id="{1EF18A5E-C41D-42D7-A85C-2D0BDB75365C}" type="slidenum">
              <a:rPr kumimoji="1" lang="ja-JP" altLang="en-US" smtClean="0"/>
              <a:pPr/>
              <a:t>‹#›</a:t>
            </a:fld>
            <a:endParaRPr kumimoji="1" lang="ja-JP" alt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752280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A367964D-6308-4EE5-9F0E-9786362A1FF7}" type="datetime1">
              <a:rPr kumimoji="1" lang="ja-JP" altLang="en-US" smtClean="0"/>
              <a:t>2024/2/26</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1EF18A5E-C41D-42D7-A85C-2D0BDB75365C}" type="slidenum">
              <a:rPr kumimoji="1" lang="ja-JP" altLang="en-US" smtClean="0"/>
              <a:t>‹#›</a:t>
            </a:fld>
            <a:endParaRPr kumimoji="1" lang="ja-JP" altLang="en-US"/>
          </a:p>
        </p:txBody>
      </p:sp>
    </p:spTree>
    <p:extLst>
      <p:ext uri="{BB962C8B-B14F-4D97-AF65-F5344CB8AC3E}">
        <p14:creationId xmlns:p14="http://schemas.microsoft.com/office/powerpoint/2010/main" val="13413860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縦書きタイトルと&#10;縦書きテキスト">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3E9B4440-3DF3-440B-B545-4D787207FA8F}" type="datetime1">
              <a:rPr kumimoji="1" lang="ja-JP" altLang="en-US" smtClean="0"/>
              <a:t>2024/2/26</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1EF18A5E-C41D-42D7-A85C-2D0BDB75365C}" type="slidenum">
              <a:rPr kumimoji="1" lang="ja-JP" altLang="en-US" smtClean="0"/>
              <a:t>‹#›</a:t>
            </a:fld>
            <a:endParaRPr kumimoji="1" lang="ja-JP" altLang="en-US"/>
          </a:p>
        </p:txBody>
      </p:sp>
    </p:spTree>
    <p:extLst>
      <p:ext uri="{BB962C8B-B14F-4D97-AF65-F5344CB8AC3E}">
        <p14:creationId xmlns:p14="http://schemas.microsoft.com/office/powerpoint/2010/main" val="39450693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50C93444-EC5D-4325-88A3-209EEB2825E1}" type="datetime1">
              <a:rPr kumimoji="1" lang="ja-JP" altLang="en-US" smtClean="0"/>
              <a:t>2024/2/26</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1EF18A5E-C41D-42D7-A85C-2D0BDB75365C}" type="slidenum">
              <a:rPr kumimoji="1" lang="ja-JP" altLang="en-US" smtClean="0"/>
              <a:t>‹#›</a:t>
            </a:fld>
            <a:endParaRPr kumimoji="1" lang="ja-JP" altLang="en-US"/>
          </a:p>
        </p:txBody>
      </p:sp>
    </p:spTree>
    <p:extLst>
      <p:ext uri="{BB962C8B-B14F-4D97-AF65-F5344CB8AC3E}">
        <p14:creationId xmlns:p14="http://schemas.microsoft.com/office/powerpoint/2010/main" val="22579464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セクション見出し">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ja-JP" altLang="en-US"/>
              <a:t>マスター タイトルの書式設定</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11C9A0FB-47E4-4E2C-A9B5-5292A1DEFC66}" type="datetime1">
              <a:rPr kumimoji="1" lang="ja-JP" altLang="en-US" smtClean="0"/>
              <a:t>2024/2/26</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1EF18A5E-C41D-42D7-A85C-2D0BDB75365C}" type="slidenum">
              <a:rPr kumimoji="1" lang="ja-JP" altLang="en-US" smtClean="0"/>
              <a:t>‹#›</a:t>
            </a:fld>
            <a:endParaRPr kumimoji="1" lang="ja-JP" alt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234390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1097280" y="1845734"/>
            <a:ext cx="4937760" cy="4023359"/>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63FE38EF-716C-4656-AEBF-E52A9755BB79}" type="datetime1">
              <a:rPr kumimoji="1" lang="ja-JP" altLang="en-US" smtClean="0"/>
              <a:t>2024/2/26</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1EF18A5E-C41D-42D7-A85C-2D0BDB75365C}" type="slidenum">
              <a:rPr kumimoji="1" lang="ja-JP" altLang="en-US" smtClean="0"/>
              <a:t>‹#›</a:t>
            </a:fld>
            <a:endParaRPr kumimoji="1" lang="ja-JP" altLang="en-US"/>
          </a:p>
        </p:txBody>
      </p:sp>
    </p:spTree>
    <p:extLst>
      <p:ext uri="{BB962C8B-B14F-4D97-AF65-F5344CB8AC3E}">
        <p14:creationId xmlns:p14="http://schemas.microsoft.com/office/powerpoint/2010/main" val="7218952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1097280" y="2582335"/>
            <a:ext cx="4937760" cy="328676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6217920" y="2582334"/>
            <a:ext cx="4937760" cy="328676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38725FD5-C864-4A76-98FC-10AA060AABF9}" type="datetime1">
              <a:rPr kumimoji="1" lang="ja-JP" altLang="en-US" smtClean="0"/>
              <a:t>2024/2/26</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1EF18A5E-C41D-42D7-A85C-2D0BDB75365C}" type="slidenum">
              <a:rPr kumimoji="1" lang="ja-JP" altLang="en-US" smtClean="0"/>
              <a:t>‹#›</a:t>
            </a:fld>
            <a:endParaRPr kumimoji="1" lang="ja-JP" altLang="en-US"/>
          </a:p>
        </p:txBody>
      </p:sp>
    </p:spTree>
    <p:extLst>
      <p:ext uri="{BB962C8B-B14F-4D97-AF65-F5344CB8AC3E}">
        <p14:creationId xmlns:p14="http://schemas.microsoft.com/office/powerpoint/2010/main" val="42287963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ACDE139A-ACCD-4AD8-B222-C7935BCFC4DE}" type="datetime1">
              <a:rPr kumimoji="1" lang="ja-JP" altLang="en-US" smtClean="0"/>
              <a:t>2024/2/26</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1EF18A5E-C41D-42D7-A85C-2D0BDB75365C}" type="slidenum">
              <a:rPr kumimoji="1" lang="ja-JP" altLang="en-US" smtClean="0"/>
              <a:t>‹#›</a:t>
            </a:fld>
            <a:endParaRPr kumimoji="1" lang="ja-JP" altLang="en-US"/>
          </a:p>
        </p:txBody>
      </p:sp>
    </p:spTree>
    <p:extLst>
      <p:ext uri="{BB962C8B-B14F-4D97-AF65-F5344CB8AC3E}">
        <p14:creationId xmlns:p14="http://schemas.microsoft.com/office/powerpoint/2010/main" val="42190392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白紙">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CFA499B4-76E0-4BE6-8FDA-10D326E9EACB}" type="datetime1">
              <a:rPr kumimoji="1" lang="ja-JP" altLang="en-US" smtClean="0"/>
              <a:t>2024/2/26</a:t>
            </a:fld>
            <a:endParaRPr kumimoji="1" lang="ja-JP" alt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kumimoji="1" lang="ja-JP" altLang="en-US"/>
          </a:p>
        </p:txBody>
      </p:sp>
      <p:sp>
        <p:nvSpPr>
          <p:cNvPr id="9" name="Slide Number Placeholder 8"/>
          <p:cNvSpPr>
            <a:spLocks noGrp="1"/>
          </p:cNvSpPr>
          <p:nvPr>
            <p:ph type="sldNum" sz="quarter" idx="12"/>
          </p:nvPr>
        </p:nvSpPr>
        <p:spPr/>
        <p:txBody>
          <a:bodyPr/>
          <a:lstStyle/>
          <a:p>
            <a:fld id="{1EF18A5E-C41D-42D7-A85C-2D0BDB75365C}" type="slidenum">
              <a:rPr kumimoji="1" lang="ja-JP" altLang="en-US" smtClean="0"/>
              <a:t>‹#›</a:t>
            </a:fld>
            <a:endParaRPr kumimoji="1" lang="ja-JP" altLang="en-US"/>
          </a:p>
        </p:txBody>
      </p:sp>
    </p:spTree>
    <p:extLst>
      <p:ext uri="{BB962C8B-B14F-4D97-AF65-F5344CB8AC3E}">
        <p14:creationId xmlns:p14="http://schemas.microsoft.com/office/powerpoint/2010/main" val="25450627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タイトル付きのコンテンツ">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ja-JP" altLang="en-US"/>
              <a:t>マスター タイトルの書式設定</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2278B141-7918-4B0D-B2B9-0EEF9B4FE61A}" type="datetime1">
              <a:rPr kumimoji="1" lang="ja-JP" altLang="en-US" smtClean="0"/>
              <a:t>2024/2/26</a:t>
            </a:fld>
            <a:endParaRPr kumimoji="1" lang="ja-JP" alt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kumimoji="1" lang="ja-JP" alt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1EF18A5E-C41D-42D7-A85C-2D0BDB75365C}" type="slidenum">
              <a:rPr kumimoji="1" lang="ja-JP" altLang="en-US" smtClean="0"/>
              <a:t>‹#›</a:t>
            </a:fld>
            <a:endParaRPr kumimoji="1" lang="ja-JP" altLang="en-US"/>
          </a:p>
        </p:txBody>
      </p:sp>
    </p:spTree>
    <p:extLst>
      <p:ext uri="{BB962C8B-B14F-4D97-AF65-F5344CB8AC3E}">
        <p14:creationId xmlns:p14="http://schemas.microsoft.com/office/powerpoint/2010/main" val="10856119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タイトル付きの図">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tIns="0" bIns="0" anchor="b">
            <a:noAutofit/>
          </a:bodyPr>
          <a:lstStyle>
            <a:lvl1pPr>
              <a:defRPr sz="3600" b="0">
                <a:solidFill>
                  <a:srgbClr val="FFFFFF"/>
                </a:solidFill>
              </a:defRPr>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7620FEFE-EC17-4DC1-8189-997826EF9EBD}" type="datetime1">
              <a:rPr kumimoji="1" lang="ja-JP" altLang="en-US" smtClean="0"/>
              <a:t>2024/2/26</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1EF18A5E-C41D-42D7-A85C-2D0BDB75365C}" type="slidenum">
              <a:rPr kumimoji="1" lang="ja-JP" altLang="en-US" smtClean="0"/>
              <a:t>‹#›</a:t>
            </a:fld>
            <a:endParaRPr kumimoji="1" lang="ja-JP" altLang="en-US"/>
          </a:p>
        </p:txBody>
      </p:sp>
    </p:spTree>
    <p:extLst>
      <p:ext uri="{BB962C8B-B14F-4D97-AF65-F5344CB8AC3E}">
        <p14:creationId xmlns:p14="http://schemas.microsoft.com/office/powerpoint/2010/main" val="22967393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18429344-4FC0-4558-B30B-1A469F69A1CE}" type="datetime1">
              <a:rPr kumimoji="1" lang="ja-JP" altLang="en-US" smtClean="0"/>
              <a:t>2024/2/26</a:t>
            </a:fld>
            <a:endParaRPr kumimoji="1" lang="ja-JP" alt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kumimoji="1" lang="ja-JP" alt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1EF18A5E-C41D-42D7-A85C-2D0BDB75365C}" type="slidenum">
              <a:rPr kumimoji="1" lang="ja-JP" altLang="en-US" smtClean="0"/>
              <a:t>‹#›</a:t>
            </a:fld>
            <a:endParaRPr kumimoji="1" lang="ja-JP" alt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77916231"/>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ftr="0" dt="0"/>
  <p:txStyles>
    <p:titleStyle>
      <a:lvl1pPr algn="l" defTabSz="914400" rtl="0" eaLnBrk="1" latinLnBrk="0" hangingPunct="1">
        <a:lnSpc>
          <a:spcPct val="85000"/>
        </a:lnSpc>
        <a:spcBef>
          <a:spcPct val="0"/>
        </a:spcBef>
        <a:buNone/>
        <a:defRPr kumimoji="1"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kumimoji="1"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9.jpg"/><Relationship Id="rId7" Type="http://schemas.openxmlformats.org/officeDocument/2006/relationships/image" Target="../media/image15.pn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2.png"/><Relationship Id="rId4" Type="http://schemas.openxmlformats.org/officeDocument/2006/relationships/image" Target="../media/image11.png"/><Relationship Id="rId9" Type="http://schemas.openxmlformats.org/officeDocument/2006/relationships/image" Target="../media/image10.jp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8" Type="http://schemas.openxmlformats.org/officeDocument/2006/relationships/image" Target="../media/image54.png"/><Relationship Id="rId13" Type="http://schemas.openxmlformats.org/officeDocument/2006/relationships/image" Target="../media/image59.png"/><Relationship Id="rId3" Type="http://schemas.openxmlformats.org/officeDocument/2006/relationships/image" Target="../media/image49.png"/><Relationship Id="rId7" Type="http://schemas.openxmlformats.org/officeDocument/2006/relationships/image" Target="../media/image53.png"/><Relationship Id="rId12" Type="http://schemas.openxmlformats.org/officeDocument/2006/relationships/image" Target="../media/image58.png"/><Relationship Id="rId2" Type="http://schemas.openxmlformats.org/officeDocument/2006/relationships/image" Target="../media/image10.jpg"/><Relationship Id="rId1" Type="http://schemas.openxmlformats.org/officeDocument/2006/relationships/slideLayout" Target="../slideLayouts/slideLayout7.xml"/><Relationship Id="rId6" Type="http://schemas.openxmlformats.org/officeDocument/2006/relationships/image" Target="../media/image52.png"/><Relationship Id="rId11" Type="http://schemas.openxmlformats.org/officeDocument/2006/relationships/image" Target="../media/image57.png"/><Relationship Id="rId5" Type="http://schemas.openxmlformats.org/officeDocument/2006/relationships/image" Target="../media/image51.png"/><Relationship Id="rId10" Type="http://schemas.openxmlformats.org/officeDocument/2006/relationships/image" Target="../media/image56.png"/><Relationship Id="rId4" Type="http://schemas.openxmlformats.org/officeDocument/2006/relationships/image" Target="../media/image50.png"/><Relationship Id="rId9" Type="http://schemas.openxmlformats.org/officeDocument/2006/relationships/image" Target="../media/image55.png"/></Relationships>
</file>

<file path=ppt/slides/_rels/slide14.xml.rels><?xml version="1.0" encoding="UTF-8" standalone="yes"?>
<Relationships xmlns="http://schemas.openxmlformats.org/package/2006/relationships"><Relationship Id="rId8" Type="http://schemas.openxmlformats.org/officeDocument/2006/relationships/image" Target="../media/image65.png"/><Relationship Id="rId13" Type="http://schemas.openxmlformats.org/officeDocument/2006/relationships/image" Target="../media/image70.png"/><Relationship Id="rId18" Type="http://schemas.openxmlformats.org/officeDocument/2006/relationships/image" Target="../media/image75.png"/><Relationship Id="rId3" Type="http://schemas.openxmlformats.org/officeDocument/2006/relationships/image" Target="../media/image36.png"/><Relationship Id="rId21" Type="http://schemas.openxmlformats.org/officeDocument/2006/relationships/image" Target="../media/image78.png"/><Relationship Id="rId7" Type="http://schemas.openxmlformats.org/officeDocument/2006/relationships/image" Target="../media/image64.png"/><Relationship Id="rId12" Type="http://schemas.openxmlformats.org/officeDocument/2006/relationships/image" Target="../media/image69.png"/><Relationship Id="rId17" Type="http://schemas.openxmlformats.org/officeDocument/2006/relationships/image" Target="../media/image74.png"/><Relationship Id="rId2" Type="http://schemas.openxmlformats.org/officeDocument/2006/relationships/image" Target="../media/image10.jpg"/><Relationship Id="rId16" Type="http://schemas.openxmlformats.org/officeDocument/2006/relationships/image" Target="../media/image73.png"/><Relationship Id="rId20" Type="http://schemas.openxmlformats.org/officeDocument/2006/relationships/image" Target="../media/image77.png"/><Relationship Id="rId1" Type="http://schemas.openxmlformats.org/officeDocument/2006/relationships/slideLayout" Target="../slideLayouts/slideLayout7.xml"/><Relationship Id="rId6" Type="http://schemas.openxmlformats.org/officeDocument/2006/relationships/image" Target="../media/image63.png"/><Relationship Id="rId11" Type="http://schemas.openxmlformats.org/officeDocument/2006/relationships/image" Target="../media/image68.png"/><Relationship Id="rId5" Type="http://schemas.openxmlformats.org/officeDocument/2006/relationships/image" Target="../media/image60.png"/><Relationship Id="rId15" Type="http://schemas.openxmlformats.org/officeDocument/2006/relationships/image" Target="../media/image72.png"/><Relationship Id="rId10" Type="http://schemas.openxmlformats.org/officeDocument/2006/relationships/image" Target="../media/image67.png"/><Relationship Id="rId19" Type="http://schemas.openxmlformats.org/officeDocument/2006/relationships/image" Target="../media/image76.png"/><Relationship Id="rId4" Type="http://schemas.openxmlformats.org/officeDocument/2006/relationships/image" Target="../media/image45.png"/><Relationship Id="rId9" Type="http://schemas.openxmlformats.org/officeDocument/2006/relationships/image" Target="../media/image66.png"/><Relationship Id="rId14" Type="http://schemas.openxmlformats.org/officeDocument/2006/relationships/image" Target="../media/image71.png"/></Relationships>
</file>

<file path=ppt/slides/_rels/slide15.xml.rels><?xml version="1.0" encoding="UTF-8" standalone="yes"?>
<Relationships xmlns="http://schemas.openxmlformats.org/package/2006/relationships"><Relationship Id="rId8" Type="http://schemas.openxmlformats.org/officeDocument/2006/relationships/image" Target="../media/image85.png"/><Relationship Id="rId13" Type="http://schemas.openxmlformats.org/officeDocument/2006/relationships/image" Target="../media/image90.png"/><Relationship Id="rId18" Type="http://schemas.openxmlformats.org/officeDocument/2006/relationships/image" Target="../media/image10.jpg"/><Relationship Id="rId3" Type="http://schemas.openxmlformats.org/officeDocument/2006/relationships/image" Target="../media/image80.png"/><Relationship Id="rId7" Type="http://schemas.openxmlformats.org/officeDocument/2006/relationships/image" Target="../media/image84.png"/><Relationship Id="rId12" Type="http://schemas.openxmlformats.org/officeDocument/2006/relationships/image" Target="../media/image89.png"/><Relationship Id="rId17" Type="http://schemas.openxmlformats.org/officeDocument/2006/relationships/image" Target="../media/image94.png"/><Relationship Id="rId2" Type="http://schemas.openxmlformats.org/officeDocument/2006/relationships/image" Target="../media/image79.png"/><Relationship Id="rId16" Type="http://schemas.openxmlformats.org/officeDocument/2006/relationships/image" Target="../media/image93.png"/><Relationship Id="rId1" Type="http://schemas.openxmlformats.org/officeDocument/2006/relationships/slideLayout" Target="../slideLayouts/slideLayout7.xml"/><Relationship Id="rId6" Type="http://schemas.openxmlformats.org/officeDocument/2006/relationships/image" Target="../media/image83.png"/><Relationship Id="rId11" Type="http://schemas.openxmlformats.org/officeDocument/2006/relationships/image" Target="../media/image88.png"/><Relationship Id="rId5" Type="http://schemas.openxmlformats.org/officeDocument/2006/relationships/image" Target="../media/image82.png"/><Relationship Id="rId15" Type="http://schemas.openxmlformats.org/officeDocument/2006/relationships/image" Target="../media/image92.png"/><Relationship Id="rId10" Type="http://schemas.openxmlformats.org/officeDocument/2006/relationships/image" Target="../media/image87.png"/><Relationship Id="rId4" Type="http://schemas.openxmlformats.org/officeDocument/2006/relationships/image" Target="../media/image81.png"/><Relationship Id="rId9" Type="http://schemas.openxmlformats.org/officeDocument/2006/relationships/image" Target="../media/image86.png"/><Relationship Id="rId14" Type="http://schemas.openxmlformats.org/officeDocument/2006/relationships/image" Target="../media/image9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2.jpg"/><Relationship Id="rId4" Type="http://schemas.openxmlformats.org/officeDocument/2006/relationships/hyperlink" Target="https://usa.honda-ri.com/drama" TargetMode="Externa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61.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100.png"/></Relationships>
</file>

<file path=ppt/slides/_rels/slide25.xml.rels><?xml version="1.0" encoding="UTF-8" standalone="yes"?>
<Relationships xmlns="http://schemas.openxmlformats.org/package/2006/relationships"><Relationship Id="rId2" Type="http://schemas.openxmlformats.org/officeDocument/2006/relationships/image" Target="../media/image97.jp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99.jpg"/><Relationship Id="rId2" Type="http://schemas.openxmlformats.org/officeDocument/2006/relationships/image" Target="../media/image98.jpg"/><Relationship Id="rId1" Type="http://schemas.openxmlformats.org/officeDocument/2006/relationships/slideLayout" Target="../slideLayouts/slideLayout7.xml"/><Relationship Id="rId4" Type="http://schemas.openxmlformats.org/officeDocument/2006/relationships/image" Target="../media/image101.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8" Type="http://schemas.openxmlformats.org/officeDocument/2006/relationships/image" Target="../media/image112.png"/><Relationship Id="rId3" Type="http://schemas.openxmlformats.org/officeDocument/2006/relationships/image" Target="../media/image103.png"/><Relationship Id="rId7" Type="http://schemas.openxmlformats.org/officeDocument/2006/relationships/image" Target="../media/image111.png"/><Relationship Id="rId12" Type="http://schemas.openxmlformats.org/officeDocument/2006/relationships/image" Target="../media/image116.png"/><Relationship Id="rId2" Type="http://schemas.openxmlformats.org/officeDocument/2006/relationships/image" Target="../media/image102.png"/><Relationship Id="rId1" Type="http://schemas.openxmlformats.org/officeDocument/2006/relationships/slideLayout" Target="../slideLayouts/slideLayout7.xml"/><Relationship Id="rId6" Type="http://schemas.openxmlformats.org/officeDocument/2006/relationships/image" Target="../media/image106.png"/><Relationship Id="rId11" Type="http://schemas.openxmlformats.org/officeDocument/2006/relationships/image" Target="../media/image115.png"/><Relationship Id="rId5" Type="http://schemas.openxmlformats.org/officeDocument/2006/relationships/image" Target="../media/image105.png"/><Relationship Id="rId10" Type="http://schemas.openxmlformats.org/officeDocument/2006/relationships/image" Target="../media/image114.png"/><Relationship Id="rId4" Type="http://schemas.openxmlformats.org/officeDocument/2006/relationships/image" Target="../media/image104.png"/><Relationship Id="rId9" Type="http://schemas.openxmlformats.org/officeDocument/2006/relationships/image" Target="../media/image113.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7.xml"/><Relationship Id="rId1" Type="http://schemas.openxmlformats.org/officeDocument/2006/relationships/tags" Target="../tags/tag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gi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2.png"/><Relationship Id="rId11" Type="http://schemas.openxmlformats.org/officeDocument/2006/relationships/image" Target="../media/image10.jpg"/><Relationship Id="rId5" Type="http://schemas.openxmlformats.org/officeDocument/2006/relationships/image" Target="../media/image11.png"/><Relationship Id="rId10" Type="http://schemas.openxmlformats.org/officeDocument/2006/relationships/image" Target="../media/image16.png"/><Relationship Id="rId4" Type="http://schemas.openxmlformats.org/officeDocument/2006/relationships/image" Target="../media/image9.jpg"/><Relationship Id="rId9" Type="http://schemas.openxmlformats.org/officeDocument/2006/relationships/image" Target="../media/image15.png"/></Relationships>
</file>

<file path=ppt/slides/_rels/slide8.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28.png"/><Relationship Id="rId3" Type="http://schemas.openxmlformats.org/officeDocument/2006/relationships/image" Target="../media/image18.png"/><Relationship Id="rId7" Type="http://schemas.openxmlformats.org/officeDocument/2006/relationships/image" Target="../media/image22.png"/><Relationship Id="rId12"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21.png"/><Relationship Id="rId11" Type="http://schemas.openxmlformats.org/officeDocument/2006/relationships/image" Target="../media/image26.png"/><Relationship Id="rId5" Type="http://schemas.openxmlformats.org/officeDocument/2006/relationships/image" Target="../media/image20.png"/><Relationship Id="rId15" Type="http://schemas.openxmlformats.org/officeDocument/2006/relationships/image" Target="../media/image30.pn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17.png"/><Relationship Id="rId14" Type="http://schemas.openxmlformats.org/officeDocument/2006/relationships/image" Target="../media/image29.png"/></Relationships>
</file>

<file path=ppt/slides/_rels/slide9.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42.png"/><Relationship Id="rId18" Type="http://schemas.openxmlformats.org/officeDocument/2006/relationships/image" Target="../media/image47.png"/><Relationship Id="rId21" Type="http://schemas.openxmlformats.org/officeDocument/2006/relationships/image" Target="../media/image33.png"/><Relationship Id="rId12" Type="http://schemas.openxmlformats.org/officeDocument/2006/relationships/image" Target="../media/image41.png"/><Relationship Id="rId17" Type="http://schemas.openxmlformats.org/officeDocument/2006/relationships/image" Target="../media/image46.png"/><Relationship Id="rId2" Type="http://schemas.openxmlformats.org/officeDocument/2006/relationships/image" Target="../media/image27.png"/><Relationship Id="rId16" Type="http://schemas.openxmlformats.org/officeDocument/2006/relationships/image" Target="../media/image31.png"/><Relationship Id="rId20" Type="http://schemas.openxmlformats.org/officeDocument/2006/relationships/image" Target="../media/image32.png"/><Relationship Id="rId1" Type="http://schemas.openxmlformats.org/officeDocument/2006/relationships/slideLayout" Target="../slideLayouts/slideLayout7.xml"/><Relationship Id="rId11" Type="http://schemas.openxmlformats.org/officeDocument/2006/relationships/image" Target="../media/image40.png"/><Relationship Id="rId15" Type="http://schemas.openxmlformats.org/officeDocument/2006/relationships/image" Target="../media/image44.png"/><Relationship Id="rId23" Type="http://schemas.openxmlformats.org/officeDocument/2006/relationships/image" Target="../media/image35.png"/><Relationship Id="rId10" Type="http://schemas.openxmlformats.org/officeDocument/2006/relationships/image" Target="../media/image39.png"/><Relationship Id="rId19" Type="http://schemas.openxmlformats.org/officeDocument/2006/relationships/image" Target="../media/image48.png"/><Relationship Id="rId9" Type="http://schemas.openxmlformats.org/officeDocument/2006/relationships/image" Target="../media/image38.png"/><Relationship Id="rId14" Type="http://schemas.openxmlformats.org/officeDocument/2006/relationships/image" Target="../media/image43.png"/><Relationship Id="rId22" Type="http://schemas.openxmlformats.org/officeDocument/2006/relationships/image" Target="../media/image3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67006E7-793C-D0B9-58D2-AE696AA510F8}"/>
              </a:ext>
            </a:extLst>
          </p:cNvPr>
          <p:cNvSpPr>
            <a:spLocks noGrp="1"/>
          </p:cNvSpPr>
          <p:nvPr>
            <p:ph type="ctrTitle"/>
          </p:nvPr>
        </p:nvSpPr>
        <p:spPr>
          <a:xfrm>
            <a:off x="646442" y="2055248"/>
            <a:ext cx="10787534" cy="1715961"/>
          </a:xfrm>
        </p:spPr>
        <p:txBody>
          <a:bodyPr>
            <a:normAutofit/>
          </a:bodyPr>
          <a:lstStyle/>
          <a:p>
            <a:pPr algn="ctr">
              <a:lnSpc>
                <a:spcPct val="125000"/>
              </a:lnSpc>
            </a:pPr>
            <a:r>
              <a:rPr lang="ja-JP" altLang="en-US" sz="4400" b="1"/>
              <a:t>物体間の関係性を考慮した</a:t>
            </a:r>
            <a:br>
              <a:rPr lang="en-US" altLang="ja-JP" sz="4400" b="1" dirty="0"/>
            </a:br>
            <a:r>
              <a:rPr lang="ja-JP" altLang="en-US" sz="4400" b="1"/>
              <a:t>車載カメラ画像からのリスク要因推定</a:t>
            </a:r>
          </a:p>
        </p:txBody>
      </p:sp>
      <p:sp>
        <p:nvSpPr>
          <p:cNvPr id="3" name="字幕 2">
            <a:extLst>
              <a:ext uri="{FF2B5EF4-FFF2-40B4-BE49-F238E27FC236}">
                <a16:creationId xmlns:a16="http://schemas.microsoft.com/office/drawing/2014/main" id="{9F0FB11C-3A00-6DD1-6C7A-F15C46667036}"/>
              </a:ext>
            </a:extLst>
          </p:cNvPr>
          <p:cNvSpPr>
            <a:spLocks noGrp="1"/>
          </p:cNvSpPr>
          <p:nvPr>
            <p:ph type="subTitle" idx="1"/>
          </p:nvPr>
        </p:nvSpPr>
        <p:spPr>
          <a:xfrm>
            <a:off x="1100051" y="4455621"/>
            <a:ext cx="10058400" cy="523220"/>
          </a:xfrm>
        </p:spPr>
        <p:txBody>
          <a:bodyPr>
            <a:normAutofit/>
          </a:bodyPr>
          <a:lstStyle/>
          <a:p>
            <a:pPr algn="ctr"/>
            <a:r>
              <a:rPr kumimoji="1" lang="ja-JP" altLang="en-US" sz="2800" b="1">
                <a:solidFill>
                  <a:schemeClr val="tx1"/>
                </a:solidFill>
                <a:latin typeface="+mn-ea"/>
              </a:rPr>
              <a:t>川嶋研究室 </a:t>
            </a:r>
            <a:r>
              <a:rPr kumimoji="1" lang="en-US" altLang="ja-JP" sz="2800" b="1" dirty="0">
                <a:solidFill>
                  <a:schemeClr val="tx1"/>
                </a:solidFill>
                <a:latin typeface="+mn-ea"/>
              </a:rPr>
              <a:t>Im22d061 </a:t>
            </a:r>
            <a:r>
              <a:rPr kumimoji="1" lang="ja-JP" altLang="en-US" sz="2800" b="1">
                <a:solidFill>
                  <a:schemeClr val="tx1"/>
                </a:solidFill>
                <a:latin typeface="+mn-ea"/>
              </a:rPr>
              <a:t>前田 直樹</a:t>
            </a:r>
          </a:p>
        </p:txBody>
      </p:sp>
      <p:sp>
        <p:nvSpPr>
          <p:cNvPr id="4" name="スライド番号プレースホルダー 3">
            <a:extLst>
              <a:ext uri="{FF2B5EF4-FFF2-40B4-BE49-F238E27FC236}">
                <a16:creationId xmlns:a16="http://schemas.microsoft.com/office/drawing/2014/main" id="{31DB993B-E823-8AE6-6038-7076267B0EC6}"/>
              </a:ext>
            </a:extLst>
          </p:cNvPr>
          <p:cNvSpPr>
            <a:spLocks noGrp="1"/>
          </p:cNvSpPr>
          <p:nvPr>
            <p:ph type="sldNum" sz="quarter" idx="12"/>
          </p:nvPr>
        </p:nvSpPr>
        <p:spPr/>
        <p:txBody>
          <a:bodyPr/>
          <a:lstStyle/>
          <a:p>
            <a:fld id="{1EF18A5E-C41D-42D7-A85C-2D0BDB75365C}" type="slidenum">
              <a:rPr kumimoji="1" lang="ja-JP" altLang="en-US" sz="2800" smtClean="0"/>
              <a:t>1</a:t>
            </a:fld>
            <a:endParaRPr kumimoji="1" lang="ja-JP" altLang="en-US" sz="2800"/>
          </a:p>
        </p:txBody>
      </p:sp>
      <p:sp>
        <p:nvSpPr>
          <p:cNvPr id="5" name="テキスト ボックス 4">
            <a:extLst>
              <a:ext uri="{FF2B5EF4-FFF2-40B4-BE49-F238E27FC236}">
                <a16:creationId xmlns:a16="http://schemas.microsoft.com/office/drawing/2014/main" id="{723D1A3C-036E-CBF9-3C34-8F1669917B49}"/>
              </a:ext>
            </a:extLst>
          </p:cNvPr>
          <p:cNvSpPr txBox="1"/>
          <p:nvPr/>
        </p:nvSpPr>
        <p:spPr>
          <a:xfrm>
            <a:off x="749809" y="604987"/>
            <a:ext cx="4056782" cy="523220"/>
          </a:xfrm>
          <a:prstGeom prst="rect">
            <a:avLst/>
          </a:prstGeom>
          <a:noFill/>
        </p:spPr>
        <p:txBody>
          <a:bodyPr wrap="square" rtlCol="0">
            <a:spAutoFit/>
          </a:bodyPr>
          <a:lstStyle/>
          <a:p>
            <a:pPr algn="ctr"/>
            <a:r>
              <a:rPr kumimoji="1" lang="en-US" altLang="ja-JP" sz="2800" b="1">
                <a:latin typeface="+mn-ea"/>
              </a:rPr>
              <a:t>2024/2/19</a:t>
            </a:r>
            <a:r>
              <a:rPr kumimoji="1" lang="ja-JP" altLang="en-US" sz="2800" b="1">
                <a:latin typeface="+mn-ea"/>
              </a:rPr>
              <a:t> 審査会発表</a:t>
            </a:r>
          </a:p>
        </p:txBody>
      </p:sp>
    </p:spTree>
    <p:extLst>
      <p:ext uri="{BB962C8B-B14F-4D97-AF65-F5344CB8AC3E}">
        <p14:creationId xmlns:p14="http://schemas.microsoft.com/office/powerpoint/2010/main" val="771957419"/>
      </p:ext>
    </p:extLst>
  </p:cSld>
  <p:clrMapOvr>
    <a:masterClrMapping/>
  </p:clrMapOvr>
  <mc:AlternateContent xmlns:mc="http://schemas.openxmlformats.org/markup-compatibility/2006" xmlns:p14="http://schemas.microsoft.com/office/powerpoint/2010/main">
    <mc:Choice Requires="p14">
      <p:transition spd="slow" p14:dur="2000" advTm="9446"/>
    </mc:Choice>
    <mc:Fallback xmlns="">
      <p:transition spd="slow" advTm="9446"/>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7BDCC8-971C-8A10-446F-D678560014E1}"/>
            </a:ext>
          </a:extLst>
        </p:cNvPr>
        <p:cNvGrpSpPr/>
        <p:nvPr/>
      </p:nvGrpSpPr>
      <p:grpSpPr>
        <a:xfrm>
          <a:off x="0" y="0"/>
          <a:ext cx="0" cy="0"/>
          <a:chOff x="0" y="0"/>
          <a:chExt cx="0" cy="0"/>
        </a:xfrm>
      </p:grpSpPr>
      <p:sp>
        <p:nvSpPr>
          <p:cNvPr id="23" name="四角形: 角を丸くする 22">
            <a:extLst>
              <a:ext uri="{FF2B5EF4-FFF2-40B4-BE49-F238E27FC236}">
                <a16:creationId xmlns:a16="http://schemas.microsoft.com/office/drawing/2014/main" id="{CBD6C0CD-8BDD-FE0B-66F1-E83EC77D6060}"/>
              </a:ext>
            </a:extLst>
          </p:cNvPr>
          <p:cNvSpPr/>
          <p:nvPr/>
        </p:nvSpPr>
        <p:spPr>
          <a:xfrm>
            <a:off x="2472266" y="3950428"/>
            <a:ext cx="6647499" cy="896877"/>
          </a:xfrm>
          <a:prstGeom prst="round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 name="直線矢印コネクタ 6">
            <a:extLst>
              <a:ext uri="{FF2B5EF4-FFF2-40B4-BE49-F238E27FC236}">
                <a16:creationId xmlns:a16="http://schemas.microsoft.com/office/drawing/2014/main" id="{D23058E7-202B-ED1F-56FE-26596ED0E7DB}"/>
              </a:ext>
            </a:extLst>
          </p:cNvPr>
          <p:cNvCxnSpPr>
            <a:cxnSpLocks/>
            <a:stCxn id="30" idx="2"/>
            <a:endCxn id="19" idx="0"/>
          </p:cNvCxnSpPr>
          <p:nvPr/>
        </p:nvCxnSpPr>
        <p:spPr>
          <a:xfrm>
            <a:off x="3340079" y="3294099"/>
            <a:ext cx="7882" cy="240451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スライド番号プレースホルダー 1">
            <a:extLst>
              <a:ext uri="{FF2B5EF4-FFF2-40B4-BE49-F238E27FC236}">
                <a16:creationId xmlns:a16="http://schemas.microsoft.com/office/drawing/2014/main" id="{1E467FF7-840B-E14F-32E0-AB30C5A198F7}"/>
              </a:ext>
            </a:extLst>
          </p:cNvPr>
          <p:cNvSpPr>
            <a:spLocks noGrp="1"/>
          </p:cNvSpPr>
          <p:nvPr>
            <p:ph type="sldNum" sz="quarter" idx="12"/>
          </p:nvPr>
        </p:nvSpPr>
        <p:spPr/>
        <p:txBody>
          <a:bodyPr/>
          <a:lstStyle/>
          <a:p>
            <a:fld id="{1EF18A5E-C41D-42D7-A85C-2D0BDB75365C}" type="slidenum">
              <a:rPr kumimoji="1" lang="ja-JP" altLang="en-US" sz="2800" smtClean="0"/>
              <a:t>10</a:t>
            </a:fld>
            <a:endParaRPr kumimoji="1" lang="ja-JP" altLang="en-US" sz="2800"/>
          </a:p>
        </p:txBody>
      </p:sp>
      <p:cxnSp>
        <p:nvCxnSpPr>
          <p:cNvPr id="8" name="直線矢印コネクタ 7">
            <a:extLst>
              <a:ext uri="{FF2B5EF4-FFF2-40B4-BE49-F238E27FC236}">
                <a16:creationId xmlns:a16="http://schemas.microsoft.com/office/drawing/2014/main" id="{DDDD44EF-F07F-E2F3-8F16-4100EAFD5418}"/>
              </a:ext>
            </a:extLst>
          </p:cNvPr>
          <p:cNvCxnSpPr>
            <a:cxnSpLocks/>
            <a:stCxn id="25" idx="2"/>
            <a:endCxn id="18" idx="0"/>
          </p:cNvCxnSpPr>
          <p:nvPr/>
        </p:nvCxnSpPr>
        <p:spPr>
          <a:xfrm>
            <a:off x="5035089" y="3298723"/>
            <a:ext cx="7235" cy="240896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線矢印コネクタ 8">
            <a:extLst>
              <a:ext uri="{FF2B5EF4-FFF2-40B4-BE49-F238E27FC236}">
                <a16:creationId xmlns:a16="http://schemas.microsoft.com/office/drawing/2014/main" id="{BE7368DD-467A-C7CF-929B-45131974D8C4}"/>
              </a:ext>
            </a:extLst>
          </p:cNvPr>
          <p:cNvCxnSpPr>
            <a:cxnSpLocks/>
            <a:stCxn id="15" idx="2"/>
            <a:endCxn id="10" idx="0"/>
          </p:cNvCxnSpPr>
          <p:nvPr/>
        </p:nvCxnSpPr>
        <p:spPr>
          <a:xfrm>
            <a:off x="6842411" y="3275102"/>
            <a:ext cx="7883" cy="241167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四角形: 角を丸くする 4">
            <a:extLst>
              <a:ext uri="{FF2B5EF4-FFF2-40B4-BE49-F238E27FC236}">
                <a16:creationId xmlns:a16="http://schemas.microsoft.com/office/drawing/2014/main" id="{F5CF6AAE-947B-7BF3-E27D-C9533B5D2334}"/>
              </a:ext>
            </a:extLst>
          </p:cNvPr>
          <p:cNvSpPr/>
          <p:nvPr/>
        </p:nvSpPr>
        <p:spPr>
          <a:xfrm>
            <a:off x="2663247" y="4079659"/>
            <a:ext cx="1358919" cy="654144"/>
          </a:xfrm>
          <a:prstGeom prst="roundRect">
            <a:avLst/>
          </a:prstGeom>
          <a:solidFill>
            <a:schemeClr val="accent5">
              <a:lumMod val="20000"/>
              <a:lumOff val="80000"/>
            </a:schemeClr>
          </a:solid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3600">
                <a:solidFill>
                  <a:schemeClr val="tx1"/>
                </a:solidFill>
                <a:latin typeface="Arial Black" panose="020B0A04020102020204" pitchFamily="34" charset="0"/>
              </a:rPr>
              <a:t>MLP</a:t>
            </a:r>
            <a:endParaRPr kumimoji="1" lang="ja-JP" altLang="en-US" sz="3600">
              <a:solidFill>
                <a:schemeClr val="tx1"/>
              </a:solidFill>
              <a:latin typeface="Arial Black" panose="020B0A04020102020204" pitchFamily="34" charset="0"/>
            </a:endParaRPr>
          </a:p>
        </p:txBody>
      </p:sp>
      <mc:AlternateContent xmlns:mc="http://schemas.openxmlformats.org/markup-compatibility/2006" xmlns:a14="http://schemas.microsoft.com/office/drawing/2010/main">
        <mc:Choice Requires="a14">
          <p:sp>
            <p:nvSpPr>
              <p:cNvPr id="10" name="テキスト ボックス 9">
                <a:extLst>
                  <a:ext uri="{FF2B5EF4-FFF2-40B4-BE49-F238E27FC236}">
                    <a16:creationId xmlns:a16="http://schemas.microsoft.com/office/drawing/2014/main" id="{E9D0005C-5CC6-3557-E355-B16A751A22BF}"/>
                  </a:ext>
                </a:extLst>
              </p:cNvPr>
              <p:cNvSpPr txBox="1"/>
              <p:nvPr/>
            </p:nvSpPr>
            <p:spPr>
              <a:xfrm>
                <a:off x="5682356" y="5686779"/>
                <a:ext cx="2335876" cy="669992"/>
              </a:xfrm>
              <a:prstGeom prst="rect">
                <a:avLst/>
              </a:prstGeom>
              <a:noFill/>
            </p:spPr>
            <p:txBody>
              <a:bodyPr wrap="square" rtlCol="0">
                <a:spAutoFit/>
              </a:bodyPr>
              <a:lstStyle/>
              <a:p>
                <a:pPr algn="ctr"/>
                <a14:m>
                  <m:oMath xmlns:m="http://schemas.openxmlformats.org/officeDocument/2006/math">
                    <m:sSup>
                      <m:sSupPr>
                        <m:ctrlPr>
                          <a:rPr kumimoji="1" lang="en-US" altLang="ja-JP" sz="1800" i="1" smtClean="0">
                            <a:latin typeface="Cambria Math" panose="02040503050406030204" pitchFamily="18" charset="0"/>
                          </a:rPr>
                        </m:ctrlPr>
                      </m:sSupPr>
                      <m:e>
                        <m:r>
                          <a:rPr kumimoji="1" lang="en-US" altLang="ja-JP" sz="1800" b="0" i="1" smtClean="0">
                            <a:latin typeface="Cambria Math" panose="02040503050406030204" pitchFamily="18" charset="0"/>
                          </a:rPr>
                          <m:t>𝑂</m:t>
                        </m:r>
                      </m:e>
                      <m:sup>
                        <m:r>
                          <a:rPr kumimoji="1" lang="en-US" altLang="ja-JP" sz="1800" b="0" i="1" smtClean="0">
                            <a:latin typeface="Cambria Math" panose="02040503050406030204" pitchFamily="18" charset="0"/>
                          </a:rPr>
                          <m:t>𝑑</m:t>
                        </m:r>
                      </m:sup>
                    </m:sSup>
                  </m:oMath>
                </a14:m>
                <a:r>
                  <a:rPr kumimoji="1" lang="ja-JP" altLang="en-US"/>
                  <a:t> リスク要因</a:t>
                </a:r>
                <a:endParaRPr kumimoji="1" lang="en-US" altLang="ja-JP"/>
              </a:p>
              <a:p>
                <a:pPr algn="ctr"/>
                <a:r>
                  <a:rPr kumimoji="1" lang="en-US" altLang="ja-JP"/>
                  <a:t>(</a:t>
                </a:r>
                <a:r>
                  <a:rPr kumimoji="1" lang="ja-JP" altLang="en-US"/>
                  <a:t>マルチラベル</a:t>
                </a:r>
                <a:r>
                  <a:rPr kumimoji="1" lang="en-US" altLang="ja-JP"/>
                  <a:t>)</a:t>
                </a:r>
                <a:endParaRPr kumimoji="1" lang="ja-JP" altLang="en-US"/>
              </a:p>
            </p:txBody>
          </p:sp>
        </mc:Choice>
        <mc:Fallback xmlns="">
          <p:sp>
            <p:nvSpPr>
              <p:cNvPr id="10" name="テキスト ボックス 9">
                <a:extLst>
                  <a:ext uri="{FF2B5EF4-FFF2-40B4-BE49-F238E27FC236}">
                    <a16:creationId xmlns:a16="http://schemas.microsoft.com/office/drawing/2014/main" id="{E9D0005C-5CC6-3557-E355-B16A751A22BF}"/>
                  </a:ext>
                </a:extLst>
              </p:cNvPr>
              <p:cNvSpPr txBox="1">
                <a:spLocks noRot="1" noChangeAspect="1" noMove="1" noResize="1" noEditPoints="1" noAdjustHandles="1" noChangeArrowheads="1" noChangeShapeType="1" noTextEdit="1"/>
              </p:cNvSpPr>
              <p:nvPr/>
            </p:nvSpPr>
            <p:spPr>
              <a:xfrm>
                <a:off x="5682356" y="5686779"/>
                <a:ext cx="2335876" cy="669992"/>
              </a:xfrm>
              <a:prstGeom prst="rect">
                <a:avLst/>
              </a:prstGeom>
              <a:blipFill>
                <a:blip r:embed="rId2"/>
                <a:stretch>
                  <a:fillRect t="-8182" b="-11818"/>
                </a:stretch>
              </a:blipFill>
            </p:spPr>
            <p:txBody>
              <a:bodyPr/>
              <a:lstStyle/>
              <a:p>
                <a:r>
                  <a:rPr lang="ja-JP" altLang="en-US">
                    <a:noFill/>
                  </a:rPr>
                  <a:t> </a:t>
                </a:r>
              </a:p>
            </p:txBody>
          </p:sp>
        </mc:Fallback>
      </mc:AlternateContent>
      <p:cxnSp>
        <p:nvCxnSpPr>
          <p:cNvPr id="12" name="直線コネクタ 11">
            <a:extLst>
              <a:ext uri="{FF2B5EF4-FFF2-40B4-BE49-F238E27FC236}">
                <a16:creationId xmlns:a16="http://schemas.microsoft.com/office/drawing/2014/main" id="{5D015F1E-6118-BD34-36AF-A3E9C7111929}"/>
              </a:ext>
            </a:extLst>
          </p:cNvPr>
          <p:cNvCxnSpPr>
            <a:cxnSpLocks/>
          </p:cNvCxnSpPr>
          <p:nvPr/>
        </p:nvCxnSpPr>
        <p:spPr>
          <a:xfrm>
            <a:off x="5656516" y="2981524"/>
            <a:ext cx="590203" cy="0"/>
          </a:xfrm>
          <a:prstGeom prst="line">
            <a:avLst/>
          </a:prstGeom>
          <a:ln w="76200">
            <a:solidFill>
              <a:schemeClr val="tx1"/>
            </a:solidFill>
            <a:prstDash val="sysDot"/>
          </a:ln>
        </p:spPr>
        <p:style>
          <a:lnRef idx="1">
            <a:schemeClr val="accent1"/>
          </a:lnRef>
          <a:fillRef idx="0">
            <a:schemeClr val="accent1"/>
          </a:fillRef>
          <a:effectRef idx="0">
            <a:schemeClr val="accent1"/>
          </a:effectRef>
          <a:fontRef idx="minor">
            <a:schemeClr val="tx1"/>
          </a:fontRef>
        </p:style>
      </p:cxnSp>
      <p:pic>
        <p:nvPicPr>
          <p:cNvPr id="15" name="図 14">
            <a:extLst>
              <a:ext uri="{FF2B5EF4-FFF2-40B4-BE49-F238E27FC236}">
                <a16:creationId xmlns:a16="http://schemas.microsoft.com/office/drawing/2014/main" id="{904B2DB8-E527-F8EA-6253-E990D3B33348}"/>
              </a:ext>
            </a:extLst>
          </p:cNvPr>
          <p:cNvPicPr>
            <a:picLocks noChangeAspect="1"/>
          </p:cNvPicPr>
          <p:nvPr/>
        </p:nvPicPr>
        <p:blipFill rotWithShape="1">
          <a:blip r:embed="rId3">
            <a:extLst>
              <a:ext uri="{28A0092B-C50C-407E-A947-70E740481C1C}">
                <a14:useLocalDpi xmlns:a14="http://schemas.microsoft.com/office/drawing/2010/main" val="0"/>
              </a:ext>
            </a:extLst>
          </a:blip>
          <a:srcRect l="81822" t="68630" r="14492" b="25960"/>
          <a:stretch/>
        </p:blipFill>
        <p:spPr>
          <a:xfrm>
            <a:off x="6500230" y="2640703"/>
            <a:ext cx="684361" cy="634399"/>
          </a:xfrm>
          <a:prstGeom prst="rect">
            <a:avLst/>
          </a:prstGeom>
        </p:spPr>
      </p:pic>
      <mc:AlternateContent xmlns:mc="http://schemas.openxmlformats.org/markup-compatibility/2006" xmlns:a14="http://schemas.microsoft.com/office/drawing/2010/main">
        <mc:Choice Requires="a14">
          <p:sp>
            <p:nvSpPr>
              <p:cNvPr id="18" name="テキスト ボックス 17">
                <a:extLst>
                  <a:ext uri="{FF2B5EF4-FFF2-40B4-BE49-F238E27FC236}">
                    <a16:creationId xmlns:a16="http://schemas.microsoft.com/office/drawing/2014/main" id="{964B73AF-BC0F-19CE-693C-C8F2BB3E05FB}"/>
                  </a:ext>
                </a:extLst>
              </p:cNvPr>
              <p:cNvSpPr txBox="1"/>
              <p:nvPr/>
            </p:nvSpPr>
            <p:spPr>
              <a:xfrm>
                <a:off x="3874386" y="5707686"/>
                <a:ext cx="2335876" cy="669992"/>
              </a:xfrm>
              <a:prstGeom prst="rect">
                <a:avLst/>
              </a:prstGeom>
              <a:noFill/>
            </p:spPr>
            <p:txBody>
              <a:bodyPr wrap="square" rtlCol="0">
                <a:spAutoFit/>
              </a:bodyPr>
              <a:lstStyle/>
              <a:p>
                <a:pPr algn="ctr"/>
                <a14:m>
                  <m:oMath xmlns:m="http://schemas.openxmlformats.org/officeDocument/2006/math">
                    <m:sSup>
                      <m:sSupPr>
                        <m:ctrlPr>
                          <a:rPr kumimoji="1" lang="en-US" altLang="ja-JP" sz="1800" i="1" smtClean="0">
                            <a:latin typeface="Cambria Math" panose="02040503050406030204" pitchFamily="18" charset="0"/>
                          </a:rPr>
                        </m:ctrlPr>
                      </m:sSupPr>
                      <m:e>
                        <m:r>
                          <a:rPr kumimoji="1" lang="en-US" altLang="ja-JP" sz="1800" b="0" i="1" smtClean="0">
                            <a:latin typeface="Cambria Math" panose="02040503050406030204" pitchFamily="18" charset="0"/>
                          </a:rPr>
                          <m:t>𝑂</m:t>
                        </m:r>
                      </m:e>
                      <m:sup>
                        <m:r>
                          <a:rPr kumimoji="1" lang="en-US" altLang="ja-JP" sz="1800" b="0" i="1" smtClean="0">
                            <a:latin typeface="Cambria Math" panose="02040503050406030204" pitchFamily="18" charset="0"/>
                          </a:rPr>
                          <m:t>2</m:t>
                        </m:r>
                      </m:sup>
                    </m:sSup>
                  </m:oMath>
                </a14:m>
                <a:r>
                  <a:rPr kumimoji="1" lang="ja-JP" altLang="en-US"/>
                  <a:t> リスク要因</a:t>
                </a:r>
                <a:endParaRPr kumimoji="1" lang="en-US" altLang="ja-JP"/>
              </a:p>
              <a:p>
                <a:pPr algn="ctr"/>
                <a:r>
                  <a:rPr kumimoji="1" lang="en-US" altLang="ja-JP"/>
                  <a:t>(</a:t>
                </a:r>
                <a:r>
                  <a:rPr kumimoji="1" lang="ja-JP" altLang="en-US"/>
                  <a:t>マルチラベル</a:t>
                </a:r>
                <a:r>
                  <a:rPr kumimoji="1" lang="en-US" altLang="ja-JP"/>
                  <a:t>)</a:t>
                </a:r>
                <a:endParaRPr kumimoji="1" lang="ja-JP" altLang="en-US"/>
              </a:p>
            </p:txBody>
          </p:sp>
        </mc:Choice>
        <mc:Fallback xmlns="">
          <p:sp>
            <p:nvSpPr>
              <p:cNvPr id="18" name="テキスト ボックス 17">
                <a:extLst>
                  <a:ext uri="{FF2B5EF4-FFF2-40B4-BE49-F238E27FC236}">
                    <a16:creationId xmlns:a16="http://schemas.microsoft.com/office/drawing/2014/main" id="{964B73AF-BC0F-19CE-693C-C8F2BB3E05FB}"/>
                  </a:ext>
                </a:extLst>
              </p:cNvPr>
              <p:cNvSpPr txBox="1">
                <a:spLocks noRot="1" noChangeAspect="1" noMove="1" noResize="1" noEditPoints="1" noAdjustHandles="1" noChangeArrowheads="1" noChangeShapeType="1" noTextEdit="1"/>
              </p:cNvSpPr>
              <p:nvPr/>
            </p:nvSpPr>
            <p:spPr>
              <a:xfrm>
                <a:off x="3874386" y="5707686"/>
                <a:ext cx="2335876" cy="669992"/>
              </a:xfrm>
              <a:prstGeom prst="rect">
                <a:avLst/>
              </a:prstGeom>
              <a:blipFill>
                <a:blip r:embed="rId4"/>
                <a:stretch>
                  <a:fillRect t="-7273" b="-1090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9" name="テキスト ボックス 18">
                <a:extLst>
                  <a:ext uri="{FF2B5EF4-FFF2-40B4-BE49-F238E27FC236}">
                    <a16:creationId xmlns:a16="http://schemas.microsoft.com/office/drawing/2014/main" id="{BD50ECB8-B8E1-4E25-0787-EDDA9E63E86D}"/>
                  </a:ext>
                </a:extLst>
              </p:cNvPr>
              <p:cNvSpPr txBox="1"/>
              <p:nvPr/>
            </p:nvSpPr>
            <p:spPr>
              <a:xfrm>
                <a:off x="2180023" y="5698609"/>
                <a:ext cx="2335876" cy="646331"/>
              </a:xfrm>
              <a:prstGeom prst="rect">
                <a:avLst/>
              </a:prstGeom>
              <a:noFill/>
            </p:spPr>
            <p:txBody>
              <a:bodyPr wrap="square" rtlCol="0">
                <a:spAutoFit/>
              </a:bodyPr>
              <a:lstStyle/>
              <a:p>
                <a:pPr algn="ctr"/>
                <a14:m>
                  <m:oMath xmlns:m="http://schemas.openxmlformats.org/officeDocument/2006/math">
                    <m:sSup>
                      <m:sSupPr>
                        <m:ctrlPr>
                          <a:rPr kumimoji="1" lang="en-US" altLang="ja-JP" sz="1800" i="1" smtClean="0">
                            <a:latin typeface="Cambria Math" panose="02040503050406030204" pitchFamily="18" charset="0"/>
                          </a:rPr>
                        </m:ctrlPr>
                      </m:sSupPr>
                      <m:e>
                        <m:r>
                          <a:rPr kumimoji="1" lang="en-US" altLang="ja-JP" sz="1800" b="0" i="1" smtClean="0">
                            <a:latin typeface="Cambria Math" panose="02040503050406030204" pitchFamily="18" charset="0"/>
                          </a:rPr>
                          <m:t>𝑂</m:t>
                        </m:r>
                      </m:e>
                      <m:sup>
                        <m:r>
                          <a:rPr kumimoji="1" lang="en-US" altLang="ja-JP" sz="1800" b="0" i="1" smtClean="0">
                            <a:latin typeface="Cambria Math" panose="02040503050406030204" pitchFamily="18" charset="0"/>
                          </a:rPr>
                          <m:t>1</m:t>
                        </m:r>
                      </m:sup>
                    </m:sSup>
                    <m:r>
                      <a:rPr kumimoji="1" lang="en-US" altLang="ja-JP" sz="1800" b="0" i="1" smtClean="0">
                        <a:latin typeface="Cambria Math" panose="02040503050406030204" pitchFamily="18" charset="0"/>
                      </a:rPr>
                      <m:t> </m:t>
                    </m:r>
                  </m:oMath>
                </a14:m>
                <a:r>
                  <a:rPr kumimoji="1" lang="ja-JP" altLang="en-US"/>
                  <a:t>リスク要因</a:t>
                </a:r>
                <a:endParaRPr kumimoji="1" lang="en-US" altLang="ja-JP"/>
              </a:p>
              <a:p>
                <a:pPr algn="ctr"/>
                <a:r>
                  <a:rPr kumimoji="1" lang="en-US" altLang="ja-JP"/>
                  <a:t>(</a:t>
                </a:r>
                <a:r>
                  <a:rPr kumimoji="1" lang="ja-JP" altLang="en-US"/>
                  <a:t>マルチラベル</a:t>
                </a:r>
                <a:r>
                  <a:rPr kumimoji="1" lang="en-US" altLang="ja-JP"/>
                  <a:t>)</a:t>
                </a:r>
                <a:endParaRPr kumimoji="1" lang="ja-JP" altLang="en-US"/>
              </a:p>
            </p:txBody>
          </p:sp>
        </mc:Choice>
        <mc:Fallback xmlns="">
          <p:sp>
            <p:nvSpPr>
              <p:cNvPr id="19" name="テキスト ボックス 18">
                <a:extLst>
                  <a:ext uri="{FF2B5EF4-FFF2-40B4-BE49-F238E27FC236}">
                    <a16:creationId xmlns:a16="http://schemas.microsoft.com/office/drawing/2014/main" id="{BD50ECB8-B8E1-4E25-0787-EDDA9E63E86D}"/>
                  </a:ext>
                </a:extLst>
              </p:cNvPr>
              <p:cNvSpPr txBox="1">
                <a:spLocks noRot="1" noChangeAspect="1" noMove="1" noResize="1" noEditPoints="1" noAdjustHandles="1" noChangeArrowheads="1" noChangeShapeType="1" noTextEdit="1"/>
              </p:cNvSpPr>
              <p:nvPr/>
            </p:nvSpPr>
            <p:spPr>
              <a:xfrm>
                <a:off x="2180023" y="5698609"/>
                <a:ext cx="2335876" cy="646331"/>
              </a:xfrm>
              <a:prstGeom prst="rect">
                <a:avLst/>
              </a:prstGeom>
              <a:blipFill>
                <a:blip r:embed="rId5"/>
                <a:stretch>
                  <a:fillRect t="-8491" b="-15094"/>
                </a:stretch>
              </a:blipFill>
            </p:spPr>
            <p:txBody>
              <a:bodyPr/>
              <a:lstStyle/>
              <a:p>
                <a:r>
                  <a:rPr lang="ja-JP" altLang="en-US">
                    <a:noFill/>
                  </a:rPr>
                  <a:t> </a:t>
                </a:r>
              </a:p>
            </p:txBody>
          </p:sp>
        </mc:Fallback>
      </mc:AlternateContent>
      <p:pic>
        <p:nvPicPr>
          <p:cNvPr id="25" name="図 24">
            <a:extLst>
              <a:ext uri="{FF2B5EF4-FFF2-40B4-BE49-F238E27FC236}">
                <a16:creationId xmlns:a16="http://schemas.microsoft.com/office/drawing/2014/main" id="{7F2B49EC-64F8-1FB5-4E2F-D460B8A21F78}"/>
              </a:ext>
            </a:extLst>
          </p:cNvPr>
          <p:cNvPicPr>
            <a:picLocks noChangeAspect="1"/>
          </p:cNvPicPr>
          <p:nvPr/>
        </p:nvPicPr>
        <p:blipFill rotWithShape="1">
          <a:blip r:embed="rId3">
            <a:extLst>
              <a:ext uri="{28A0092B-C50C-407E-A947-70E740481C1C}">
                <a14:useLocalDpi xmlns:a14="http://schemas.microsoft.com/office/drawing/2010/main" val="0"/>
              </a:ext>
            </a:extLst>
          </a:blip>
          <a:srcRect l="81822" t="68630" r="14492" b="25960"/>
          <a:stretch/>
        </p:blipFill>
        <p:spPr>
          <a:xfrm>
            <a:off x="4692908" y="2664324"/>
            <a:ext cx="684361" cy="634399"/>
          </a:xfrm>
          <a:prstGeom prst="rect">
            <a:avLst/>
          </a:prstGeom>
        </p:spPr>
      </p:pic>
      <p:pic>
        <p:nvPicPr>
          <p:cNvPr id="30" name="図 29">
            <a:extLst>
              <a:ext uri="{FF2B5EF4-FFF2-40B4-BE49-F238E27FC236}">
                <a16:creationId xmlns:a16="http://schemas.microsoft.com/office/drawing/2014/main" id="{17AE0E59-9B61-F735-E349-16959857E94C}"/>
              </a:ext>
            </a:extLst>
          </p:cNvPr>
          <p:cNvPicPr>
            <a:picLocks noChangeAspect="1"/>
          </p:cNvPicPr>
          <p:nvPr/>
        </p:nvPicPr>
        <p:blipFill rotWithShape="1">
          <a:blip r:embed="rId3">
            <a:extLst>
              <a:ext uri="{28A0092B-C50C-407E-A947-70E740481C1C}">
                <a14:useLocalDpi xmlns:a14="http://schemas.microsoft.com/office/drawing/2010/main" val="0"/>
              </a:ext>
            </a:extLst>
          </a:blip>
          <a:srcRect l="81822" t="68630" r="14492" b="25960"/>
          <a:stretch/>
        </p:blipFill>
        <p:spPr>
          <a:xfrm>
            <a:off x="2997898" y="2659700"/>
            <a:ext cx="684361" cy="634399"/>
          </a:xfrm>
          <a:prstGeom prst="rect">
            <a:avLst/>
          </a:prstGeom>
        </p:spPr>
      </p:pic>
      <mc:AlternateContent xmlns:mc="http://schemas.openxmlformats.org/markup-compatibility/2006" xmlns:a14="http://schemas.microsoft.com/office/drawing/2010/main">
        <mc:Choice Requires="a14">
          <p:sp>
            <p:nvSpPr>
              <p:cNvPr id="38" name="テキスト ボックス 37">
                <a:extLst>
                  <a:ext uri="{FF2B5EF4-FFF2-40B4-BE49-F238E27FC236}">
                    <a16:creationId xmlns:a16="http://schemas.microsoft.com/office/drawing/2014/main" id="{34F07772-13CE-B4B0-9FF0-15904CB07D40}"/>
                  </a:ext>
                </a:extLst>
              </p:cNvPr>
              <p:cNvSpPr txBox="1"/>
              <p:nvPr/>
            </p:nvSpPr>
            <p:spPr>
              <a:xfrm>
                <a:off x="2725686" y="1893372"/>
                <a:ext cx="1444035"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kumimoji="1" lang="en-US" altLang="ja-JP" sz="3200" i="1" smtClean="0">
                              <a:latin typeface="Cambria Math" panose="02040503050406030204" pitchFamily="18" charset="0"/>
                            </a:rPr>
                          </m:ctrlPr>
                        </m:sSupPr>
                        <m:e>
                          <m:r>
                            <a:rPr kumimoji="1" lang="en-US" altLang="ja-JP" sz="3200" b="0" i="1" smtClean="0">
                              <a:latin typeface="Cambria Math" panose="02040503050406030204" pitchFamily="18" charset="0"/>
                            </a:rPr>
                            <m:t>𝑂</m:t>
                          </m:r>
                        </m:e>
                        <m:sup>
                          <m:r>
                            <a:rPr kumimoji="1" lang="en-US" altLang="ja-JP" sz="3200" b="0" i="1" smtClean="0">
                              <a:latin typeface="Cambria Math" panose="02040503050406030204" pitchFamily="18" charset="0"/>
                            </a:rPr>
                            <m:t>1</m:t>
                          </m:r>
                        </m:sup>
                      </m:sSup>
                    </m:oMath>
                  </m:oMathPara>
                </a14:m>
                <a:endParaRPr kumimoji="1" lang="ja-JP" altLang="en-US" sz="3200"/>
              </a:p>
            </p:txBody>
          </p:sp>
        </mc:Choice>
        <mc:Fallback xmlns="">
          <p:sp>
            <p:nvSpPr>
              <p:cNvPr id="38" name="テキスト ボックス 37">
                <a:extLst>
                  <a:ext uri="{FF2B5EF4-FFF2-40B4-BE49-F238E27FC236}">
                    <a16:creationId xmlns:a16="http://schemas.microsoft.com/office/drawing/2014/main" id="{34F07772-13CE-B4B0-9FF0-15904CB07D40}"/>
                  </a:ext>
                </a:extLst>
              </p:cNvPr>
              <p:cNvSpPr txBox="1">
                <a:spLocks noRot="1" noChangeAspect="1" noMove="1" noResize="1" noEditPoints="1" noAdjustHandles="1" noChangeArrowheads="1" noChangeShapeType="1" noTextEdit="1"/>
              </p:cNvSpPr>
              <p:nvPr/>
            </p:nvSpPr>
            <p:spPr>
              <a:xfrm>
                <a:off x="2725686" y="1893372"/>
                <a:ext cx="1444035" cy="584775"/>
              </a:xfrm>
              <a:prstGeom prst="rect">
                <a:avLst/>
              </a:prstGeom>
              <a:blipFill>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9" name="テキスト ボックス 38">
                <a:extLst>
                  <a:ext uri="{FF2B5EF4-FFF2-40B4-BE49-F238E27FC236}">
                    <a16:creationId xmlns:a16="http://schemas.microsoft.com/office/drawing/2014/main" id="{7E25B563-B968-845F-78DC-C41B083B5599}"/>
                  </a:ext>
                </a:extLst>
              </p:cNvPr>
              <p:cNvSpPr txBox="1"/>
              <p:nvPr/>
            </p:nvSpPr>
            <p:spPr>
              <a:xfrm>
                <a:off x="4410791" y="1878004"/>
                <a:ext cx="1444035"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kumimoji="1" lang="en-US" altLang="ja-JP" sz="3200" i="1" smtClean="0">
                              <a:latin typeface="Cambria Math" panose="02040503050406030204" pitchFamily="18" charset="0"/>
                            </a:rPr>
                          </m:ctrlPr>
                        </m:sSupPr>
                        <m:e>
                          <m:r>
                            <a:rPr kumimoji="1" lang="en-US" altLang="ja-JP" sz="3200" b="0" i="1" smtClean="0">
                              <a:latin typeface="Cambria Math" panose="02040503050406030204" pitchFamily="18" charset="0"/>
                            </a:rPr>
                            <m:t>𝑂</m:t>
                          </m:r>
                        </m:e>
                        <m:sup>
                          <m:r>
                            <a:rPr kumimoji="1" lang="en-US" altLang="ja-JP" sz="3200" b="0" i="1" smtClean="0">
                              <a:latin typeface="Cambria Math" panose="02040503050406030204" pitchFamily="18" charset="0"/>
                            </a:rPr>
                            <m:t>2</m:t>
                          </m:r>
                        </m:sup>
                      </m:sSup>
                    </m:oMath>
                  </m:oMathPara>
                </a14:m>
                <a:endParaRPr kumimoji="1" lang="ja-JP" altLang="en-US" sz="3200"/>
              </a:p>
            </p:txBody>
          </p:sp>
        </mc:Choice>
        <mc:Fallback xmlns="">
          <p:sp>
            <p:nvSpPr>
              <p:cNvPr id="39" name="テキスト ボックス 38">
                <a:extLst>
                  <a:ext uri="{FF2B5EF4-FFF2-40B4-BE49-F238E27FC236}">
                    <a16:creationId xmlns:a16="http://schemas.microsoft.com/office/drawing/2014/main" id="{7E25B563-B968-845F-78DC-C41B083B5599}"/>
                  </a:ext>
                </a:extLst>
              </p:cNvPr>
              <p:cNvSpPr txBox="1">
                <a:spLocks noRot="1" noChangeAspect="1" noMove="1" noResize="1" noEditPoints="1" noAdjustHandles="1" noChangeArrowheads="1" noChangeShapeType="1" noTextEdit="1"/>
              </p:cNvSpPr>
              <p:nvPr/>
            </p:nvSpPr>
            <p:spPr>
              <a:xfrm>
                <a:off x="4410791" y="1878004"/>
                <a:ext cx="1444035" cy="584775"/>
              </a:xfrm>
              <a:prstGeom prst="rect">
                <a:avLst/>
              </a:prstGeom>
              <a:blipFill>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0" name="テキスト ボックス 39">
                <a:extLst>
                  <a:ext uri="{FF2B5EF4-FFF2-40B4-BE49-F238E27FC236}">
                    <a16:creationId xmlns:a16="http://schemas.microsoft.com/office/drawing/2014/main" id="{7AC7F969-3EB0-8E0B-568D-60B524E1A273}"/>
                  </a:ext>
                </a:extLst>
              </p:cNvPr>
              <p:cNvSpPr txBox="1"/>
              <p:nvPr/>
            </p:nvSpPr>
            <p:spPr>
              <a:xfrm>
                <a:off x="6178630" y="1892354"/>
                <a:ext cx="1444035" cy="59362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kumimoji="1" lang="en-US" altLang="ja-JP" sz="3200" i="1" smtClean="0">
                              <a:latin typeface="Cambria Math" panose="02040503050406030204" pitchFamily="18" charset="0"/>
                            </a:rPr>
                          </m:ctrlPr>
                        </m:sSupPr>
                        <m:e>
                          <m:r>
                            <a:rPr kumimoji="1" lang="en-US" altLang="ja-JP" sz="3200" b="0" i="1" smtClean="0">
                              <a:latin typeface="Cambria Math" panose="02040503050406030204" pitchFamily="18" charset="0"/>
                            </a:rPr>
                            <m:t>𝑂</m:t>
                          </m:r>
                        </m:e>
                        <m:sup>
                          <m:r>
                            <a:rPr kumimoji="1" lang="en-US" altLang="ja-JP" sz="3200" b="0" i="1" smtClean="0">
                              <a:latin typeface="Cambria Math" panose="02040503050406030204" pitchFamily="18" charset="0"/>
                            </a:rPr>
                            <m:t>𝑑</m:t>
                          </m:r>
                        </m:sup>
                      </m:sSup>
                    </m:oMath>
                  </m:oMathPara>
                </a14:m>
                <a:endParaRPr kumimoji="1" lang="ja-JP" altLang="en-US" sz="3200"/>
              </a:p>
            </p:txBody>
          </p:sp>
        </mc:Choice>
        <mc:Fallback xmlns="">
          <p:sp>
            <p:nvSpPr>
              <p:cNvPr id="40" name="テキスト ボックス 39">
                <a:extLst>
                  <a:ext uri="{FF2B5EF4-FFF2-40B4-BE49-F238E27FC236}">
                    <a16:creationId xmlns:a16="http://schemas.microsoft.com/office/drawing/2014/main" id="{7AC7F969-3EB0-8E0B-568D-60B524E1A273}"/>
                  </a:ext>
                </a:extLst>
              </p:cNvPr>
              <p:cNvSpPr txBox="1">
                <a:spLocks noRot="1" noChangeAspect="1" noMove="1" noResize="1" noEditPoints="1" noAdjustHandles="1" noChangeArrowheads="1" noChangeShapeType="1" noTextEdit="1"/>
              </p:cNvSpPr>
              <p:nvPr/>
            </p:nvSpPr>
            <p:spPr>
              <a:xfrm>
                <a:off x="6178630" y="1892354"/>
                <a:ext cx="1444035" cy="593624"/>
              </a:xfrm>
              <a:prstGeom prst="rect">
                <a:avLst/>
              </a:prstGeom>
              <a:blipFill>
                <a:blip r:embed="rId8"/>
                <a:stretch>
                  <a:fillRect/>
                </a:stretch>
              </a:blipFill>
            </p:spPr>
            <p:txBody>
              <a:bodyPr/>
              <a:lstStyle/>
              <a:p>
                <a:r>
                  <a:rPr lang="ja-JP" altLang="en-US">
                    <a:noFill/>
                  </a:rPr>
                  <a:t> </a:t>
                </a:r>
              </a:p>
            </p:txBody>
          </p:sp>
        </mc:Fallback>
      </mc:AlternateContent>
      <p:sp>
        <p:nvSpPr>
          <p:cNvPr id="6" name="タイトル 1">
            <a:extLst>
              <a:ext uri="{FF2B5EF4-FFF2-40B4-BE49-F238E27FC236}">
                <a16:creationId xmlns:a16="http://schemas.microsoft.com/office/drawing/2014/main" id="{C0CBFCBB-2A41-FB98-CB5F-6FC330FC0D51}"/>
              </a:ext>
            </a:extLst>
          </p:cNvPr>
          <p:cNvSpPr txBox="1">
            <a:spLocks/>
          </p:cNvSpPr>
          <p:nvPr/>
        </p:nvSpPr>
        <p:spPr>
          <a:xfrm>
            <a:off x="834556" y="343446"/>
            <a:ext cx="5685514" cy="827302"/>
          </a:xfrm>
          <a:prstGeom prst="rect">
            <a:avLst/>
          </a:prstGeom>
        </p:spPr>
        <p:txBody>
          <a:bodyPr/>
          <a:lstStyle>
            <a:lvl1pPr algn="l" defTabSz="914400" rtl="0" eaLnBrk="1" latinLnBrk="0" hangingPunct="1">
              <a:lnSpc>
                <a:spcPct val="85000"/>
              </a:lnSpc>
              <a:spcBef>
                <a:spcPct val="0"/>
              </a:spcBef>
              <a:buNone/>
              <a:defRPr kumimoji="1" sz="4800" kern="1200" spc="-50" baseline="0">
                <a:solidFill>
                  <a:schemeClr val="tx1">
                    <a:lumMod val="75000"/>
                    <a:lumOff val="25000"/>
                  </a:schemeClr>
                </a:solidFill>
                <a:latin typeface="+mj-lt"/>
                <a:ea typeface="+mj-ea"/>
                <a:cs typeface="+mj-cs"/>
              </a:defRPr>
            </a:lvl1pPr>
          </a:lstStyle>
          <a:p>
            <a:r>
              <a:rPr lang="ja-JP" altLang="en-US"/>
              <a:t>ベースライン手法</a:t>
            </a:r>
            <a:r>
              <a:rPr lang="en-US" altLang="ja-JP" b="1"/>
              <a:t>A</a:t>
            </a:r>
            <a:endParaRPr lang="en-US" altLang="ja-JP"/>
          </a:p>
        </p:txBody>
      </p:sp>
      <p:pic>
        <p:nvPicPr>
          <p:cNvPr id="3" name="図 2">
            <a:extLst>
              <a:ext uri="{FF2B5EF4-FFF2-40B4-BE49-F238E27FC236}">
                <a16:creationId xmlns:a16="http://schemas.microsoft.com/office/drawing/2014/main" id="{0D94D860-58BF-8065-9281-1D63C7E7FAD7}"/>
              </a:ext>
            </a:extLst>
          </p:cNvPr>
          <p:cNvPicPr>
            <a:picLocks noChangeAspect="1"/>
          </p:cNvPicPr>
          <p:nvPr/>
        </p:nvPicPr>
        <p:blipFill rotWithShape="1">
          <a:blip r:embed="rId9">
            <a:extLst>
              <a:ext uri="{28A0092B-C50C-407E-A947-70E740481C1C}">
                <a14:useLocalDpi xmlns:a14="http://schemas.microsoft.com/office/drawing/2010/main" val="0"/>
              </a:ext>
            </a:extLst>
          </a:blip>
          <a:srcRect l="10953" t="37981" r="66165" b="11679"/>
          <a:stretch/>
        </p:blipFill>
        <p:spPr>
          <a:xfrm>
            <a:off x="2809485" y="2385463"/>
            <a:ext cx="1032577" cy="1262315"/>
          </a:xfrm>
          <a:prstGeom prst="rect">
            <a:avLst/>
          </a:prstGeom>
        </p:spPr>
      </p:pic>
      <p:pic>
        <p:nvPicPr>
          <p:cNvPr id="4" name="図 3">
            <a:extLst>
              <a:ext uri="{FF2B5EF4-FFF2-40B4-BE49-F238E27FC236}">
                <a16:creationId xmlns:a16="http://schemas.microsoft.com/office/drawing/2014/main" id="{D3954F87-AE5A-2833-1E36-3A9D9401E55F}"/>
              </a:ext>
            </a:extLst>
          </p:cNvPr>
          <p:cNvPicPr>
            <a:picLocks noChangeAspect="1"/>
          </p:cNvPicPr>
          <p:nvPr/>
        </p:nvPicPr>
        <p:blipFill rotWithShape="1">
          <a:blip r:embed="rId9">
            <a:extLst>
              <a:ext uri="{28A0092B-C50C-407E-A947-70E740481C1C}">
                <a14:useLocalDpi xmlns:a14="http://schemas.microsoft.com/office/drawing/2010/main" val="0"/>
              </a:ext>
            </a:extLst>
          </a:blip>
          <a:srcRect l="62729" t="40527" r="25211" b="29705"/>
          <a:stretch/>
        </p:blipFill>
        <p:spPr>
          <a:xfrm>
            <a:off x="6384358" y="2385461"/>
            <a:ext cx="1032577" cy="1262318"/>
          </a:xfrm>
          <a:prstGeom prst="rect">
            <a:avLst/>
          </a:prstGeom>
        </p:spPr>
      </p:pic>
      <p:pic>
        <p:nvPicPr>
          <p:cNvPr id="11" name="図 10">
            <a:extLst>
              <a:ext uri="{FF2B5EF4-FFF2-40B4-BE49-F238E27FC236}">
                <a16:creationId xmlns:a16="http://schemas.microsoft.com/office/drawing/2014/main" id="{3340BEED-E49B-B958-4ACE-8323C16EFA30}"/>
              </a:ext>
            </a:extLst>
          </p:cNvPr>
          <p:cNvPicPr>
            <a:picLocks noChangeAspect="1"/>
          </p:cNvPicPr>
          <p:nvPr/>
        </p:nvPicPr>
        <p:blipFill rotWithShape="1">
          <a:blip r:embed="rId9">
            <a:extLst>
              <a:ext uri="{28A0092B-C50C-407E-A947-70E740481C1C}">
                <a14:useLocalDpi xmlns:a14="http://schemas.microsoft.com/office/drawing/2010/main" val="0"/>
              </a:ext>
            </a:extLst>
          </a:blip>
          <a:srcRect l="28638" t="38321" r="59302" b="31911"/>
          <a:stretch/>
        </p:blipFill>
        <p:spPr>
          <a:xfrm>
            <a:off x="4508016" y="2385463"/>
            <a:ext cx="1032577" cy="1262315"/>
          </a:xfrm>
          <a:prstGeom prst="rect">
            <a:avLst/>
          </a:prstGeom>
        </p:spPr>
      </p:pic>
      <p:sp>
        <p:nvSpPr>
          <p:cNvPr id="13" name="テキスト ボックス 12">
            <a:extLst>
              <a:ext uri="{FF2B5EF4-FFF2-40B4-BE49-F238E27FC236}">
                <a16:creationId xmlns:a16="http://schemas.microsoft.com/office/drawing/2014/main" id="{11B94000-C5CF-8CD6-1967-4CB105A492F6}"/>
              </a:ext>
            </a:extLst>
          </p:cNvPr>
          <p:cNvSpPr txBox="1"/>
          <p:nvPr/>
        </p:nvSpPr>
        <p:spPr>
          <a:xfrm>
            <a:off x="7564757" y="2522803"/>
            <a:ext cx="3258690" cy="954107"/>
          </a:xfrm>
          <a:prstGeom prst="rect">
            <a:avLst/>
          </a:prstGeom>
          <a:noFill/>
        </p:spPr>
        <p:txBody>
          <a:bodyPr wrap="square" rtlCol="0">
            <a:spAutoFit/>
          </a:bodyPr>
          <a:lstStyle/>
          <a:p>
            <a:pPr algn="ctr"/>
            <a:r>
              <a:rPr kumimoji="1" lang="en-US" altLang="ja-JP" sz="2800" b="1"/>
              <a:t>1</a:t>
            </a:r>
            <a:r>
              <a:rPr kumimoji="1" lang="ja-JP" altLang="en-US" sz="2800" b="1"/>
              <a:t>次元の</a:t>
            </a:r>
            <a:endParaRPr kumimoji="1" lang="en-US" altLang="ja-JP" sz="2800" b="1"/>
          </a:p>
          <a:p>
            <a:pPr algn="ctr"/>
            <a:r>
              <a:rPr kumimoji="1" lang="ja-JP" altLang="en-US" sz="2800" b="1"/>
              <a:t>特徴ベクトルに変換</a:t>
            </a:r>
          </a:p>
        </p:txBody>
      </p:sp>
      <p:sp>
        <p:nvSpPr>
          <p:cNvPr id="14" name="テキスト ボックス 13">
            <a:extLst>
              <a:ext uri="{FF2B5EF4-FFF2-40B4-BE49-F238E27FC236}">
                <a16:creationId xmlns:a16="http://schemas.microsoft.com/office/drawing/2014/main" id="{BD0B1D05-2BF1-11B0-D8EB-1DD76CD03F30}"/>
              </a:ext>
            </a:extLst>
          </p:cNvPr>
          <p:cNvSpPr txBox="1"/>
          <p:nvPr/>
        </p:nvSpPr>
        <p:spPr>
          <a:xfrm>
            <a:off x="1231529" y="1249125"/>
            <a:ext cx="9728941" cy="523220"/>
          </a:xfrm>
          <a:prstGeom prst="rect">
            <a:avLst/>
          </a:prstGeom>
          <a:noFill/>
        </p:spPr>
        <p:txBody>
          <a:bodyPr wrap="square" rtlCol="0">
            <a:spAutoFit/>
          </a:bodyPr>
          <a:lstStyle/>
          <a:p>
            <a:pPr algn="ctr"/>
            <a:r>
              <a:rPr kumimoji="1" lang="en-US" altLang="ja-JP" sz="2800" b="1"/>
              <a:t>Transformer</a:t>
            </a:r>
            <a:r>
              <a:rPr kumimoji="1" lang="en-US" altLang="ja-JP" sz="2800" b="1">
                <a:solidFill>
                  <a:srgbClr val="F17B0F"/>
                </a:solidFill>
              </a:rPr>
              <a:t> </a:t>
            </a:r>
            <a:r>
              <a:rPr kumimoji="1" lang="ja-JP" altLang="en-US" sz="2800"/>
              <a:t>を</a:t>
            </a:r>
            <a:r>
              <a:rPr kumimoji="1" lang="en-US" altLang="ja-JP" sz="2800"/>
              <a:t> </a:t>
            </a:r>
            <a:r>
              <a:rPr kumimoji="1" lang="en-US" altLang="ja-JP" sz="2800" b="1">
                <a:solidFill>
                  <a:schemeClr val="accent2"/>
                </a:solidFill>
              </a:rPr>
              <a:t>MLP</a:t>
            </a:r>
            <a:r>
              <a:rPr kumimoji="1" lang="ja-JP" altLang="en-US" sz="2800"/>
              <a:t> に置き換えた </a:t>
            </a:r>
            <a:r>
              <a:rPr kumimoji="1" lang="ja-JP" altLang="en-US" sz="2800" b="1"/>
              <a:t>ベースライン手法</a:t>
            </a:r>
          </a:p>
        </p:txBody>
      </p:sp>
      <p:sp>
        <p:nvSpPr>
          <p:cNvPr id="17" name="四角形: 角を丸くする 16">
            <a:extLst>
              <a:ext uri="{FF2B5EF4-FFF2-40B4-BE49-F238E27FC236}">
                <a16:creationId xmlns:a16="http://schemas.microsoft.com/office/drawing/2014/main" id="{E9DFB420-E4BA-8475-F1D5-78CBB6A58278}"/>
              </a:ext>
            </a:extLst>
          </p:cNvPr>
          <p:cNvSpPr/>
          <p:nvPr/>
        </p:nvSpPr>
        <p:spPr>
          <a:xfrm>
            <a:off x="4343633" y="4072160"/>
            <a:ext cx="1395210" cy="654144"/>
          </a:xfrm>
          <a:prstGeom prst="roundRect">
            <a:avLst/>
          </a:prstGeom>
          <a:solidFill>
            <a:schemeClr val="accent5">
              <a:lumMod val="20000"/>
              <a:lumOff val="80000"/>
            </a:schemeClr>
          </a:solid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3600">
                <a:solidFill>
                  <a:schemeClr val="tx1"/>
                </a:solidFill>
                <a:latin typeface="Arial Black" panose="020B0A04020102020204" pitchFamily="34" charset="0"/>
              </a:rPr>
              <a:t>MLP</a:t>
            </a:r>
            <a:endParaRPr kumimoji="1" lang="ja-JP" altLang="en-US" sz="3600">
              <a:solidFill>
                <a:schemeClr val="tx1"/>
              </a:solidFill>
              <a:latin typeface="Arial Black" panose="020B0A04020102020204" pitchFamily="34" charset="0"/>
            </a:endParaRPr>
          </a:p>
        </p:txBody>
      </p:sp>
      <p:sp>
        <p:nvSpPr>
          <p:cNvPr id="22" name="四角形: 角を丸くする 21">
            <a:extLst>
              <a:ext uri="{FF2B5EF4-FFF2-40B4-BE49-F238E27FC236}">
                <a16:creationId xmlns:a16="http://schemas.microsoft.com/office/drawing/2014/main" id="{7E379ECC-1D05-62F8-2EE4-3836A3AD4F20}"/>
              </a:ext>
            </a:extLst>
          </p:cNvPr>
          <p:cNvSpPr/>
          <p:nvPr/>
        </p:nvSpPr>
        <p:spPr>
          <a:xfrm>
            <a:off x="6144805" y="4079659"/>
            <a:ext cx="1395210" cy="654144"/>
          </a:xfrm>
          <a:prstGeom prst="roundRect">
            <a:avLst/>
          </a:prstGeom>
          <a:solidFill>
            <a:schemeClr val="accent5">
              <a:lumMod val="20000"/>
              <a:lumOff val="80000"/>
            </a:schemeClr>
          </a:solid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3600">
                <a:solidFill>
                  <a:schemeClr val="tx1"/>
                </a:solidFill>
                <a:latin typeface="Arial Black" panose="020B0A04020102020204" pitchFamily="34" charset="0"/>
              </a:rPr>
              <a:t>MLP</a:t>
            </a:r>
            <a:endParaRPr kumimoji="1" lang="ja-JP" altLang="en-US" sz="3600">
              <a:solidFill>
                <a:schemeClr val="tx1"/>
              </a:solidFill>
              <a:latin typeface="Arial Black" panose="020B0A04020102020204" pitchFamily="34" charset="0"/>
            </a:endParaRPr>
          </a:p>
        </p:txBody>
      </p:sp>
      <p:sp>
        <p:nvSpPr>
          <p:cNvPr id="24" name="テキスト ボックス 23">
            <a:extLst>
              <a:ext uri="{FF2B5EF4-FFF2-40B4-BE49-F238E27FC236}">
                <a16:creationId xmlns:a16="http://schemas.microsoft.com/office/drawing/2014/main" id="{3494D02D-4E77-B3DB-BABF-25930E1D4B43}"/>
              </a:ext>
            </a:extLst>
          </p:cNvPr>
          <p:cNvSpPr txBox="1"/>
          <p:nvPr/>
        </p:nvSpPr>
        <p:spPr>
          <a:xfrm>
            <a:off x="7652103" y="4137256"/>
            <a:ext cx="1212679" cy="523220"/>
          </a:xfrm>
          <a:prstGeom prst="rect">
            <a:avLst/>
          </a:prstGeom>
          <a:noFill/>
        </p:spPr>
        <p:txBody>
          <a:bodyPr wrap="square" rtlCol="0">
            <a:spAutoFit/>
          </a:bodyPr>
          <a:lstStyle/>
          <a:p>
            <a:pPr algn="ctr"/>
            <a:r>
              <a:rPr kumimoji="1" lang="ja-JP" altLang="en-US" sz="2800"/>
              <a:t>共有</a:t>
            </a:r>
          </a:p>
        </p:txBody>
      </p:sp>
      <p:sp>
        <p:nvSpPr>
          <p:cNvPr id="16" name="四角形: 角を丸くする 15">
            <a:extLst>
              <a:ext uri="{FF2B5EF4-FFF2-40B4-BE49-F238E27FC236}">
                <a16:creationId xmlns:a16="http://schemas.microsoft.com/office/drawing/2014/main" id="{142CDC3A-5F62-7923-25BB-622F157B3D1C}"/>
              </a:ext>
            </a:extLst>
          </p:cNvPr>
          <p:cNvSpPr/>
          <p:nvPr/>
        </p:nvSpPr>
        <p:spPr>
          <a:xfrm>
            <a:off x="7721505" y="4941360"/>
            <a:ext cx="4209393" cy="1252385"/>
          </a:xfrm>
          <a:prstGeom prst="round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50000"/>
              </a:lnSpc>
            </a:pPr>
            <a:r>
              <a:rPr kumimoji="1" lang="ja-JP" altLang="en-US" sz="2400">
                <a:solidFill>
                  <a:srgbClr val="F17B0F"/>
                </a:solidFill>
              </a:rPr>
              <a:t>推定対象の物体情報のみ</a:t>
            </a:r>
            <a:r>
              <a:rPr kumimoji="1" lang="ja-JP" altLang="en-US" sz="2400">
                <a:solidFill>
                  <a:schemeClr val="tx1"/>
                </a:solidFill>
              </a:rPr>
              <a:t>から</a:t>
            </a:r>
            <a:endParaRPr kumimoji="1" lang="en-US" altLang="ja-JP" sz="2400">
              <a:solidFill>
                <a:schemeClr val="tx1"/>
              </a:solidFill>
            </a:endParaRPr>
          </a:p>
          <a:p>
            <a:pPr algn="ctr">
              <a:lnSpc>
                <a:spcPct val="150000"/>
              </a:lnSpc>
            </a:pPr>
            <a:r>
              <a:rPr kumimoji="1" lang="ja-JP" altLang="en-US" sz="2400">
                <a:solidFill>
                  <a:schemeClr val="tx1"/>
                </a:solidFill>
              </a:rPr>
              <a:t>リスク要因を推定</a:t>
            </a:r>
          </a:p>
        </p:txBody>
      </p:sp>
    </p:spTree>
    <p:extLst>
      <p:ext uri="{BB962C8B-B14F-4D97-AF65-F5344CB8AC3E}">
        <p14:creationId xmlns:p14="http://schemas.microsoft.com/office/powerpoint/2010/main" val="1013177069"/>
      </p:ext>
    </p:extLst>
  </p:cSld>
  <p:clrMapOvr>
    <a:masterClrMapping/>
  </p:clrMapOvr>
  <mc:AlternateContent xmlns:mc="http://schemas.openxmlformats.org/markup-compatibility/2006" xmlns:p14="http://schemas.microsoft.com/office/powerpoint/2010/main">
    <mc:Choice Requires="p14">
      <p:transition spd="slow" p14:dur="2000" advTm="22896"/>
    </mc:Choice>
    <mc:Fallback xmlns="">
      <p:transition spd="slow" advTm="2289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xit" presetSubtype="0" fill="hold" nodeType="clickEffect">
                                  <p:stCondLst>
                                    <p:cond delay="0"/>
                                  </p:stCondLst>
                                  <p:childTnLst>
                                    <p:anim calcmode="lin" valueType="num">
                                      <p:cBhvr>
                                        <p:cTn id="6" dur="1000"/>
                                        <p:tgtEl>
                                          <p:spTgt spid="3"/>
                                        </p:tgtEl>
                                        <p:attrNameLst>
                                          <p:attrName>ppt_w</p:attrName>
                                        </p:attrNameLst>
                                      </p:cBhvr>
                                      <p:tavLst>
                                        <p:tav tm="0">
                                          <p:val>
                                            <p:strVal val="ppt_w"/>
                                          </p:val>
                                        </p:tav>
                                        <p:tav tm="100000">
                                          <p:val>
                                            <p:fltVal val="0"/>
                                          </p:val>
                                        </p:tav>
                                      </p:tavLst>
                                    </p:anim>
                                    <p:anim calcmode="lin" valueType="num">
                                      <p:cBhvr>
                                        <p:cTn id="7" dur="1000"/>
                                        <p:tgtEl>
                                          <p:spTgt spid="3"/>
                                        </p:tgtEl>
                                        <p:attrNameLst>
                                          <p:attrName>ppt_h</p:attrName>
                                        </p:attrNameLst>
                                      </p:cBhvr>
                                      <p:tavLst>
                                        <p:tav tm="0">
                                          <p:val>
                                            <p:strVal val="ppt_h"/>
                                          </p:val>
                                        </p:tav>
                                        <p:tav tm="100000">
                                          <p:val>
                                            <p:fltVal val="0"/>
                                          </p:val>
                                        </p:tav>
                                      </p:tavLst>
                                    </p:anim>
                                    <p:anim calcmode="lin" valueType="num">
                                      <p:cBhvr>
                                        <p:cTn id="8" dur="1000"/>
                                        <p:tgtEl>
                                          <p:spTgt spid="3"/>
                                        </p:tgtEl>
                                        <p:attrNameLst>
                                          <p:attrName>style.rotation</p:attrName>
                                        </p:attrNameLst>
                                      </p:cBhvr>
                                      <p:tavLst>
                                        <p:tav tm="0">
                                          <p:val>
                                            <p:fltVal val="0"/>
                                          </p:val>
                                        </p:tav>
                                        <p:tav tm="100000">
                                          <p:val>
                                            <p:fltVal val="90"/>
                                          </p:val>
                                        </p:tav>
                                      </p:tavLst>
                                    </p:anim>
                                    <p:animEffect transition="out" filter="fade">
                                      <p:cBhvr>
                                        <p:cTn id="9" dur="1000"/>
                                        <p:tgtEl>
                                          <p:spTgt spid="3"/>
                                        </p:tgtEl>
                                      </p:cBhvr>
                                    </p:animEffect>
                                    <p:set>
                                      <p:cBhvr>
                                        <p:cTn id="10" dur="1" fill="hold">
                                          <p:stCondLst>
                                            <p:cond delay="999"/>
                                          </p:stCondLst>
                                        </p:cTn>
                                        <p:tgtEl>
                                          <p:spTgt spid="3"/>
                                        </p:tgtEl>
                                        <p:attrNameLst>
                                          <p:attrName>style.visibility</p:attrName>
                                        </p:attrNameLst>
                                      </p:cBhvr>
                                      <p:to>
                                        <p:strVal val="hidden"/>
                                      </p:to>
                                    </p:set>
                                  </p:childTnLst>
                                </p:cTn>
                              </p:par>
                              <p:par>
                                <p:cTn id="11" presetID="31" presetClass="exit" presetSubtype="0" fill="hold" nodeType="withEffect">
                                  <p:stCondLst>
                                    <p:cond delay="0"/>
                                  </p:stCondLst>
                                  <p:childTnLst>
                                    <p:anim calcmode="lin" valueType="num">
                                      <p:cBhvr>
                                        <p:cTn id="12" dur="1000"/>
                                        <p:tgtEl>
                                          <p:spTgt spid="11"/>
                                        </p:tgtEl>
                                        <p:attrNameLst>
                                          <p:attrName>ppt_w</p:attrName>
                                        </p:attrNameLst>
                                      </p:cBhvr>
                                      <p:tavLst>
                                        <p:tav tm="0">
                                          <p:val>
                                            <p:strVal val="ppt_w"/>
                                          </p:val>
                                        </p:tav>
                                        <p:tav tm="100000">
                                          <p:val>
                                            <p:fltVal val="0"/>
                                          </p:val>
                                        </p:tav>
                                      </p:tavLst>
                                    </p:anim>
                                    <p:anim calcmode="lin" valueType="num">
                                      <p:cBhvr>
                                        <p:cTn id="13" dur="1000"/>
                                        <p:tgtEl>
                                          <p:spTgt spid="11"/>
                                        </p:tgtEl>
                                        <p:attrNameLst>
                                          <p:attrName>ppt_h</p:attrName>
                                        </p:attrNameLst>
                                      </p:cBhvr>
                                      <p:tavLst>
                                        <p:tav tm="0">
                                          <p:val>
                                            <p:strVal val="ppt_h"/>
                                          </p:val>
                                        </p:tav>
                                        <p:tav tm="100000">
                                          <p:val>
                                            <p:fltVal val="0"/>
                                          </p:val>
                                        </p:tav>
                                      </p:tavLst>
                                    </p:anim>
                                    <p:anim calcmode="lin" valueType="num">
                                      <p:cBhvr>
                                        <p:cTn id="14" dur="1000"/>
                                        <p:tgtEl>
                                          <p:spTgt spid="11"/>
                                        </p:tgtEl>
                                        <p:attrNameLst>
                                          <p:attrName>style.rotation</p:attrName>
                                        </p:attrNameLst>
                                      </p:cBhvr>
                                      <p:tavLst>
                                        <p:tav tm="0">
                                          <p:val>
                                            <p:fltVal val="0"/>
                                          </p:val>
                                        </p:tav>
                                        <p:tav tm="100000">
                                          <p:val>
                                            <p:fltVal val="90"/>
                                          </p:val>
                                        </p:tav>
                                      </p:tavLst>
                                    </p:anim>
                                    <p:animEffect transition="out" filter="fade">
                                      <p:cBhvr>
                                        <p:cTn id="15" dur="1000"/>
                                        <p:tgtEl>
                                          <p:spTgt spid="11"/>
                                        </p:tgtEl>
                                      </p:cBhvr>
                                    </p:animEffect>
                                    <p:set>
                                      <p:cBhvr>
                                        <p:cTn id="16" dur="1" fill="hold">
                                          <p:stCondLst>
                                            <p:cond delay="999"/>
                                          </p:stCondLst>
                                        </p:cTn>
                                        <p:tgtEl>
                                          <p:spTgt spid="11"/>
                                        </p:tgtEl>
                                        <p:attrNameLst>
                                          <p:attrName>style.visibility</p:attrName>
                                        </p:attrNameLst>
                                      </p:cBhvr>
                                      <p:to>
                                        <p:strVal val="hidden"/>
                                      </p:to>
                                    </p:set>
                                  </p:childTnLst>
                                </p:cTn>
                              </p:par>
                              <p:par>
                                <p:cTn id="17" presetID="31" presetClass="exit" presetSubtype="0" fill="hold" nodeType="withEffect">
                                  <p:stCondLst>
                                    <p:cond delay="0"/>
                                  </p:stCondLst>
                                  <p:childTnLst>
                                    <p:anim calcmode="lin" valueType="num">
                                      <p:cBhvr>
                                        <p:cTn id="18" dur="1000"/>
                                        <p:tgtEl>
                                          <p:spTgt spid="4"/>
                                        </p:tgtEl>
                                        <p:attrNameLst>
                                          <p:attrName>ppt_w</p:attrName>
                                        </p:attrNameLst>
                                      </p:cBhvr>
                                      <p:tavLst>
                                        <p:tav tm="0">
                                          <p:val>
                                            <p:strVal val="ppt_w"/>
                                          </p:val>
                                        </p:tav>
                                        <p:tav tm="100000">
                                          <p:val>
                                            <p:fltVal val="0"/>
                                          </p:val>
                                        </p:tav>
                                      </p:tavLst>
                                    </p:anim>
                                    <p:anim calcmode="lin" valueType="num">
                                      <p:cBhvr>
                                        <p:cTn id="19" dur="1000"/>
                                        <p:tgtEl>
                                          <p:spTgt spid="4"/>
                                        </p:tgtEl>
                                        <p:attrNameLst>
                                          <p:attrName>ppt_h</p:attrName>
                                        </p:attrNameLst>
                                      </p:cBhvr>
                                      <p:tavLst>
                                        <p:tav tm="0">
                                          <p:val>
                                            <p:strVal val="ppt_h"/>
                                          </p:val>
                                        </p:tav>
                                        <p:tav tm="100000">
                                          <p:val>
                                            <p:fltVal val="0"/>
                                          </p:val>
                                        </p:tav>
                                      </p:tavLst>
                                    </p:anim>
                                    <p:anim calcmode="lin" valueType="num">
                                      <p:cBhvr>
                                        <p:cTn id="20" dur="1000"/>
                                        <p:tgtEl>
                                          <p:spTgt spid="4"/>
                                        </p:tgtEl>
                                        <p:attrNameLst>
                                          <p:attrName>style.rotation</p:attrName>
                                        </p:attrNameLst>
                                      </p:cBhvr>
                                      <p:tavLst>
                                        <p:tav tm="0">
                                          <p:val>
                                            <p:fltVal val="0"/>
                                          </p:val>
                                        </p:tav>
                                        <p:tav tm="100000">
                                          <p:val>
                                            <p:fltVal val="90"/>
                                          </p:val>
                                        </p:tav>
                                      </p:tavLst>
                                    </p:anim>
                                    <p:animEffect transition="out" filter="fade">
                                      <p:cBhvr>
                                        <p:cTn id="21" dur="1000"/>
                                        <p:tgtEl>
                                          <p:spTgt spid="4"/>
                                        </p:tgtEl>
                                      </p:cBhvr>
                                    </p:animEffect>
                                    <p:set>
                                      <p:cBhvr>
                                        <p:cTn id="22" dur="1" fill="hold">
                                          <p:stCondLst>
                                            <p:cond delay="999"/>
                                          </p:stCondLst>
                                        </p:cTn>
                                        <p:tgtEl>
                                          <p:spTgt spid="4"/>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42" presetClass="exit" presetSubtype="0" fill="hold" nodeType="clickEffect">
                                  <p:stCondLst>
                                    <p:cond delay="0"/>
                                  </p:stCondLst>
                                  <p:childTnLst>
                                    <p:animEffect transition="out" filter="fade">
                                      <p:cBhvr>
                                        <p:cTn id="28" dur="1000"/>
                                        <p:tgtEl>
                                          <p:spTgt spid="15"/>
                                        </p:tgtEl>
                                      </p:cBhvr>
                                    </p:animEffect>
                                    <p:anim calcmode="lin" valueType="num">
                                      <p:cBhvr>
                                        <p:cTn id="29" dur="1000"/>
                                        <p:tgtEl>
                                          <p:spTgt spid="15"/>
                                        </p:tgtEl>
                                        <p:attrNameLst>
                                          <p:attrName>ppt_x</p:attrName>
                                        </p:attrNameLst>
                                      </p:cBhvr>
                                      <p:tavLst>
                                        <p:tav tm="0">
                                          <p:val>
                                            <p:strVal val="ppt_x"/>
                                          </p:val>
                                        </p:tav>
                                        <p:tav tm="100000">
                                          <p:val>
                                            <p:strVal val="ppt_x"/>
                                          </p:val>
                                        </p:tav>
                                      </p:tavLst>
                                    </p:anim>
                                    <p:anim calcmode="lin" valueType="num">
                                      <p:cBhvr>
                                        <p:cTn id="30" dur="1000"/>
                                        <p:tgtEl>
                                          <p:spTgt spid="15"/>
                                        </p:tgtEl>
                                        <p:attrNameLst>
                                          <p:attrName>ppt_y</p:attrName>
                                        </p:attrNameLst>
                                      </p:cBhvr>
                                      <p:tavLst>
                                        <p:tav tm="0">
                                          <p:val>
                                            <p:strVal val="ppt_y"/>
                                          </p:val>
                                        </p:tav>
                                        <p:tav tm="100000">
                                          <p:val>
                                            <p:strVal val="ppt_y+.1"/>
                                          </p:val>
                                        </p:tav>
                                      </p:tavLst>
                                    </p:anim>
                                    <p:set>
                                      <p:cBhvr>
                                        <p:cTn id="31" dur="1" fill="hold">
                                          <p:stCondLst>
                                            <p:cond delay="999"/>
                                          </p:stCondLst>
                                        </p:cTn>
                                        <p:tgtEl>
                                          <p:spTgt spid="15"/>
                                        </p:tgtEl>
                                        <p:attrNameLst>
                                          <p:attrName>style.visibility</p:attrName>
                                        </p:attrNameLst>
                                      </p:cBhvr>
                                      <p:to>
                                        <p:strVal val="hidden"/>
                                      </p:to>
                                    </p:set>
                                  </p:childTnLst>
                                </p:cTn>
                              </p:par>
                              <p:par>
                                <p:cTn id="32" presetID="42" presetClass="exit" presetSubtype="0" fill="hold" nodeType="withEffect">
                                  <p:stCondLst>
                                    <p:cond delay="0"/>
                                  </p:stCondLst>
                                  <p:childTnLst>
                                    <p:animEffect transition="out" filter="fade">
                                      <p:cBhvr>
                                        <p:cTn id="33" dur="1000"/>
                                        <p:tgtEl>
                                          <p:spTgt spid="25"/>
                                        </p:tgtEl>
                                      </p:cBhvr>
                                    </p:animEffect>
                                    <p:anim calcmode="lin" valueType="num">
                                      <p:cBhvr>
                                        <p:cTn id="34" dur="1000"/>
                                        <p:tgtEl>
                                          <p:spTgt spid="25"/>
                                        </p:tgtEl>
                                        <p:attrNameLst>
                                          <p:attrName>ppt_x</p:attrName>
                                        </p:attrNameLst>
                                      </p:cBhvr>
                                      <p:tavLst>
                                        <p:tav tm="0">
                                          <p:val>
                                            <p:strVal val="ppt_x"/>
                                          </p:val>
                                        </p:tav>
                                        <p:tav tm="100000">
                                          <p:val>
                                            <p:strVal val="ppt_x"/>
                                          </p:val>
                                        </p:tav>
                                      </p:tavLst>
                                    </p:anim>
                                    <p:anim calcmode="lin" valueType="num">
                                      <p:cBhvr>
                                        <p:cTn id="35" dur="1000"/>
                                        <p:tgtEl>
                                          <p:spTgt spid="25"/>
                                        </p:tgtEl>
                                        <p:attrNameLst>
                                          <p:attrName>ppt_y</p:attrName>
                                        </p:attrNameLst>
                                      </p:cBhvr>
                                      <p:tavLst>
                                        <p:tav tm="0">
                                          <p:val>
                                            <p:strVal val="ppt_y"/>
                                          </p:val>
                                        </p:tav>
                                        <p:tav tm="100000">
                                          <p:val>
                                            <p:strVal val="ppt_y+.1"/>
                                          </p:val>
                                        </p:tav>
                                      </p:tavLst>
                                    </p:anim>
                                    <p:set>
                                      <p:cBhvr>
                                        <p:cTn id="36" dur="1" fill="hold">
                                          <p:stCondLst>
                                            <p:cond delay="999"/>
                                          </p:stCondLst>
                                        </p:cTn>
                                        <p:tgtEl>
                                          <p:spTgt spid="25"/>
                                        </p:tgtEl>
                                        <p:attrNameLst>
                                          <p:attrName>style.visibility</p:attrName>
                                        </p:attrNameLst>
                                      </p:cBhvr>
                                      <p:to>
                                        <p:strVal val="hidden"/>
                                      </p:to>
                                    </p:set>
                                  </p:childTnLst>
                                </p:cTn>
                              </p:par>
                              <p:par>
                                <p:cTn id="37" presetID="42" presetClass="exit" presetSubtype="0" fill="hold" nodeType="withEffect">
                                  <p:stCondLst>
                                    <p:cond delay="0"/>
                                  </p:stCondLst>
                                  <p:childTnLst>
                                    <p:animEffect transition="out" filter="fade">
                                      <p:cBhvr>
                                        <p:cTn id="38" dur="1000"/>
                                        <p:tgtEl>
                                          <p:spTgt spid="30"/>
                                        </p:tgtEl>
                                      </p:cBhvr>
                                    </p:animEffect>
                                    <p:anim calcmode="lin" valueType="num">
                                      <p:cBhvr>
                                        <p:cTn id="39" dur="1000"/>
                                        <p:tgtEl>
                                          <p:spTgt spid="30"/>
                                        </p:tgtEl>
                                        <p:attrNameLst>
                                          <p:attrName>ppt_x</p:attrName>
                                        </p:attrNameLst>
                                      </p:cBhvr>
                                      <p:tavLst>
                                        <p:tav tm="0">
                                          <p:val>
                                            <p:strVal val="ppt_x"/>
                                          </p:val>
                                        </p:tav>
                                        <p:tav tm="100000">
                                          <p:val>
                                            <p:strVal val="ppt_x"/>
                                          </p:val>
                                        </p:tav>
                                      </p:tavLst>
                                    </p:anim>
                                    <p:anim calcmode="lin" valueType="num">
                                      <p:cBhvr>
                                        <p:cTn id="40" dur="1000"/>
                                        <p:tgtEl>
                                          <p:spTgt spid="30"/>
                                        </p:tgtEl>
                                        <p:attrNameLst>
                                          <p:attrName>ppt_y</p:attrName>
                                        </p:attrNameLst>
                                      </p:cBhvr>
                                      <p:tavLst>
                                        <p:tav tm="0">
                                          <p:val>
                                            <p:strVal val="ppt_y"/>
                                          </p:val>
                                        </p:tav>
                                        <p:tav tm="100000">
                                          <p:val>
                                            <p:strVal val="ppt_y+.1"/>
                                          </p:val>
                                        </p:tav>
                                      </p:tavLst>
                                    </p:anim>
                                    <p:set>
                                      <p:cBhvr>
                                        <p:cTn id="41" dur="1" fill="hold">
                                          <p:stCondLst>
                                            <p:cond delay="999"/>
                                          </p:stCondLst>
                                        </p:cTn>
                                        <p:tgtEl>
                                          <p:spTgt spid="30"/>
                                        </p:tgtEl>
                                        <p:attrNameLst>
                                          <p:attrName>style.visibility</p:attrName>
                                        </p:attrNameLst>
                                      </p:cBhvr>
                                      <p:to>
                                        <p:strVal val="hidden"/>
                                      </p:to>
                                    </p:set>
                                  </p:childTnLst>
                                </p:cTn>
                              </p:par>
                              <p:par>
                                <p:cTn id="42" presetID="1" presetClass="exit" presetSubtype="0" fill="hold" nodeType="withEffect">
                                  <p:stCondLst>
                                    <p:cond delay="0"/>
                                  </p:stCondLst>
                                  <p:childTnLst>
                                    <p:set>
                                      <p:cBhvr>
                                        <p:cTn id="43" dur="1" fill="hold">
                                          <p:stCondLst>
                                            <p:cond delay="0"/>
                                          </p:stCondLst>
                                        </p:cTn>
                                        <p:tgtEl>
                                          <p:spTgt spid="12"/>
                                        </p:tgtEl>
                                        <p:attrNameLst>
                                          <p:attrName>style.visibility</p:attrName>
                                        </p:attrNameLst>
                                      </p:cBhvr>
                                      <p:to>
                                        <p:strVal val="hidden"/>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13F52489-ABEA-1337-6FFF-CE31DE6F5A0C}"/>
              </a:ext>
            </a:extLst>
          </p:cNvPr>
          <p:cNvSpPr>
            <a:spLocks noGrp="1"/>
          </p:cNvSpPr>
          <p:nvPr>
            <p:ph type="sldNum" sz="quarter" idx="12"/>
          </p:nvPr>
        </p:nvSpPr>
        <p:spPr/>
        <p:txBody>
          <a:bodyPr/>
          <a:lstStyle/>
          <a:p>
            <a:r>
              <a:rPr kumimoji="1" lang="en-US" altLang="ja-JP" sz="2800"/>
              <a:t>11</a:t>
            </a:r>
            <a:endParaRPr kumimoji="1" lang="ja-JP" altLang="en-US" sz="2800"/>
          </a:p>
        </p:txBody>
      </p:sp>
      <p:sp>
        <p:nvSpPr>
          <p:cNvPr id="3" name="タイトル 1">
            <a:extLst>
              <a:ext uri="{FF2B5EF4-FFF2-40B4-BE49-F238E27FC236}">
                <a16:creationId xmlns:a16="http://schemas.microsoft.com/office/drawing/2014/main" id="{1E7A8E10-A84B-1745-96BA-9DD988FF838A}"/>
              </a:ext>
            </a:extLst>
          </p:cNvPr>
          <p:cNvSpPr txBox="1">
            <a:spLocks/>
          </p:cNvSpPr>
          <p:nvPr/>
        </p:nvSpPr>
        <p:spPr>
          <a:xfrm>
            <a:off x="834556" y="343446"/>
            <a:ext cx="7092894" cy="827302"/>
          </a:xfrm>
          <a:prstGeom prst="rect">
            <a:avLst/>
          </a:prstGeom>
        </p:spPr>
        <p:txBody>
          <a:bodyPr/>
          <a:lstStyle>
            <a:lvl1pPr algn="l" defTabSz="914400" rtl="0" eaLnBrk="1" latinLnBrk="0" hangingPunct="1">
              <a:lnSpc>
                <a:spcPct val="85000"/>
              </a:lnSpc>
              <a:spcBef>
                <a:spcPct val="0"/>
              </a:spcBef>
              <a:buNone/>
              <a:defRPr kumimoji="1" sz="4800" kern="1200" spc="-50" baseline="0">
                <a:solidFill>
                  <a:schemeClr val="tx1">
                    <a:lumMod val="75000"/>
                    <a:lumOff val="25000"/>
                  </a:schemeClr>
                </a:solidFill>
                <a:latin typeface="+mj-lt"/>
                <a:ea typeface="+mj-ea"/>
                <a:cs typeface="+mj-cs"/>
              </a:defRPr>
            </a:lvl1pPr>
          </a:lstStyle>
          <a:p>
            <a:endParaRPr lang="en-US" altLang="ja-JP"/>
          </a:p>
        </p:txBody>
      </p:sp>
      <p:graphicFrame>
        <p:nvGraphicFramePr>
          <p:cNvPr id="20" name="表 20">
            <a:extLst>
              <a:ext uri="{FF2B5EF4-FFF2-40B4-BE49-F238E27FC236}">
                <a16:creationId xmlns:a16="http://schemas.microsoft.com/office/drawing/2014/main" id="{B019BD3B-2D43-BBF6-D007-7BB951621C0D}"/>
              </a:ext>
            </a:extLst>
          </p:cNvPr>
          <p:cNvGraphicFramePr>
            <a:graphicFrameLocks noGrp="1"/>
          </p:cNvGraphicFramePr>
          <p:nvPr>
            <p:extLst>
              <p:ext uri="{D42A27DB-BD31-4B8C-83A1-F6EECF244321}">
                <p14:modId xmlns:p14="http://schemas.microsoft.com/office/powerpoint/2010/main" val="440807181"/>
              </p:ext>
            </p:extLst>
          </p:nvPr>
        </p:nvGraphicFramePr>
        <p:xfrm>
          <a:off x="2727648" y="2412917"/>
          <a:ext cx="4491134" cy="2500212"/>
        </p:xfrm>
        <a:graphic>
          <a:graphicData uri="http://schemas.openxmlformats.org/drawingml/2006/table">
            <a:tbl>
              <a:tblPr firstRow="1" bandRow="1">
                <a:tableStyleId>{5C22544A-7EE6-4342-B048-85BDC9FD1C3A}</a:tableStyleId>
              </a:tblPr>
              <a:tblGrid>
                <a:gridCol w="2245567">
                  <a:extLst>
                    <a:ext uri="{9D8B030D-6E8A-4147-A177-3AD203B41FA5}">
                      <a16:colId xmlns:a16="http://schemas.microsoft.com/office/drawing/2014/main" val="2949421724"/>
                    </a:ext>
                  </a:extLst>
                </a:gridCol>
                <a:gridCol w="2245567">
                  <a:extLst>
                    <a:ext uri="{9D8B030D-6E8A-4147-A177-3AD203B41FA5}">
                      <a16:colId xmlns:a16="http://schemas.microsoft.com/office/drawing/2014/main" val="3300218446"/>
                    </a:ext>
                  </a:extLst>
                </a:gridCol>
              </a:tblGrid>
              <a:tr h="80664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2400">
                        <a:solidFill>
                          <a:schemeClr val="tx1"/>
                        </a:solidFill>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2400">
                          <a:solidFill>
                            <a:schemeClr val="tx1"/>
                          </a:solidFill>
                        </a:rPr>
                        <a:t>Transformer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2400">
                          <a:solidFill>
                            <a:schemeClr val="tx1"/>
                          </a:solidFill>
                        </a:rPr>
                        <a:t>(</a:t>
                      </a:r>
                      <a:r>
                        <a:rPr kumimoji="1" lang="ja-JP" altLang="en-US" sz="2400">
                          <a:solidFill>
                            <a:schemeClr val="tx1"/>
                          </a:solidFill>
                        </a:rPr>
                        <a:t>関係性モデル</a:t>
                      </a:r>
                      <a:r>
                        <a:rPr kumimoji="1" lang="en-US" altLang="ja-JP" sz="2400">
                          <a:solidFill>
                            <a:schemeClr val="tx1"/>
                          </a:solidFill>
                        </a:rPr>
                        <a:t>)</a:t>
                      </a:r>
                      <a:endParaRPr kumimoji="1" lang="ja-JP" altLang="en-US" sz="2400">
                        <a:solidFill>
                          <a:schemeClr val="tx1"/>
                        </a:solidFill>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1737992857"/>
                  </a:ext>
                </a:extLst>
              </a:tr>
              <a:tr h="870611">
                <a:tc>
                  <a:txBody>
                    <a:bodyPr/>
                    <a:lstStyle/>
                    <a:p>
                      <a:pPr marL="0" marR="0" lvl="0" indent="0" algn="ctr"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1" lang="ja-JP" altLang="en-US" sz="2400" b="1">
                          <a:solidFill>
                            <a:schemeClr val="tx1"/>
                          </a:solidFill>
                        </a:rPr>
                        <a:t>ベースライン</a:t>
                      </a:r>
                      <a:r>
                        <a:rPr kumimoji="1" lang="en-US" altLang="ja-JP" sz="2400" b="1">
                          <a:solidFill>
                            <a:schemeClr val="tx1"/>
                          </a:solidFill>
                        </a:rPr>
                        <a:t>A</a:t>
                      </a:r>
                      <a:endParaRPr kumimoji="1" lang="ja-JP" altLang="en-US" sz="2400" b="1">
                        <a:solidFill>
                          <a:schemeClr val="tx1"/>
                        </a:solidFill>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kumimoji="1" lang="ja-JP" altLang="en-US" sz="2400">
                        <a:solidFill>
                          <a:schemeClr val="tx1"/>
                        </a:solidFill>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652929934"/>
                  </a:ext>
                </a:extLst>
              </a:tr>
              <a:tr h="806641">
                <a:tc>
                  <a:txBody>
                    <a:bodyPr/>
                    <a:lstStyle/>
                    <a:p>
                      <a:pPr marL="0" indent="0" algn="ctr">
                        <a:buFont typeface="Wingdings" panose="05000000000000000000" pitchFamily="2" charset="2"/>
                        <a:buNone/>
                      </a:pPr>
                      <a:r>
                        <a:rPr kumimoji="1" lang="ja-JP" altLang="en-US" sz="2400" b="1">
                          <a:solidFill>
                            <a:schemeClr val="tx1"/>
                          </a:solidFill>
                        </a:rPr>
                        <a:t>提案手法</a:t>
                      </a:r>
                      <a:r>
                        <a:rPr kumimoji="1" lang="en-US" altLang="ja-JP" sz="2400" b="1">
                          <a:solidFill>
                            <a:schemeClr val="tx1"/>
                          </a:solidFill>
                        </a:rPr>
                        <a:t>A</a:t>
                      </a:r>
                      <a:endParaRPr kumimoji="1" lang="ja-JP" altLang="en-US" sz="2400" b="1">
                        <a:solidFill>
                          <a:schemeClr val="tx1"/>
                        </a:solidFill>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1" lang="ja-JP" altLang="en-US" sz="2400">
                          <a:solidFill>
                            <a:schemeClr val="tx1"/>
                          </a:solidFill>
                        </a:rPr>
                        <a:t>✓</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60372389"/>
                  </a:ext>
                </a:extLst>
              </a:tr>
            </a:tbl>
          </a:graphicData>
        </a:graphic>
      </p:graphicFrame>
      <p:sp>
        <p:nvSpPr>
          <p:cNvPr id="6" name="タイトル 1">
            <a:extLst>
              <a:ext uri="{FF2B5EF4-FFF2-40B4-BE49-F238E27FC236}">
                <a16:creationId xmlns:a16="http://schemas.microsoft.com/office/drawing/2014/main" id="{B3A1D1A7-F455-B362-07BC-916405316666}"/>
              </a:ext>
            </a:extLst>
          </p:cNvPr>
          <p:cNvSpPr txBox="1">
            <a:spLocks/>
          </p:cNvSpPr>
          <p:nvPr/>
        </p:nvSpPr>
        <p:spPr>
          <a:xfrm>
            <a:off x="834556" y="343446"/>
            <a:ext cx="5685514" cy="827302"/>
          </a:xfrm>
          <a:prstGeom prst="rect">
            <a:avLst/>
          </a:prstGeom>
        </p:spPr>
        <p:txBody>
          <a:bodyPr/>
          <a:lstStyle>
            <a:lvl1pPr algn="l" defTabSz="914400" rtl="0" eaLnBrk="1" latinLnBrk="0" hangingPunct="1">
              <a:lnSpc>
                <a:spcPct val="85000"/>
              </a:lnSpc>
              <a:spcBef>
                <a:spcPct val="0"/>
              </a:spcBef>
              <a:buNone/>
              <a:defRPr kumimoji="1" sz="4800" kern="1200" spc="-50" baseline="0">
                <a:solidFill>
                  <a:schemeClr val="tx1">
                    <a:lumMod val="75000"/>
                    <a:lumOff val="25000"/>
                  </a:schemeClr>
                </a:solidFill>
                <a:latin typeface="+mj-lt"/>
                <a:ea typeface="+mj-ea"/>
                <a:cs typeface="+mj-cs"/>
              </a:defRPr>
            </a:lvl1pPr>
          </a:lstStyle>
          <a:p>
            <a:r>
              <a:rPr lang="ja-JP" altLang="en-US"/>
              <a:t>手法比較</a:t>
            </a:r>
            <a:endParaRPr lang="en-US" altLang="ja-JP"/>
          </a:p>
        </p:txBody>
      </p:sp>
      <p:sp>
        <p:nvSpPr>
          <p:cNvPr id="10" name="テキスト ボックス 9">
            <a:extLst>
              <a:ext uri="{FF2B5EF4-FFF2-40B4-BE49-F238E27FC236}">
                <a16:creationId xmlns:a16="http://schemas.microsoft.com/office/drawing/2014/main" id="{7D3EDBB5-C65B-3986-E869-A828671A4939}"/>
              </a:ext>
            </a:extLst>
          </p:cNvPr>
          <p:cNvSpPr txBox="1"/>
          <p:nvPr/>
        </p:nvSpPr>
        <p:spPr>
          <a:xfrm>
            <a:off x="1231529" y="1249125"/>
            <a:ext cx="9728941" cy="523220"/>
          </a:xfrm>
          <a:prstGeom prst="rect">
            <a:avLst/>
          </a:prstGeom>
          <a:noFill/>
        </p:spPr>
        <p:txBody>
          <a:bodyPr wrap="square" rtlCol="0">
            <a:spAutoFit/>
          </a:bodyPr>
          <a:lstStyle/>
          <a:p>
            <a:pPr algn="ctr"/>
            <a:r>
              <a:rPr kumimoji="1" lang="en-US" altLang="ja-JP" sz="2800" b="1">
                <a:solidFill>
                  <a:srgbClr val="F17B0F"/>
                </a:solidFill>
              </a:rPr>
              <a:t>Transformer</a:t>
            </a:r>
            <a:r>
              <a:rPr kumimoji="1" lang="en-US" altLang="ja-JP" sz="2800" b="1"/>
              <a:t> </a:t>
            </a:r>
            <a:r>
              <a:rPr kumimoji="1" lang="ja-JP" altLang="en-US" sz="2800"/>
              <a:t>を使用する </a:t>
            </a:r>
            <a:r>
              <a:rPr kumimoji="1" lang="en-US" altLang="ja-JP" sz="2800"/>
              <a:t>or </a:t>
            </a:r>
            <a:r>
              <a:rPr kumimoji="1" lang="ja-JP" altLang="en-US" sz="2800"/>
              <a:t>しない</a:t>
            </a:r>
            <a:endParaRPr kumimoji="1" lang="ja-JP" altLang="en-US" sz="2800">
              <a:solidFill>
                <a:schemeClr val="accent2"/>
              </a:solidFill>
            </a:endParaRPr>
          </a:p>
        </p:txBody>
      </p:sp>
      <p:sp>
        <p:nvSpPr>
          <p:cNvPr id="11" name="テキスト ボックス 10">
            <a:extLst>
              <a:ext uri="{FF2B5EF4-FFF2-40B4-BE49-F238E27FC236}">
                <a16:creationId xmlns:a16="http://schemas.microsoft.com/office/drawing/2014/main" id="{BF420D56-59D3-2D63-1A1C-183171C4CBE9}"/>
              </a:ext>
            </a:extLst>
          </p:cNvPr>
          <p:cNvSpPr txBox="1"/>
          <p:nvPr/>
        </p:nvSpPr>
        <p:spPr>
          <a:xfrm>
            <a:off x="861777" y="4913129"/>
            <a:ext cx="10468444" cy="1311193"/>
          </a:xfrm>
          <a:prstGeom prst="rect">
            <a:avLst/>
          </a:prstGeom>
          <a:noFill/>
        </p:spPr>
        <p:txBody>
          <a:bodyPr wrap="square" rtlCol="0">
            <a:spAutoFit/>
          </a:bodyPr>
          <a:lstStyle/>
          <a:p>
            <a:pPr algn="ctr">
              <a:lnSpc>
                <a:spcPct val="150000"/>
              </a:lnSpc>
            </a:pPr>
            <a:r>
              <a:rPr kumimoji="1" lang="ja-JP" altLang="en-US" sz="2800">
                <a:solidFill>
                  <a:schemeClr val="accent2"/>
                </a:solidFill>
              </a:rPr>
              <a:t>物体の情報のみ</a:t>
            </a:r>
            <a:r>
              <a:rPr kumimoji="1" lang="ja-JP" altLang="en-US" sz="2800"/>
              <a:t>からリスク要因を推定するため</a:t>
            </a:r>
            <a:endParaRPr kumimoji="1" lang="en-US" altLang="ja-JP" sz="2800"/>
          </a:p>
          <a:p>
            <a:pPr algn="ctr">
              <a:lnSpc>
                <a:spcPct val="150000"/>
              </a:lnSpc>
            </a:pPr>
            <a:r>
              <a:rPr kumimoji="1" lang="ja-JP" altLang="en-US" sz="2800"/>
              <a:t>車線や横断歩道などの情報を考慮できない</a:t>
            </a:r>
          </a:p>
        </p:txBody>
      </p:sp>
    </p:spTree>
    <p:extLst>
      <p:ext uri="{BB962C8B-B14F-4D97-AF65-F5344CB8AC3E}">
        <p14:creationId xmlns:p14="http://schemas.microsoft.com/office/powerpoint/2010/main" val="1336792913"/>
      </p:ext>
    </p:extLst>
  </p:cSld>
  <p:clrMapOvr>
    <a:masterClrMapping/>
  </p:clrMapOvr>
  <mc:AlternateContent xmlns:mc="http://schemas.openxmlformats.org/markup-compatibility/2006" xmlns:p14="http://schemas.microsoft.com/office/powerpoint/2010/main">
    <mc:Choice Requires="p14">
      <p:transition spd="slow" p14:dur="2000" advTm="10435"/>
    </mc:Choice>
    <mc:Fallback xmlns="">
      <p:transition spd="slow" advTm="10435"/>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270C34-1CCB-CA29-C304-01A07B98FC49}"/>
            </a:ext>
          </a:extLst>
        </p:cNvPr>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04386477-E3BD-96D4-3DB6-83E43513ABB8}"/>
              </a:ext>
            </a:extLst>
          </p:cNvPr>
          <p:cNvSpPr>
            <a:spLocks noGrp="1"/>
          </p:cNvSpPr>
          <p:nvPr>
            <p:ph type="sldNum" sz="quarter" idx="12"/>
          </p:nvPr>
        </p:nvSpPr>
        <p:spPr/>
        <p:txBody>
          <a:bodyPr/>
          <a:lstStyle/>
          <a:p>
            <a:r>
              <a:rPr kumimoji="1" lang="en-US" altLang="ja-JP" sz="2800"/>
              <a:t>12</a:t>
            </a:r>
            <a:endParaRPr kumimoji="1" lang="ja-JP" altLang="en-US" sz="2800"/>
          </a:p>
        </p:txBody>
      </p:sp>
      <p:sp>
        <p:nvSpPr>
          <p:cNvPr id="3" name="タイトル 1">
            <a:extLst>
              <a:ext uri="{FF2B5EF4-FFF2-40B4-BE49-F238E27FC236}">
                <a16:creationId xmlns:a16="http://schemas.microsoft.com/office/drawing/2014/main" id="{DDC8C6C8-B97C-3240-4C81-8C9B72693FA1}"/>
              </a:ext>
            </a:extLst>
          </p:cNvPr>
          <p:cNvSpPr txBox="1">
            <a:spLocks/>
          </p:cNvSpPr>
          <p:nvPr/>
        </p:nvSpPr>
        <p:spPr>
          <a:xfrm>
            <a:off x="834556" y="343446"/>
            <a:ext cx="7092894" cy="827302"/>
          </a:xfrm>
          <a:prstGeom prst="rect">
            <a:avLst/>
          </a:prstGeom>
        </p:spPr>
        <p:txBody>
          <a:bodyPr/>
          <a:lstStyle>
            <a:lvl1pPr algn="l" defTabSz="914400" rtl="0" eaLnBrk="1" latinLnBrk="0" hangingPunct="1">
              <a:lnSpc>
                <a:spcPct val="85000"/>
              </a:lnSpc>
              <a:spcBef>
                <a:spcPct val="0"/>
              </a:spcBef>
              <a:buNone/>
              <a:defRPr kumimoji="1" sz="4800" kern="1200" spc="-50" baseline="0">
                <a:solidFill>
                  <a:schemeClr val="tx1">
                    <a:lumMod val="75000"/>
                    <a:lumOff val="25000"/>
                  </a:schemeClr>
                </a:solidFill>
                <a:latin typeface="+mj-lt"/>
                <a:ea typeface="+mj-ea"/>
                <a:cs typeface="+mj-cs"/>
              </a:defRPr>
            </a:lvl1pPr>
          </a:lstStyle>
          <a:p>
            <a:endParaRPr lang="en-US" altLang="ja-JP"/>
          </a:p>
        </p:txBody>
      </p:sp>
      <p:sp>
        <p:nvSpPr>
          <p:cNvPr id="11" name="タイトル 1">
            <a:extLst>
              <a:ext uri="{FF2B5EF4-FFF2-40B4-BE49-F238E27FC236}">
                <a16:creationId xmlns:a16="http://schemas.microsoft.com/office/drawing/2014/main" id="{A05157BC-D29A-9343-B506-056D50FC539F}"/>
              </a:ext>
            </a:extLst>
          </p:cNvPr>
          <p:cNvSpPr txBox="1">
            <a:spLocks/>
          </p:cNvSpPr>
          <p:nvPr/>
        </p:nvSpPr>
        <p:spPr>
          <a:xfrm>
            <a:off x="834556" y="343446"/>
            <a:ext cx="5685514" cy="827302"/>
          </a:xfrm>
          <a:prstGeom prst="rect">
            <a:avLst/>
          </a:prstGeom>
        </p:spPr>
        <p:txBody>
          <a:bodyPr/>
          <a:lstStyle>
            <a:lvl1pPr algn="l" defTabSz="914400" rtl="0" eaLnBrk="1" latinLnBrk="0" hangingPunct="1">
              <a:lnSpc>
                <a:spcPct val="85000"/>
              </a:lnSpc>
              <a:spcBef>
                <a:spcPct val="0"/>
              </a:spcBef>
              <a:buNone/>
              <a:defRPr kumimoji="1" sz="4800" kern="1200" spc="-50" baseline="0">
                <a:solidFill>
                  <a:schemeClr val="tx1">
                    <a:lumMod val="75000"/>
                    <a:lumOff val="25000"/>
                  </a:schemeClr>
                </a:solidFill>
                <a:latin typeface="+mj-lt"/>
                <a:ea typeface="+mj-ea"/>
                <a:cs typeface="+mj-cs"/>
              </a:defRPr>
            </a:lvl1pPr>
          </a:lstStyle>
          <a:p>
            <a:r>
              <a:rPr lang="ja-JP" altLang="en-US"/>
              <a:t>手法比較</a:t>
            </a:r>
            <a:endParaRPr lang="en-US" altLang="ja-JP"/>
          </a:p>
        </p:txBody>
      </p:sp>
      <p:sp>
        <p:nvSpPr>
          <p:cNvPr id="4" name="テキスト ボックス 3">
            <a:extLst>
              <a:ext uri="{FF2B5EF4-FFF2-40B4-BE49-F238E27FC236}">
                <a16:creationId xmlns:a16="http://schemas.microsoft.com/office/drawing/2014/main" id="{AF3BF5D0-2B98-C259-CE75-36574994F173}"/>
              </a:ext>
            </a:extLst>
          </p:cNvPr>
          <p:cNvSpPr txBox="1"/>
          <p:nvPr/>
        </p:nvSpPr>
        <p:spPr>
          <a:xfrm>
            <a:off x="1231529" y="1258750"/>
            <a:ext cx="9728941" cy="523220"/>
          </a:xfrm>
          <a:prstGeom prst="rect">
            <a:avLst/>
          </a:prstGeom>
          <a:noFill/>
        </p:spPr>
        <p:txBody>
          <a:bodyPr wrap="square" rtlCol="0">
            <a:spAutoFit/>
          </a:bodyPr>
          <a:lstStyle/>
          <a:p>
            <a:pPr algn="ctr"/>
            <a:r>
              <a:rPr kumimoji="1" lang="ja-JP" altLang="en-US" sz="2800">
                <a:solidFill>
                  <a:srgbClr val="F17B0F"/>
                </a:solidFill>
              </a:rPr>
              <a:t>運転シーンの画像全体の情報 </a:t>
            </a:r>
            <a:r>
              <a:rPr kumimoji="1" lang="en-US" altLang="ja-JP" sz="2800"/>
              <a:t>(</a:t>
            </a:r>
            <a:r>
              <a:rPr kumimoji="1" lang="ja-JP" altLang="en-US" sz="2800"/>
              <a:t>交通環境情報</a:t>
            </a:r>
            <a:r>
              <a:rPr kumimoji="1" lang="en-US" altLang="ja-JP" sz="2800"/>
              <a:t>) </a:t>
            </a:r>
            <a:r>
              <a:rPr kumimoji="1" lang="ja-JP" altLang="en-US" sz="2800"/>
              <a:t>を加える</a:t>
            </a:r>
          </a:p>
        </p:txBody>
      </p:sp>
      <p:sp>
        <p:nvSpPr>
          <p:cNvPr id="5" name="テキスト ボックス 4">
            <a:extLst>
              <a:ext uri="{FF2B5EF4-FFF2-40B4-BE49-F238E27FC236}">
                <a16:creationId xmlns:a16="http://schemas.microsoft.com/office/drawing/2014/main" id="{35119B25-4875-C6DC-3F62-11D1C2F3B02E}"/>
              </a:ext>
            </a:extLst>
          </p:cNvPr>
          <p:cNvSpPr txBox="1"/>
          <p:nvPr/>
        </p:nvSpPr>
        <p:spPr>
          <a:xfrm>
            <a:off x="1597088" y="5285555"/>
            <a:ext cx="1456795" cy="400110"/>
          </a:xfrm>
          <a:prstGeom prst="rect">
            <a:avLst/>
          </a:prstGeom>
          <a:noFill/>
        </p:spPr>
        <p:txBody>
          <a:bodyPr wrap="square" rtlCol="0">
            <a:spAutoFit/>
          </a:bodyPr>
          <a:lstStyle/>
          <a:p>
            <a:pPr algn="ctr"/>
            <a:r>
              <a:rPr kumimoji="1" lang="ja-JP" altLang="en-US" sz="2000"/>
              <a:t>リスク要因</a:t>
            </a:r>
          </a:p>
        </p:txBody>
      </p:sp>
      <p:cxnSp>
        <p:nvCxnSpPr>
          <p:cNvPr id="6" name="直線矢印コネクタ 5">
            <a:extLst>
              <a:ext uri="{FF2B5EF4-FFF2-40B4-BE49-F238E27FC236}">
                <a16:creationId xmlns:a16="http://schemas.microsoft.com/office/drawing/2014/main" id="{D42C375C-0BA6-0847-5476-9552AC66C666}"/>
              </a:ext>
            </a:extLst>
          </p:cNvPr>
          <p:cNvCxnSpPr>
            <a:cxnSpLocks/>
            <a:stCxn id="14" idx="2"/>
            <a:endCxn id="5" idx="0"/>
          </p:cNvCxnSpPr>
          <p:nvPr/>
        </p:nvCxnSpPr>
        <p:spPr>
          <a:xfrm>
            <a:off x="2325486" y="4885743"/>
            <a:ext cx="0" cy="39981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8" name="テキスト ボックス 7">
            <a:extLst>
              <a:ext uri="{FF2B5EF4-FFF2-40B4-BE49-F238E27FC236}">
                <a16:creationId xmlns:a16="http://schemas.microsoft.com/office/drawing/2014/main" id="{154F2432-7352-24BC-312C-0056F7742E93}"/>
              </a:ext>
            </a:extLst>
          </p:cNvPr>
          <p:cNvSpPr txBox="1"/>
          <p:nvPr/>
        </p:nvSpPr>
        <p:spPr>
          <a:xfrm>
            <a:off x="1411744" y="2556089"/>
            <a:ext cx="1827481" cy="523220"/>
          </a:xfrm>
          <a:prstGeom prst="rect">
            <a:avLst/>
          </a:prstGeom>
          <a:noFill/>
        </p:spPr>
        <p:txBody>
          <a:bodyPr wrap="square" rtlCol="0">
            <a:spAutoFit/>
          </a:bodyPr>
          <a:lstStyle/>
          <a:p>
            <a:pPr algn="ctr"/>
            <a:r>
              <a:rPr kumimoji="1" lang="ja-JP" altLang="en-US" sz="2800" b="1">
                <a:solidFill>
                  <a:schemeClr val="accent2"/>
                </a:solidFill>
              </a:rPr>
              <a:t>提案手法</a:t>
            </a:r>
            <a:r>
              <a:rPr kumimoji="1" lang="en-US" altLang="ja-JP" sz="2800" b="1">
                <a:solidFill>
                  <a:schemeClr val="accent2"/>
                </a:solidFill>
              </a:rPr>
              <a:t>B</a:t>
            </a:r>
            <a:endParaRPr kumimoji="1" lang="ja-JP" altLang="en-US" sz="2800" b="1">
              <a:solidFill>
                <a:schemeClr val="accent2"/>
              </a:solidFill>
            </a:endParaRPr>
          </a:p>
        </p:txBody>
      </p:sp>
      <p:cxnSp>
        <p:nvCxnSpPr>
          <p:cNvPr id="9" name="直線矢印コネクタ 8">
            <a:extLst>
              <a:ext uri="{FF2B5EF4-FFF2-40B4-BE49-F238E27FC236}">
                <a16:creationId xmlns:a16="http://schemas.microsoft.com/office/drawing/2014/main" id="{51A9878C-747F-89F2-BD4A-8A71EA26402B}"/>
              </a:ext>
            </a:extLst>
          </p:cNvPr>
          <p:cNvCxnSpPr>
            <a:cxnSpLocks/>
          </p:cNvCxnSpPr>
          <p:nvPr/>
        </p:nvCxnSpPr>
        <p:spPr>
          <a:xfrm>
            <a:off x="1425559" y="3892064"/>
            <a:ext cx="0" cy="41391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直線矢印コネクタ 9">
            <a:extLst>
              <a:ext uri="{FF2B5EF4-FFF2-40B4-BE49-F238E27FC236}">
                <a16:creationId xmlns:a16="http://schemas.microsoft.com/office/drawing/2014/main" id="{1F6CB9F7-1665-EDE9-F27B-667270E7F1A7}"/>
              </a:ext>
            </a:extLst>
          </p:cNvPr>
          <p:cNvCxnSpPr>
            <a:cxnSpLocks/>
          </p:cNvCxnSpPr>
          <p:nvPr/>
        </p:nvCxnSpPr>
        <p:spPr>
          <a:xfrm>
            <a:off x="3196529" y="3892064"/>
            <a:ext cx="0" cy="49858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2" name="四角形: 角を丸くする 11">
            <a:extLst>
              <a:ext uri="{FF2B5EF4-FFF2-40B4-BE49-F238E27FC236}">
                <a16:creationId xmlns:a16="http://schemas.microsoft.com/office/drawing/2014/main" id="{BDDDB95F-6631-2208-E776-4D3F2A38FF59}"/>
              </a:ext>
            </a:extLst>
          </p:cNvPr>
          <p:cNvSpPr/>
          <p:nvPr/>
        </p:nvSpPr>
        <p:spPr>
          <a:xfrm>
            <a:off x="276024" y="3499071"/>
            <a:ext cx="1783324" cy="421498"/>
          </a:xfrm>
          <a:prstGeom prst="round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400">
                <a:solidFill>
                  <a:schemeClr val="tx1"/>
                </a:solidFill>
              </a:rPr>
              <a:t>物体の情報</a:t>
            </a:r>
          </a:p>
        </p:txBody>
      </p:sp>
      <p:sp>
        <p:nvSpPr>
          <p:cNvPr id="13" name="四角形: 角を丸くする 12">
            <a:extLst>
              <a:ext uri="{FF2B5EF4-FFF2-40B4-BE49-F238E27FC236}">
                <a16:creationId xmlns:a16="http://schemas.microsoft.com/office/drawing/2014/main" id="{4F52876F-0E46-B2E6-87EA-F88E9F2D7FCB}"/>
              </a:ext>
            </a:extLst>
          </p:cNvPr>
          <p:cNvSpPr/>
          <p:nvPr/>
        </p:nvSpPr>
        <p:spPr>
          <a:xfrm>
            <a:off x="2646801" y="3498372"/>
            <a:ext cx="2057891" cy="426008"/>
          </a:xfrm>
          <a:prstGeom prst="round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400">
                <a:solidFill>
                  <a:srgbClr val="F17B0F"/>
                </a:solidFill>
              </a:rPr>
              <a:t>交通環境情報</a:t>
            </a:r>
          </a:p>
        </p:txBody>
      </p:sp>
      <p:sp>
        <p:nvSpPr>
          <p:cNvPr id="14" name="フローチャート: 処理 13">
            <a:extLst>
              <a:ext uri="{FF2B5EF4-FFF2-40B4-BE49-F238E27FC236}">
                <a16:creationId xmlns:a16="http://schemas.microsoft.com/office/drawing/2014/main" id="{BFA9C241-F2C7-84D3-EDF8-5CA5923BB87D}"/>
              </a:ext>
            </a:extLst>
          </p:cNvPr>
          <p:cNvSpPr/>
          <p:nvPr/>
        </p:nvSpPr>
        <p:spPr>
          <a:xfrm>
            <a:off x="953007" y="4155423"/>
            <a:ext cx="2744957" cy="730320"/>
          </a:xfrm>
          <a:prstGeom prst="flowChartProcess">
            <a:avLst/>
          </a:prstGeom>
          <a:solidFill>
            <a:srgbClr val="FFC000"/>
          </a:solid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2400" b="1">
                <a:solidFill>
                  <a:schemeClr val="tx1"/>
                </a:solidFill>
              </a:rPr>
              <a:t>Transformer</a:t>
            </a:r>
          </a:p>
          <a:p>
            <a:pPr algn="ctr"/>
            <a:r>
              <a:rPr kumimoji="1" lang="ja-JP" altLang="en-US" sz="2400" b="1">
                <a:solidFill>
                  <a:schemeClr val="tx1"/>
                </a:solidFill>
              </a:rPr>
              <a:t>（関係性モデル）</a:t>
            </a:r>
            <a:endParaRPr kumimoji="1" lang="en-US" altLang="ja-JP" sz="2400" b="1" dirty="0">
              <a:solidFill>
                <a:schemeClr val="tx1"/>
              </a:solidFill>
            </a:endParaRPr>
          </a:p>
        </p:txBody>
      </p:sp>
      <p:sp>
        <p:nvSpPr>
          <p:cNvPr id="15" name="テキスト ボックス 14">
            <a:extLst>
              <a:ext uri="{FF2B5EF4-FFF2-40B4-BE49-F238E27FC236}">
                <a16:creationId xmlns:a16="http://schemas.microsoft.com/office/drawing/2014/main" id="{D32087A6-395D-FD73-BF95-FE5AC1BC0671}"/>
              </a:ext>
            </a:extLst>
          </p:cNvPr>
          <p:cNvSpPr txBox="1"/>
          <p:nvPr/>
        </p:nvSpPr>
        <p:spPr>
          <a:xfrm>
            <a:off x="2748462" y="2994939"/>
            <a:ext cx="1827481" cy="523220"/>
          </a:xfrm>
          <a:prstGeom prst="rect">
            <a:avLst/>
          </a:prstGeom>
          <a:noFill/>
        </p:spPr>
        <p:txBody>
          <a:bodyPr wrap="square" rtlCol="0">
            <a:spAutoFit/>
          </a:bodyPr>
          <a:lstStyle/>
          <a:p>
            <a:pPr algn="ctr"/>
            <a:r>
              <a:rPr kumimoji="1" lang="ja-JP" altLang="en-US" sz="2800" b="1">
                <a:solidFill>
                  <a:srgbClr val="F17B0F"/>
                </a:solidFill>
              </a:rPr>
              <a:t>追加</a:t>
            </a:r>
          </a:p>
        </p:txBody>
      </p:sp>
      <p:sp>
        <p:nvSpPr>
          <p:cNvPr id="16" name="四角形: 角を丸くする 15">
            <a:extLst>
              <a:ext uri="{FF2B5EF4-FFF2-40B4-BE49-F238E27FC236}">
                <a16:creationId xmlns:a16="http://schemas.microsoft.com/office/drawing/2014/main" id="{97B86719-6A46-3AB0-55AD-460ABA81FFD1}"/>
              </a:ext>
            </a:extLst>
          </p:cNvPr>
          <p:cNvSpPr/>
          <p:nvPr/>
        </p:nvSpPr>
        <p:spPr>
          <a:xfrm>
            <a:off x="2575095" y="3052774"/>
            <a:ext cx="2189129" cy="956854"/>
          </a:xfrm>
          <a:prstGeom prst="roundRect">
            <a:avLst/>
          </a:prstGeom>
          <a:noFill/>
          <a:ln w="38100">
            <a:solidFill>
              <a:srgbClr val="FF0000"/>
            </a:solidFill>
            <a:prstDash val="dash"/>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aphicFrame>
        <p:nvGraphicFramePr>
          <p:cNvPr id="17" name="表 20">
            <a:extLst>
              <a:ext uri="{FF2B5EF4-FFF2-40B4-BE49-F238E27FC236}">
                <a16:creationId xmlns:a16="http://schemas.microsoft.com/office/drawing/2014/main" id="{0B52D562-4657-6467-26A7-1E1D76FD67D5}"/>
              </a:ext>
            </a:extLst>
          </p:cNvPr>
          <p:cNvGraphicFramePr>
            <a:graphicFrameLocks noGrp="1"/>
          </p:cNvGraphicFramePr>
          <p:nvPr>
            <p:extLst>
              <p:ext uri="{D42A27DB-BD31-4B8C-83A1-F6EECF244321}">
                <p14:modId xmlns:p14="http://schemas.microsoft.com/office/powerpoint/2010/main" val="2581287070"/>
              </p:ext>
            </p:extLst>
          </p:nvPr>
        </p:nvGraphicFramePr>
        <p:xfrm>
          <a:off x="4967499" y="1920896"/>
          <a:ext cx="6736701" cy="4177464"/>
        </p:xfrm>
        <a:graphic>
          <a:graphicData uri="http://schemas.openxmlformats.org/drawingml/2006/table">
            <a:tbl>
              <a:tblPr firstRow="1" bandRow="1">
                <a:tableStyleId>{5C22544A-7EE6-4342-B048-85BDC9FD1C3A}</a:tableStyleId>
              </a:tblPr>
              <a:tblGrid>
                <a:gridCol w="2245567">
                  <a:extLst>
                    <a:ext uri="{9D8B030D-6E8A-4147-A177-3AD203B41FA5}">
                      <a16:colId xmlns:a16="http://schemas.microsoft.com/office/drawing/2014/main" val="2949421724"/>
                    </a:ext>
                  </a:extLst>
                </a:gridCol>
                <a:gridCol w="2245567">
                  <a:extLst>
                    <a:ext uri="{9D8B030D-6E8A-4147-A177-3AD203B41FA5}">
                      <a16:colId xmlns:a16="http://schemas.microsoft.com/office/drawing/2014/main" val="3300218446"/>
                    </a:ext>
                  </a:extLst>
                </a:gridCol>
                <a:gridCol w="2245567">
                  <a:extLst>
                    <a:ext uri="{9D8B030D-6E8A-4147-A177-3AD203B41FA5}">
                      <a16:colId xmlns:a16="http://schemas.microsoft.com/office/drawing/2014/main" val="2407270894"/>
                    </a:ext>
                  </a:extLst>
                </a:gridCol>
              </a:tblGrid>
              <a:tr h="80664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2400">
                        <a:solidFill>
                          <a:schemeClr val="tx1"/>
                        </a:solidFill>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2400">
                          <a:solidFill>
                            <a:schemeClr val="tx1"/>
                          </a:solidFill>
                        </a:rPr>
                        <a:t>Transformer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2400">
                          <a:solidFill>
                            <a:schemeClr val="tx1"/>
                          </a:solidFill>
                        </a:rPr>
                        <a:t>(</a:t>
                      </a:r>
                      <a:r>
                        <a:rPr kumimoji="1" lang="ja-JP" altLang="en-US" sz="2400">
                          <a:solidFill>
                            <a:schemeClr val="tx1"/>
                          </a:solidFill>
                        </a:rPr>
                        <a:t>関係性モデル</a:t>
                      </a:r>
                      <a:r>
                        <a:rPr kumimoji="1" lang="en-US" altLang="ja-JP" sz="2400">
                          <a:solidFill>
                            <a:schemeClr val="tx1"/>
                          </a:solidFill>
                        </a:rPr>
                        <a:t>)</a:t>
                      </a:r>
                      <a:endParaRPr kumimoji="1" lang="ja-JP" altLang="en-US" sz="2400">
                        <a:solidFill>
                          <a:schemeClr val="tx1"/>
                        </a:solidFill>
                      </a:endParaRPr>
                    </a:p>
                  </a:txBody>
                  <a:tcPr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400">
                          <a:solidFill>
                            <a:schemeClr val="tx1"/>
                          </a:solidFill>
                        </a:rPr>
                        <a:t>画像全体情報</a:t>
                      </a:r>
                      <a:endParaRPr kumimoji="1" lang="en-US" altLang="ja-JP" sz="2400">
                        <a:solidFill>
                          <a:schemeClr val="tx1"/>
                        </a:solidFill>
                      </a:endParaRPr>
                    </a:p>
                  </a:txBody>
                  <a:tcPr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1737992857"/>
                  </a:ext>
                </a:extLst>
              </a:tr>
              <a:tr h="870611">
                <a:tc>
                  <a:txBody>
                    <a:bodyPr/>
                    <a:lstStyle/>
                    <a:p>
                      <a:pPr marL="0" indent="0" algn="ctr">
                        <a:buFont typeface="Wingdings" panose="05000000000000000000" pitchFamily="2" charset="2"/>
                        <a:buNone/>
                      </a:pPr>
                      <a:r>
                        <a:rPr kumimoji="1" lang="ja-JP" altLang="en-US" sz="2400" b="1">
                          <a:solidFill>
                            <a:schemeClr val="tx1"/>
                          </a:solidFill>
                        </a:rPr>
                        <a:t>ベースライン</a:t>
                      </a:r>
                      <a:r>
                        <a:rPr kumimoji="1" lang="en-US" altLang="ja-JP" sz="2400" b="1">
                          <a:solidFill>
                            <a:schemeClr val="tx1"/>
                          </a:solidFill>
                        </a:rPr>
                        <a:t>A</a:t>
                      </a:r>
                      <a:endParaRPr kumimoji="1" lang="ja-JP" altLang="en-US" sz="2400" b="1">
                        <a:solidFill>
                          <a:schemeClr val="tx1"/>
                        </a:solidFill>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indent="0" algn="ctr">
                        <a:buFont typeface="Wingdings" panose="05000000000000000000" pitchFamily="2" charset="2"/>
                        <a:buNone/>
                      </a:pPr>
                      <a:endParaRPr kumimoji="1" lang="ja-JP" altLang="en-US" sz="2400">
                        <a:solidFill>
                          <a:schemeClr val="tx1"/>
                        </a:solidFill>
                      </a:endParaRPr>
                    </a:p>
                  </a:txBody>
                  <a:tcPr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lgn="ctr">
                        <a:buFont typeface="Wingdings" panose="05000000000000000000" pitchFamily="2" charset="2"/>
                        <a:buNone/>
                      </a:pPr>
                      <a:r>
                        <a:rPr kumimoji="1" lang="en-US" altLang="ja-JP" sz="2400">
                          <a:solidFill>
                            <a:schemeClr val="tx1"/>
                          </a:solidFill>
                        </a:rPr>
                        <a:t> </a:t>
                      </a:r>
                      <a:endParaRPr kumimoji="1" lang="ja-JP" altLang="en-US" sz="2400">
                        <a:solidFill>
                          <a:schemeClr val="tx1"/>
                        </a:solidFill>
                      </a:endParaRPr>
                    </a:p>
                  </a:txBody>
                  <a:tcPr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265063647"/>
                  </a:ext>
                </a:extLst>
              </a:tr>
              <a:tr h="870611">
                <a:tc>
                  <a:txBody>
                    <a:bodyPr/>
                    <a:lstStyle/>
                    <a:p>
                      <a:pPr marL="0" marR="0" lvl="0" indent="0" algn="ctr"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1" lang="ja-JP" altLang="en-US" sz="2400" b="1">
                          <a:solidFill>
                            <a:schemeClr val="tx1"/>
                          </a:solidFill>
                        </a:rPr>
                        <a:t>提案手法</a:t>
                      </a:r>
                      <a:r>
                        <a:rPr kumimoji="1" lang="en-US" altLang="ja-JP" sz="2400" b="1">
                          <a:solidFill>
                            <a:schemeClr val="tx1"/>
                          </a:solidFill>
                        </a:rPr>
                        <a:t>A</a:t>
                      </a:r>
                      <a:endParaRPr kumimoji="1" lang="ja-JP" altLang="en-US" sz="2400" b="1">
                        <a:solidFill>
                          <a:schemeClr val="tx1"/>
                        </a:solidFill>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1" lang="ja-JP" altLang="en-US" sz="2400">
                          <a:solidFill>
                            <a:schemeClr val="tx1"/>
                          </a:solidFill>
                        </a:rPr>
                        <a:t>✓</a:t>
                      </a:r>
                    </a:p>
                  </a:txBody>
                  <a:tcPr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lgn="ctr">
                        <a:buFont typeface="Wingdings" panose="05000000000000000000" pitchFamily="2" charset="2"/>
                        <a:buNone/>
                      </a:pPr>
                      <a:endParaRPr kumimoji="1" lang="ja-JP" altLang="en-US" sz="2400">
                        <a:solidFill>
                          <a:schemeClr val="tx1"/>
                        </a:solidFill>
                      </a:endParaRPr>
                    </a:p>
                  </a:txBody>
                  <a:tcPr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652929934"/>
                  </a:ext>
                </a:extLst>
              </a:tr>
              <a:tr h="806641">
                <a:tc>
                  <a:txBody>
                    <a:bodyPr/>
                    <a:lstStyle/>
                    <a:p>
                      <a:pPr marL="0" indent="0" algn="ctr">
                        <a:buFont typeface="Wingdings" panose="05000000000000000000" pitchFamily="2" charset="2"/>
                        <a:buNone/>
                      </a:pPr>
                      <a:r>
                        <a:rPr kumimoji="1" lang="ja-JP" altLang="en-US" sz="2400" b="1">
                          <a:solidFill>
                            <a:srgbClr val="F17B0F"/>
                          </a:solidFill>
                        </a:rPr>
                        <a:t>ベースライン</a:t>
                      </a:r>
                      <a:r>
                        <a:rPr kumimoji="1" lang="en-US" altLang="ja-JP" sz="2400" b="1">
                          <a:solidFill>
                            <a:srgbClr val="F17B0F"/>
                          </a:solidFill>
                        </a:rPr>
                        <a:t>B</a:t>
                      </a:r>
                      <a:endParaRPr kumimoji="1" lang="ja-JP" altLang="en-US" sz="2400" b="1">
                        <a:solidFill>
                          <a:srgbClr val="F17B0F"/>
                        </a:solidFill>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indent="0" algn="ctr">
                        <a:buFont typeface="Wingdings" panose="05000000000000000000" pitchFamily="2" charset="2"/>
                        <a:buNone/>
                      </a:pPr>
                      <a:r>
                        <a:rPr kumimoji="1" lang="en-US" altLang="ja-JP" sz="2400">
                          <a:solidFill>
                            <a:schemeClr val="tx1"/>
                          </a:solidFill>
                        </a:rPr>
                        <a:t> </a:t>
                      </a:r>
                      <a:endParaRPr kumimoji="1" lang="ja-JP" altLang="en-US" sz="2400">
                        <a:solidFill>
                          <a:schemeClr val="tx1"/>
                        </a:solidFill>
                      </a:endParaRPr>
                    </a:p>
                  </a:txBody>
                  <a:tcPr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1" lang="ja-JP" altLang="en-US" sz="2400">
                          <a:solidFill>
                            <a:schemeClr val="tx1"/>
                          </a:solidFill>
                        </a:rPr>
                        <a:t>✓</a:t>
                      </a:r>
                    </a:p>
                  </a:txBody>
                  <a:tcPr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477973510"/>
                  </a:ext>
                </a:extLst>
              </a:tr>
              <a:tr h="806641">
                <a:tc>
                  <a:txBody>
                    <a:bodyPr/>
                    <a:lstStyle/>
                    <a:p>
                      <a:pPr marL="0" indent="0" algn="ctr">
                        <a:buFont typeface="Wingdings" panose="05000000000000000000" pitchFamily="2" charset="2"/>
                        <a:buNone/>
                      </a:pPr>
                      <a:r>
                        <a:rPr kumimoji="1" lang="ja-JP" altLang="en-US" sz="2400" b="1">
                          <a:solidFill>
                            <a:srgbClr val="F17B0F"/>
                          </a:solidFill>
                        </a:rPr>
                        <a:t>提案手法</a:t>
                      </a:r>
                      <a:r>
                        <a:rPr kumimoji="1" lang="en-US" altLang="ja-JP" sz="2400" b="1">
                          <a:solidFill>
                            <a:srgbClr val="F17B0F"/>
                          </a:solidFill>
                        </a:rPr>
                        <a:t>B</a:t>
                      </a:r>
                      <a:endParaRPr kumimoji="1" lang="ja-JP" altLang="en-US" sz="2400" b="1">
                        <a:solidFill>
                          <a:srgbClr val="F17B0F"/>
                        </a:solidFill>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1" lang="ja-JP" altLang="en-US" sz="2400">
                          <a:solidFill>
                            <a:schemeClr val="tx1"/>
                          </a:solidFill>
                        </a:rPr>
                        <a:t>✓</a:t>
                      </a:r>
                    </a:p>
                  </a:txBody>
                  <a:tcPr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1" lang="ja-JP" altLang="en-US" sz="2400">
                          <a:solidFill>
                            <a:schemeClr val="tx1"/>
                          </a:solidFill>
                        </a:rPr>
                        <a:t>✓</a:t>
                      </a:r>
                    </a:p>
                  </a:txBody>
                  <a:tcPr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60372389"/>
                  </a:ext>
                </a:extLst>
              </a:tr>
            </a:tbl>
          </a:graphicData>
        </a:graphic>
      </p:graphicFrame>
      <p:sp>
        <p:nvSpPr>
          <p:cNvPr id="18" name="四角形: 角を丸くする 17">
            <a:extLst>
              <a:ext uri="{FF2B5EF4-FFF2-40B4-BE49-F238E27FC236}">
                <a16:creationId xmlns:a16="http://schemas.microsoft.com/office/drawing/2014/main" id="{EFD298CC-FE39-A597-95D0-67A2B6C8CCB9}"/>
              </a:ext>
            </a:extLst>
          </p:cNvPr>
          <p:cNvSpPr/>
          <p:nvPr/>
        </p:nvSpPr>
        <p:spPr>
          <a:xfrm>
            <a:off x="9295169" y="4402826"/>
            <a:ext cx="2579570" cy="1750549"/>
          </a:xfrm>
          <a:prstGeom prst="roundRect">
            <a:avLst/>
          </a:prstGeom>
          <a:noFill/>
          <a:ln w="38100">
            <a:solidFill>
              <a:srgbClr val="FF0000"/>
            </a:solidFill>
            <a:prstDash val="dash"/>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354026953"/>
      </p:ext>
    </p:extLst>
  </p:cSld>
  <p:clrMapOvr>
    <a:masterClrMapping/>
  </p:clrMapOvr>
  <mc:AlternateContent xmlns:mc="http://schemas.openxmlformats.org/markup-compatibility/2006" xmlns:p14="http://schemas.microsoft.com/office/powerpoint/2010/main">
    <mc:Choice Requires="p14">
      <p:transition spd="slow" p14:dur="2000" advTm="15940"/>
    </mc:Choice>
    <mc:Fallback xmlns="">
      <p:transition spd="slow" advTm="1594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10"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500"/>
                                        <p:tgtEl>
                                          <p:spTgt spid="14"/>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500"/>
                                        <p:tgtEl>
                                          <p:spTgt spid="16"/>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fade">
                                      <p:cBhvr>
                                        <p:cTn id="39" dur="500"/>
                                        <p:tgtEl>
                                          <p:spTgt spid="17"/>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8"/>
                                        </p:tgtEl>
                                        <p:attrNameLst>
                                          <p:attrName>style.visibility</p:attrName>
                                        </p:attrNameLst>
                                      </p:cBhvr>
                                      <p:to>
                                        <p:strVal val="visible"/>
                                      </p:to>
                                    </p:set>
                                    <p:animEffect transition="in" filter="fade">
                                      <p:cBhvr>
                                        <p:cTn id="4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12" grpId="0" animBg="1"/>
      <p:bldP spid="13" grpId="0" animBg="1"/>
      <p:bldP spid="14" grpId="0" animBg="1"/>
      <p:bldP spid="15" grpId="0"/>
      <p:bldP spid="16" grpId="0" animBg="1"/>
      <p:bldP spid="1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E498A5-1C0E-647E-A337-9250B4A51911}"/>
            </a:ext>
          </a:extLst>
        </p:cNvPr>
        <p:cNvGrpSpPr/>
        <p:nvPr/>
      </p:nvGrpSpPr>
      <p:grpSpPr>
        <a:xfrm>
          <a:off x="0" y="0"/>
          <a:ext cx="0" cy="0"/>
          <a:chOff x="0" y="0"/>
          <a:chExt cx="0" cy="0"/>
        </a:xfrm>
      </p:grpSpPr>
      <p:pic>
        <p:nvPicPr>
          <p:cNvPr id="81" name="図 80">
            <a:extLst>
              <a:ext uri="{FF2B5EF4-FFF2-40B4-BE49-F238E27FC236}">
                <a16:creationId xmlns:a16="http://schemas.microsoft.com/office/drawing/2014/main" id="{806BFBC2-CEEB-58F8-2839-CABEFE79E140}"/>
              </a:ext>
            </a:extLst>
          </p:cNvPr>
          <p:cNvPicPr>
            <a:picLocks noChangeAspect="1"/>
          </p:cNvPicPr>
          <p:nvPr/>
        </p:nvPicPr>
        <p:blipFill rotWithShape="1">
          <a:blip r:embed="rId2">
            <a:extLst>
              <a:ext uri="{28A0092B-C50C-407E-A947-70E740481C1C}">
                <a14:useLocalDpi xmlns:a14="http://schemas.microsoft.com/office/drawing/2010/main" val="0"/>
              </a:ext>
            </a:extLst>
          </a:blip>
          <a:srcRect l="-1288" t="2405" r="-642" b="802"/>
          <a:stretch/>
        </p:blipFill>
        <p:spPr>
          <a:xfrm>
            <a:off x="7616805" y="1769186"/>
            <a:ext cx="1233363" cy="650781"/>
          </a:xfrm>
          <a:prstGeom prst="rect">
            <a:avLst/>
          </a:prstGeom>
        </p:spPr>
      </p:pic>
      <p:pic>
        <p:nvPicPr>
          <p:cNvPr id="83" name="図 82">
            <a:extLst>
              <a:ext uri="{FF2B5EF4-FFF2-40B4-BE49-F238E27FC236}">
                <a16:creationId xmlns:a16="http://schemas.microsoft.com/office/drawing/2014/main" id="{6A6FD8A8-C8F2-8C3B-77D1-82C1F7E2AE09}"/>
              </a:ext>
            </a:extLst>
          </p:cNvPr>
          <p:cNvPicPr>
            <a:picLocks noChangeAspect="1"/>
          </p:cNvPicPr>
          <p:nvPr/>
        </p:nvPicPr>
        <p:blipFill rotWithShape="1">
          <a:blip r:embed="rId2">
            <a:extLst>
              <a:ext uri="{28A0092B-C50C-407E-A947-70E740481C1C}">
                <a14:useLocalDpi xmlns:a14="http://schemas.microsoft.com/office/drawing/2010/main" val="0"/>
              </a:ext>
            </a:extLst>
          </a:blip>
          <a:srcRect l="-1288" t="2405" r="-642" b="802"/>
          <a:stretch/>
        </p:blipFill>
        <p:spPr>
          <a:xfrm>
            <a:off x="7615097" y="1767994"/>
            <a:ext cx="1233363" cy="650781"/>
          </a:xfrm>
          <a:prstGeom prst="rect">
            <a:avLst/>
          </a:prstGeom>
        </p:spPr>
      </p:pic>
      <p:sp>
        <p:nvSpPr>
          <p:cNvPr id="62" name="四角形: 角を丸くする 61">
            <a:extLst>
              <a:ext uri="{FF2B5EF4-FFF2-40B4-BE49-F238E27FC236}">
                <a16:creationId xmlns:a16="http://schemas.microsoft.com/office/drawing/2014/main" id="{E280CB31-11E0-FA9B-87A8-557086C39421}"/>
              </a:ext>
            </a:extLst>
          </p:cNvPr>
          <p:cNvSpPr/>
          <p:nvPr/>
        </p:nvSpPr>
        <p:spPr>
          <a:xfrm>
            <a:off x="6372855" y="2519644"/>
            <a:ext cx="3853225" cy="447387"/>
          </a:xfrm>
          <a:prstGeom prst="roundRect">
            <a:avLst/>
          </a:prstGeom>
          <a:noFill/>
          <a:ln w="38100">
            <a:solidFill>
              <a:srgbClr val="FF0000"/>
            </a:solidFill>
            <a:prstDash val="dash"/>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2" name="四角形: 角を丸くする 71">
            <a:extLst>
              <a:ext uri="{FF2B5EF4-FFF2-40B4-BE49-F238E27FC236}">
                <a16:creationId xmlns:a16="http://schemas.microsoft.com/office/drawing/2014/main" id="{761A8A4C-0A56-DA12-8F11-5D9C66E23C08}"/>
              </a:ext>
            </a:extLst>
          </p:cNvPr>
          <p:cNvSpPr/>
          <p:nvPr/>
        </p:nvSpPr>
        <p:spPr>
          <a:xfrm>
            <a:off x="6443188" y="5034198"/>
            <a:ext cx="5128702" cy="1137106"/>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 name="直線矢印コネクタ 6">
            <a:extLst>
              <a:ext uri="{FF2B5EF4-FFF2-40B4-BE49-F238E27FC236}">
                <a16:creationId xmlns:a16="http://schemas.microsoft.com/office/drawing/2014/main" id="{F7BF4804-AB51-1824-FD2A-032D0B5D2A60}"/>
              </a:ext>
            </a:extLst>
          </p:cNvPr>
          <p:cNvCxnSpPr>
            <a:cxnSpLocks/>
            <a:endCxn id="19" idx="0"/>
          </p:cNvCxnSpPr>
          <p:nvPr/>
        </p:nvCxnSpPr>
        <p:spPr>
          <a:xfrm>
            <a:off x="1861686" y="4166259"/>
            <a:ext cx="0" cy="149468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スライド番号プレースホルダー 1">
            <a:extLst>
              <a:ext uri="{FF2B5EF4-FFF2-40B4-BE49-F238E27FC236}">
                <a16:creationId xmlns:a16="http://schemas.microsoft.com/office/drawing/2014/main" id="{C54C7B28-043B-1157-03AB-F14A60F38553}"/>
              </a:ext>
            </a:extLst>
          </p:cNvPr>
          <p:cNvSpPr>
            <a:spLocks noGrp="1"/>
          </p:cNvSpPr>
          <p:nvPr>
            <p:ph type="sldNum" sz="quarter" idx="12"/>
          </p:nvPr>
        </p:nvSpPr>
        <p:spPr/>
        <p:txBody>
          <a:bodyPr/>
          <a:lstStyle/>
          <a:p>
            <a:fld id="{1EF18A5E-C41D-42D7-A85C-2D0BDB75365C}" type="slidenum">
              <a:rPr kumimoji="1" lang="ja-JP" altLang="en-US" sz="2800" smtClean="0"/>
              <a:t>13</a:t>
            </a:fld>
            <a:endParaRPr kumimoji="1" lang="ja-JP" altLang="en-US" sz="2800"/>
          </a:p>
        </p:txBody>
      </p:sp>
      <p:cxnSp>
        <p:nvCxnSpPr>
          <p:cNvPr id="8" name="直線矢印コネクタ 7">
            <a:extLst>
              <a:ext uri="{FF2B5EF4-FFF2-40B4-BE49-F238E27FC236}">
                <a16:creationId xmlns:a16="http://schemas.microsoft.com/office/drawing/2014/main" id="{32ED81D6-68D1-3B13-1B7D-E8C2F3B17957}"/>
              </a:ext>
            </a:extLst>
          </p:cNvPr>
          <p:cNvCxnSpPr>
            <a:cxnSpLocks/>
            <a:endCxn id="18" idx="0"/>
          </p:cNvCxnSpPr>
          <p:nvPr/>
        </p:nvCxnSpPr>
        <p:spPr>
          <a:xfrm>
            <a:off x="3552301" y="4166259"/>
            <a:ext cx="3748" cy="150376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線矢印コネクタ 8">
            <a:extLst>
              <a:ext uri="{FF2B5EF4-FFF2-40B4-BE49-F238E27FC236}">
                <a16:creationId xmlns:a16="http://schemas.microsoft.com/office/drawing/2014/main" id="{5C66F999-3945-E3E9-5CC0-A594869F8E7F}"/>
              </a:ext>
            </a:extLst>
          </p:cNvPr>
          <p:cNvCxnSpPr>
            <a:cxnSpLocks/>
            <a:endCxn id="10" idx="0"/>
          </p:cNvCxnSpPr>
          <p:nvPr/>
        </p:nvCxnSpPr>
        <p:spPr>
          <a:xfrm>
            <a:off x="5351054" y="4166259"/>
            <a:ext cx="12965" cy="148285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四角形: 角を丸くする 4">
            <a:extLst>
              <a:ext uri="{FF2B5EF4-FFF2-40B4-BE49-F238E27FC236}">
                <a16:creationId xmlns:a16="http://schemas.microsoft.com/office/drawing/2014/main" id="{566E9C45-0C2F-BA6C-5ED9-CF039D7BCB31}"/>
              </a:ext>
            </a:extLst>
          </p:cNvPr>
          <p:cNvSpPr/>
          <p:nvPr/>
        </p:nvSpPr>
        <p:spPr>
          <a:xfrm>
            <a:off x="933814" y="4304966"/>
            <a:ext cx="9524863" cy="593694"/>
          </a:xfrm>
          <a:prstGeom prst="roundRect">
            <a:avLst/>
          </a:prstGeom>
          <a:solidFill>
            <a:srgbClr val="FFC000"/>
          </a:solid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3600">
                <a:solidFill>
                  <a:schemeClr val="tx1"/>
                </a:solidFill>
                <a:latin typeface="Arial Black" panose="020B0A04020102020204" pitchFamily="34" charset="0"/>
              </a:rPr>
              <a:t>Transformer</a:t>
            </a:r>
            <a:endParaRPr kumimoji="1" lang="ja-JP" altLang="en-US" sz="3600">
              <a:solidFill>
                <a:schemeClr val="tx1"/>
              </a:solidFill>
              <a:latin typeface="Arial Black" panose="020B0A04020102020204" pitchFamily="34" charset="0"/>
            </a:endParaRPr>
          </a:p>
        </p:txBody>
      </p:sp>
      <mc:AlternateContent xmlns:mc="http://schemas.openxmlformats.org/markup-compatibility/2006" xmlns:a14="http://schemas.microsoft.com/office/drawing/2010/main">
        <mc:Choice Requires="a14">
          <p:sp>
            <p:nvSpPr>
              <p:cNvPr id="10" name="テキスト ボックス 9">
                <a:extLst>
                  <a:ext uri="{FF2B5EF4-FFF2-40B4-BE49-F238E27FC236}">
                    <a16:creationId xmlns:a16="http://schemas.microsoft.com/office/drawing/2014/main" id="{103E19BC-8607-23D2-DA4A-46CE6DB95E9E}"/>
                  </a:ext>
                </a:extLst>
              </p:cNvPr>
              <p:cNvSpPr txBox="1"/>
              <p:nvPr/>
            </p:nvSpPr>
            <p:spPr>
              <a:xfrm>
                <a:off x="4196081" y="5649118"/>
                <a:ext cx="2335876" cy="669992"/>
              </a:xfrm>
              <a:prstGeom prst="rect">
                <a:avLst/>
              </a:prstGeom>
              <a:noFill/>
            </p:spPr>
            <p:txBody>
              <a:bodyPr wrap="square" rtlCol="0">
                <a:spAutoFit/>
              </a:bodyPr>
              <a:lstStyle/>
              <a:p>
                <a:pPr algn="ctr"/>
                <a14:m>
                  <m:oMath xmlns:m="http://schemas.openxmlformats.org/officeDocument/2006/math">
                    <m:sSup>
                      <m:sSupPr>
                        <m:ctrlPr>
                          <a:rPr kumimoji="1" lang="en-US" altLang="ja-JP" sz="1800" i="1" smtClean="0">
                            <a:latin typeface="Cambria Math" panose="02040503050406030204" pitchFamily="18" charset="0"/>
                          </a:rPr>
                        </m:ctrlPr>
                      </m:sSupPr>
                      <m:e>
                        <m:r>
                          <a:rPr kumimoji="1" lang="en-US" altLang="ja-JP" sz="1800" b="0" i="1" smtClean="0">
                            <a:latin typeface="Cambria Math" panose="02040503050406030204" pitchFamily="18" charset="0"/>
                          </a:rPr>
                          <m:t>𝑂</m:t>
                        </m:r>
                      </m:e>
                      <m:sup>
                        <m:r>
                          <a:rPr kumimoji="1" lang="en-US" altLang="ja-JP" sz="1800" b="0" i="1" smtClean="0">
                            <a:latin typeface="Cambria Math" panose="02040503050406030204" pitchFamily="18" charset="0"/>
                          </a:rPr>
                          <m:t>𝑑</m:t>
                        </m:r>
                      </m:sup>
                    </m:sSup>
                  </m:oMath>
                </a14:m>
                <a:r>
                  <a:rPr kumimoji="1" lang="ja-JP" altLang="en-US"/>
                  <a:t> リスク要因</a:t>
                </a:r>
                <a:endParaRPr kumimoji="1" lang="en-US" altLang="ja-JP"/>
              </a:p>
              <a:p>
                <a:pPr algn="ctr"/>
                <a:r>
                  <a:rPr kumimoji="1" lang="en-US" altLang="ja-JP"/>
                  <a:t>(</a:t>
                </a:r>
                <a:r>
                  <a:rPr kumimoji="1" lang="ja-JP" altLang="en-US"/>
                  <a:t>マルチラベル</a:t>
                </a:r>
                <a:r>
                  <a:rPr kumimoji="1" lang="en-US" altLang="ja-JP"/>
                  <a:t>)</a:t>
                </a:r>
                <a:endParaRPr kumimoji="1" lang="ja-JP" altLang="en-US"/>
              </a:p>
            </p:txBody>
          </p:sp>
        </mc:Choice>
        <mc:Fallback xmlns="">
          <p:sp>
            <p:nvSpPr>
              <p:cNvPr id="10" name="テキスト ボックス 9">
                <a:extLst>
                  <a:ext uri="{FF2B5EF4-FFF2-40B4-BE49-F238E27FC236}">
                    <a16:creationId xmlns:a16="http://schemas.microsoft.com/office/drawing/2014/main" id="{103E19BC-8607-23D2-DA4A-46CE6DB95E9E}"/>
                  </a:ext>
                </a:extLst>
              </p:cNvPr>
              <p:cNvSpPr txBox="1">
                <a:spLocks noRot="1" noChangeAspect="1" noMove="1" noResize="1" noEditPoints="1" noAdjustHandles="1" noChangeArrowheads="1" noChangeShapeType="1" noTextEdit="1"/>
              </p:cNvSpPr>
              <p:nvPr/>
            </p:nvSpPr>
            <p:spPr>
              <a:xfrm>
                <a:off x="4196081" y="5649118"/>
                <a:ext cx="2335876" cy="669992"/>
              </a:xfrm>
              <a:prstGeom prst="rect">
                <a:avLst/>
              </a:prstGeom>
              <a:blipFill>
                <a:blip r:embed="rId3"/>
                <a:stretch>
                  <a:fillRect t="-8182" b="-11818"/>
                </a:stretch>
              </a:blipFill>
            </p:spPr>
            <p:txBody>
              <a:bodyPr/>
              <a:lstStyle/>
              <a:p>
                <a:r>
                  <a:rPr lang="ja-JP" altLang="en-US">
                    <a:noFill/>
                  </a:rPr>
                  <a:t> </a:t>
                </a:r>
              </a:p>
            </p:txBody>
          </p:sp>
        </mc:Fallback>
      </mc:AlternateContent>
      <p:cxnSp>
        <p:nvCxnSpPr>
          <p:cNvPr id="12" name="直線コネクタ 11">
            <a:extLst>
              <a:ext uri="{FF2B5EF4-FFF2-40B4-BE49-F238E27FC236}">
                <a16:creationId xmlns:a16="http://schemas.microsoft.com/office/drawing/2014/main" id="{233594E4-26F2-75E5-D44F-25E46F636082}"/>
              </a:ext>
            </a:extLst>
          </p:cNvPr>
          <p:cNvCxnSpPr>
            <a:cxnSpLocks/>
          </p:cNvCxnSpPr>
          <p:nvPr/>
        </p:nvCxnSpPr>
        <p:spPr>
          <a:xfrm>
            <a:off x="4185538" y="3850189"/>
            <a:ext cx="590203" cy="0"/>
          </a:xfrm>
          <a:prstGeom prst="line">
            <a:avLst/>
          </a:prstGeom>
          <a:ln w="76200">
            <a:solidFill>
              <a:schemeClr val="tx1"/>
            </a:solidFill>
            <a:prstDash val="sysDot"/>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テキスト ボックス 17">
                <a:extLst>
                  <a:ext uri="{FF2B5EF4-FFF2-40B4-BE49-F238E27FC236}">
                    <a16:creationId xmlns:a16="http://schemas.microsoft.com/office/drawing/2014/main" id="{1B66C38F-CD5A-367E-B910-17E590E416F0}"/>
                  </a:ext>
                </a:extLst>
              </p:cNvPr>
              <p:cNvSpPr txBox="1"/>
              <p:nvPr/>
            </p:nvSpPr>
            <p:spPr>
              <a:xfrm>
                <a:off x="2388111" y="5670025"/>
                <a:ext cx="2335876" cy="669992"/>
              </a:xfrm>
              <a:prstGeom prst="rect">
                <a:avLst/>
              </a:prstGeom>
              <a:noFill/>
            </p:spPr>
            <p:txBody>
              <a:bodyPr wrap="square" rtlCol="0">
                <a:spAutoFit/>
              </a:bodyPr>
              <a:lstStyle/>
              <a:p>
                <a:pPr algn="ctr"/>
                <a14:m>
                  <m:oMath xmlns:m="http://schemas.openxmlformats.org/officeDocument/2006/math">
                    <m:sSup>
                      <m:sSupPr>
                        <m:ctrlPr>
                          <a:rPr kumimoji="1" lang="en-US" altLang="ja-JP" sz="1800" i="1" smtClean="0">
                            <a:latin typeface="Cambria Math" panose="02040503050406030204" pitchFamily="18" charset="0"/>
                          </a:rPr>
                        </m:ctrlPr>
                      </m:sSupPr>
                      <m:e>
                        <m:r>
                          <a:rPr kumimoji="1" lang="en-US" altLang="ja-JP" sz="1800" b="0" i="1" smtClean="0">
                            <a:latin typeface="Cambria Math" panose="02040503050406030204" pitchFamily="18" charset="0"/>
                          </a:rPr>
                          <m:t>𝑂</m:t>
                        </m:r>
                      </m:e>
                      <m:sup>
                        <m:r>
                          <a:rPr kumimoji="1" lang="en-US" altLang="ja-JP" sz="1800" b="0" i="1" smtClean="0">
                            <a:latin typeface="Cambria Math" panose="02040503050406030204" pitchFamily="18" charset="0"/>
                          </a:rPr>
                          <m:t>2</m:t>
                        </m:r>
                      </m:sup>
                    </m:sSup>
                  </m:oMath>
                </a14:m>
                <a:r>
                  <a:rPr kumimoji="1" lang="ja-JP" altLang="en-US"/>
                  <a:t> リスク要因</a:t>
                </a:r>
                <a:endParaRPr kumimoji="1" lang="en-US" altLang="ja-JP"/>
              </a:p>
              <a:p>
                <a:pPr algn="ctr"/>
                <a:r>
                  <a:rPr kumimoji="1" lang="en-US" altLang="ja-JP"/>
                  <a:t>(</a:t>
                </a:r>
                <a:r>
                  <a:rPr kumimoji="1" lang="ja-JP" altLang="en-US"/>
                  <a:t>マルチラベル</a:t>
                </a:r>
                <a:r>
                  <a:rPr kumimoji="1" lang="en-US" altLang="ja-JP"/>
                  <a:t>)</a:t>
                </a:r>
                <a:endParaRPr kumimoji="1" lang="ja-JP" altLang="en-US"/>
              </a:p>
            </p:txBody>
          </p:sp>
        </mc:Choice>
        <mc:Fallback xmlns="">
          <p:sp>
            <p:nvSpPr>
              <p:cNvPr id="18" name="テキスト ボックス 17">
                <a:extLst>
                  <a:ext uri="{FF2B5EF4-FFF2-40B4-BE49-F238E27FC236}">
                    <a16:creationId xmlns:a16="http://schemas.microsoft.com/office/drawing/2014/main" id="{1B66C38F-CD5A-367E-B910-17E590E416F0}"/>
                  </a:ext>
                </a:extLst>
              </p:cNvPr>
              <p:cNvSpPr txBox="1">
                <a:spLocks noRot="1" noChangeAspect="1" noMove="1" noResize="1" noEditPoints="1" noAdjustHandles="1" noChangeArrowheads="1" noChangeShapeType="1" noTextEdit="1"/>
              </p:cNvSpPr>
              <p:nvPr/>
            </p:nvSpPr>
            <p:spPr>
              <a:xfrm>
                <a:off x="2388111" y="5670025"/>
                <a:ext cx="2335876" cy="669992"/>
              </a:xfrm>
              <a:prstGeom prst="rect">
                <a:avLst/>
              </a:prstGeom>
              <a:blipFill>
                <a:blip r:embed="rId4"/>
                <a:stretch>
                  <a:fillRect t="-7273" b="-1090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9" name="テキスト ボックス 18">
                <a:extLst>
                  <a:ext uri="{FF2B5EF4-FFF2-40B4-BE49-F238E27FC236}">
                    <a16:creationId xmlns:a16="http://schemas.microsoft.com/office/drawing/2014/main" id="{C83BFE05-9E72-33F5-1BF7-9041DA2A3170}"/>
                  </a:ext>
                </a:extLst>
              </p:cNvPr>
              <p:cNvSpPr txBox="1"/>
              <p:nvPr/>
            </p:nvSpPr>
            <p:spPr>
              <a:xfrm>
                <a:off x="693748" y="5660948"/>
                <a:ext cx="2335876" cy="646331"/>
              </a:xfrm>
              <a:prstGeom prst="rect">
                <a:avLst/>
              </a:prstGeom>
              <a:noFill/>
            </p:spPr>
            <p:txBody>
              <a:bodyPr wrap="square" rtlCol="0">
                <a:spAutoFit/>
              </a:bodyPr>
              <a:lstStyle/>
              <a:p>
                <a:pPr algn="ctr"/>
                <a14:m>
                  <m:oMath xmlns:m="http://schemas.openxmlformats.org/officeDocument/2006/math">
                    <m:sSup>
                      <m:sSupPr>
                        <m:ctrlPr>
                          <a:rPr kumimoji="1" lang="en-US" altLang="ja-JP" sz="1800" i="1" smtClean="0">
                            <a:latin typeface="Cambria Math" panose="02040503050406030204" pitchFamily="18" charset="0"/>
                          </a:rPr>
                        </m:ctrlPr>
                      </m:sSupPr>
                      <m:e>
                        <m:r>
                          <a:rPr kumimoji="1" lang="en-US" altLang="ja-JP" sz="1800" b="0" i="1" smtClean="0">
                            <a:latin typeface="Cambria Math" panose="02040503050406030204" pitchFamily="18" charset="0"/>
                          </a:rPr>
                          <m:t>𝑂</m:t>
                        </m:r>
                      </m:e>
                      <m:sup>
                        <m:r>
                          <a:rPr kumimoji="1" lang="en-US" altLang="ja-JP" sz="1800" b="0" i="1" smtClean="0">
                            <a:latin typeface="Cambria Math" panose="02040503050406030204" pitchFamily="18" charset="0"/>
                          </a:rPr>
                          <m:t>1</m:t>
                        </m:r>
                      </m:sup>
                    </m:sSup>
                    <m:r>
                      <a:rPr kumimoji="1" lang="en-US" altLang="ja-JP" sz="1800" b="0" i="1" smtClean="0">
                        <a:latin typeface="Cambria Math" panose="02040503050406030204" pitchFamily="18" charset="0"/>
                      </a:rPr>
                      <m:t> </m:t>
                    </m:r>
                  </m:oMath>
                </a14:m>
                <a:r>
                  <a:rPr kumimoji="1" lang="ja-JP" altLang="en-US"/>
                  <a:t>リスク要因</a:t>
                </a:r>
                <a:endParaRPr kumimoji="1" lang="en-US" altLang="ja-JP"/>
              </a:p>
              <a:p>
                <a:pPr algn="ctr"/>
                <a:r>
                  <a:rPr kumimoji="1" lang="en-US" altLang="ja-JP"/>
                  <a:t>(</a:t>
                </a:r>
                <a:r>
                  <a:rPr kumimoji="1" lang="ja-JP" altLang="en-US"/>
                  <a:t>マルチラベル</a:t>
                </a:r>
                <a:r>
                  <a:rPr kumimoji="1" lang="en-US" altLang="ja-JP"/>
                  <a:t>)</a:t>
                </a:r>
                <a:endParaRPr kumimoji="1" lang="ja-JP" altLang="en-US"/>
              </a:p>
            </p:txBody>
          </p:sp>
        </mc:Choice>
        <mc:Fallback xmlns="">
          <p:sp>
            <p:nvSpPr>
              <p:cNvPr id="19" name="テキスト ボックス 18">
                <a:extLst>
                  <a:ext uri="{FF2B5EF4-FFF2-40B4-BE49-F238E27FC236}">
                    <a16:creationId xmlns:a16="http://schemas.microsoft.com/office/drawing/2014/main" id="{C83BFE05-9E72-33F5-1BF7-9041DA2A3170}"/>
                  </a:ext>
                </a:extLst>
              </p:cNvPr>
              <p:cNvSpPr txBox="1">
                <a:spLocks noRot="1" noChangeAspect="1" noMove="1" noResize="1" noEditPoints="1" noAdjustHandles="1" noChangeArrowheads="1" noChangeShapeType="1" noTextEdit="1"/>
              </p:cNvSpPr>
              <p:nvPr/>
            </p:nvSpPr>
            <p:spPr>
              <a:xfrm>
                <a:off x="693748" y="5660948"/>
                <a:ext cx="2335876" cy="646331"/>
              </a:xfrm>
              <a:prstGeom prst="rect">
                <a:avLst/>
              </a:prstGeom>
              <a:blipFill>
                <a:blip r:embed="rId5"/>
                <a:stretch>
                  <a:fillRect t="-8491" b="-15094"/>
                </a:stretch>
              </a:blipFill>
            </p:spPr>
            <p:txBody>
              <a:bodyPr/>
              <a:lstStyle/>
              <a:p>
                <a:r>
                  <a:rPr lang="ja-JP" altLang="en-US">
                    <a:noFill/>
                  </a:rPr>
                  <a:t> </a:t>
                </a:r>
              </a:p>
            </p:txBody>
          </p:sp>
        </mc:Fallback>
      </mc:AlternateContent>
      <p:cxnSp>
        <p:nvCxnSpPr>
          <p:cNvPr id="32" name="直線コネクタ 31">
            <a:extLst>
              <a:ext uri="{FF2B5EF4-FFF2-40B4-BE49-F238E27FC236}">
                <a16:creationId xmlns:a16="http://schemas.microsoft.com/office/drawing/2014/main" id="{52AC1CC9-AD93-DF46-6952-036941D85DC5}"/>
              </a:ext>
            </a:extLst>
          </p:cNvPr>
          <p:cNvCxnSpPr>
            <a:cxnSpLocks/>
          </p:cNvCxnSpPr>
          <p:nvPr/>
        </p:nvCxnSpPr>
        <p:spPr>
          <a:xfrm>
            <a:off x="4170241" y="5191072"/>
            <a:ext cx="590203" cy="0"/>
          </a:xfrm>
          <a:prstGeom prst="line">
            <a:avLst/>
          </a:prstGeom>
          <a:ln w="762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6" name="タイトル 1">
            <a:extLst>
              <a:ext uri="{FF2B5EF4-FFF2-40B4-BE49-F238E27FC236}">
                <a16:creationId xmlns:a16="http://schemas.microsoft.com/office/drawing/2014/main" id="{71AD5F54-86B6-8E39-D6AE-3D797CBDBDDA}"/>
              </a:ext>
            </a:extLst>
          </p:cNvPr>
          <p:cNvSpPr txBox="1">
            <a:spLocks/>
          </p:cNvSpPr>
          <p:nvPr/>
        </p:nvSpPr>
        <p:spPr>
          <a:xfrm>
            <a:off x="834556" y="343446"/>
            <a:ext cx="5685514" cy="827302"/>
          </a:xfrm>
          <a:prstGeom prst="rect">
            <a:avLst/>
          </a:prstGeom>
        </p:spPr>
        <p:txBody>
          <a:bodyPr/>
          <a:lstStyle>
            <a:lvl1pPr algn="l" defTabSz="914400" rtl="0" eaLnBrk="1" latinLnBrk="0" hangingPunct="1">
              <a:lnSpc>
                <a:spcPct val="85000"/>
              </a:lnSpc>
              <a:spcBef>
                <a:spcPct val="0"/>
              </a:spcBef>
              <a:buNone/>
              <a:defRPr kumimoji="1" sz="4800" kern="1200" spc="-50" baseline="0">
                <a:solidFill>
                  <a:schemeClr val="tx1">
                    <a:lumMod val="75000"/>
                    <a:lumOff val="25000"/>
                  </a:schemeClr>
                </a:solidFill>
                <a:latin typeface="+mj-lt"/>
                <a:ea typeface="+mj-ea"/>
                <a:cs typeface="+mj-cs"/>
              </a:defRPr>
            </a:lvl1pPr>
          </a:lstStyle>
          <a:p>
            <a:r>
              <a:rPr lang="ja-JP" altLang="en-US"/>
              <a:t>提案手法</a:t>
            </a:r>
            <a:r>
              <a:rPr lang="en-US" altLang="ja-JP" b="1"/>
              <a:t>B</a:t>
            </a:r>
            <a:endParaRPr lang="en-US" altLang="ja-JP"/>
          </a:p>
        </p:txBody>
      </p:sp>
      <p:sp>
        <p:nvSpPr>
          <p:cNvPr id="20" name="直方体 19">
            <a:extLst>
              <a:ext uri="{FF2B5EF4-FFF2-40B4-BE49-F238E27FC236}">
                <a16:creationId xmlns:a16="http://schemas.microsoft.com/office/drawing/2014/main" id="{73C25533-2FB1-50FD-2B63-2B92F3B0D6F1}"/>
              </a:ext>
            </a:extLst>
          </p:cNvPr>
          <p:cNvSpPr/>
          <p:nvPr/>
        </p:nvSpPr>
        <p:spPr>
          <a:xfrm>
            <a:off x="5108182" y="4898660"/>
            <a:ext cx="499913" cy="527331"/>
          </a:xfrm>
          <a:prstGeom prst="cube">
            <a:avLst>
              <a:gd name="adj" fmla="val 76513"/>
            </a:avLst>
          </a:prstGeom>
          <a:solidFill>
            <a:srgbClr val="CA32BC"/>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4" name="テキスト ボックス 13">
            <a:extLst>
              <a:ext uri="{FF2B5EF4-FFF2-40B4-BE49-F238E27FC236}">
                <a16:creationId xmlns:a16="http://schemas.microsoft.com/office/drawing/2014/main" id="{662B0558-B061-02DB-F35A-13AF8942C8C9}"/>
              </a:ext>
            </a:extLst>
          </p:cNvPr>
          <p:cNvSpPr txBox="1"/>
          <p:nvPr/>
        </p:nvSpPr>
        <p:spPr>
          <a:xfrm>
            <a:off x="336884" y="1224427"/>
            <a:ext cx="11454063" cy="584775"/>
          </a:xfrm>
          <a:prstGeom prst="rect">
            <a:avLst/>
          </a:prstGeom>
          <a:noFill/>
        </p:spPr>
        <p:txBody>
          <a:bodyPr wrap="square" rtlCol="0">
            <a:spAutoFit/>
          </a:bodyPr>
          <a:lstStyle/>
          <a:p>
            <a:pPr algn="ctr"/>
            <a:r>
              <a:rPr kumimoji="1" lang="ja-JP" altLang="en-US" sz="3200" b="1"/>
              <a:t>周辺の</a:t>
            </a:r>
            <a:r>
              <a:rPr kumimoji="1" lang="ja-JP" altLang="en-US" sz="3200" b="1">
                <a:solidFill>
                  <a:srgbClr val="F17B0F"/>
                </a:solidFill>
              </a:rPr>
              <a:t>交通環境の情報 </a:t>
            </a:r>
            <a:r>
              <a:rPr kumimoji="1" lang="ja-JP" altLang="en-US" sz="3200" b="1"/>
              <a:t>を</a:t>
            </a:r>
            <a:r>
              <a:rPr kumimoji="1" lang="en-US" altLang="ja-JP" sz="3200" b="1"/>
              <a:t>Transformer</a:t>
            </a:r>
            <a:r>
              <a:rPr kumimoji="1" lang="ja-JP" altLang="en-US" sz="3200" b="1"/>
              <a:t>に追加で入力</a:t>
            </a:r>
            <a:endParaRPr kumimoji="1" lang="ja-JP" altLang="en-US" sz="3200" b="1">
              <a:solidFill>
                <a:schemeClr val="accent2"/>
              </a:solidFill>
            </a:endParaRPr>
          </a:p>
        </p:txBody>
      </p:sp>
      <p:pic>
        <p:nvPicPr>
          <p:cNvPr id="17" name="図 16">
            <a:extLst>
              <a:ext uri="{FF2B5EF4-FFF2-40B4-BE49-F238E27FC236}">
                <a16:creationId xmlns:a16="http://schemas.microsoft.com/office/drawing/2014/main" id="{56B7090E-8D82-49DE-BF4D-DA462B756561}"/>
              </a:ext>
            </a:extLst>
          </p:cNvPr>
          <p:cNvPicPr>
            <a:picLocks noChangeAspect="1"/>
          </p:cNvPicPr>
          <p:nvPr/>
        </p:nvPicPr>
        <p:blipFill rotWithShape="1">
          <a:blip r:embed="rId2">
            <a:extLst>
              <a:ext uri="{28A0092B-C50C-407E-A947-70E740481C1C}">
                <a14:useLocalDpi xmlns:a14="http://schemas.microsoft.com/office/drawing/2010/main" val="0"/>
              </a:ext>
            </a:extLst>
          </a:blip>
          <a:srcRect l="292" t="72092" r="84001" b="269"/>
          <a:stretch/>
        </p:blipFill>
        <p:spPr>
          <a:xfrm>
            <a:off x="6777334" y="2610728"/>
            <a:ext cx="293103" cy="286589"/>
          </a:xfrm>
          <a:prstGeom prst="rect">
            <a:avLst/>
          </a:prstGeom>
        </p:spPr>
      </p:pic>
      <p:pic>
        <p:nvPicPr>
          <p:cNvPr id="22" name="図 21">
            <a:extLst>
              <a:ext uri="{FF2B5EF4-FFF2-40B4-BE49-F238E27FC236}">
                <a16:creationId xmlns:a16="http://schemas.microsoft.com/office/drawing/2014/main" id="{5177666A-6CA9-122A-A77D-691F32C1047C}"/>
              </a:ext>
            </a:extLst>
          </p:cNvPr>
          <p:cNvPicPr>
            <a:picLocks noChangeAspect="1"/>
          </p:cNvPicPr>
          <p:nvPr/>
        </p:nvPicPr>
        <p:blipFill rotWithShape="1">
          <a:blip r:embed="rId2">
            <a:extLst>
              <a:ext uri="{28A0092B-C50C-407E-A947-70E740481C1C}">
                <a14:useLocalDpi xmlns:a14="http://schemas.microsoft.com/office/drawing/2010/main" val="0"/>
              </a:ext>
            </a:extLst>
          </a:blip>
          <a:srcRect l="12590" t="70958" r="71703" b="1403"/>
          <a:stretch/>
        </p:blipFill>
        <p:spPr>
          <a:xfrm>
            <a:off x="9492367" y="2623076"/>
            <a:ext cx="293104" cy="286590"/>
          </a:xfrm>
          <a:prstGeom prst="rect">
            <a:avLst/>
          </a:prstGeom>
        </p:spPr>
      </p:pic>
      <p:cxnSp>
        <p:nvCxnSpPr>
          <p:cNvPr id="23" name="直線コネクタ 22">
            <a:extLst>
              <a:ext uri="{FF2B5EF4-FFF2-40B4-BE49-F238E27FC236}">
                <a16:creationId xmlns:a16="http://schemas.microsoft.com/office/drawing/2014/main" id="{2DEB3D41-7F8C-DEA2-81FC-85382E0E8BE8}"/>
              </a:ext>
            </a:extLst>
          </p:cNvPr>
          <p:cNvCxnSpPr>
            <a:cxnSpLocks/>
          </p:cNvCxnSpPr>
          <p:nvPr/>
        </p:nvCxnSpPr>
        <p:spPr>
          <a:xfrm>
            <a:off x="7728893" y="2786249"/>
            <a:ext cx="1005772" cy="0"/>
          </a:xfrm>
          <a:prstGeom prst="line">
            <a:avLst/>
          </a:prstGeom>
          <a:ln w="762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31" name="直方体 30">
            <a:extLst>
              <a:ext uri="{FF2B5EF4-FFF2-40B4-BE49-F238E27FC236}">
                <a16:creationId xmlns:a16="http://schemas.microsoft.com/office/drawing/2014/main" id="{E9E51B67-E556-A5C6-0CDA-00AAD0575817}"/>
              </a:ext>
            </a:extLst>
          </p:cNvPr>
          <p:cNvSpPr/>
          <p:nvPr/>
        </p:nvSpPr>
        <p:spPr>
          <a:xfrm>
            <a:off x="3269376" y="4907737"/>
            <a:ext cx="499913" cy="527331"/>
          </a:xfrm>
          <a:prstGeom prst="cube">
            <a:avLst>
              <a:gd name="adj" fmla="val 76513"/>
            </a:avLst>
          </a:prstGeom>
          <a:solidFill>
            <a:srgbClr val="CA32BC"/>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33" name="直方体 32">
            <a:extLst>
              <a:ext uri="{FF2B5EF4-FFF2-40B4-BE49-F238E27FC236}">
                <a16:creationId xmlns:a16="http://schemas.microsoft.com/office/drawing/2014/main" id="{87CC41E7-6106-3FD0-8648-3914B75682F5}"/>
              </a:ext>
            </a:extLst>
          </p:cNvPr>
          <p:cNvSpPr/>
          <p:nvPr/>
        </p:nvSpPr>
        <p:spPr>
          <a:xfrm>
            <a:off x="1589541" y="4905782"/>
            <a:ext cx="499913" cy="527331"/>
          </a:xfrm>
          <a:prstGeom prst="cube">
            <a:avLst>
              <a:gd name="adj" fmla="val 76513"/>
            </a:avLst>
          </a:prstGeom>
          <a:solidFill>
            <a:srgbClr val="CA32BC"/>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36" name="直方体 35">
            <a:extLst>
              <a:ext uri="{FF2B5EF4-FFF2-40B4-BE49-F238E27FC236}">
                <a16:creationId xmlns:a16="http://schemas.microsoft.com/office/drawing/2014/main" id="{10FC2981-FB7A-FD28-5C1C-B9A2C36B3D80}"/>
              </a:ext>
            </a:extLst>
          </p:cNvPr>
          <p:cNvSpPr/>
          <p:nvPr/>
        </p:nvSpPr>
        <p:spPr>
          <a:xfrm>
            <a:off x="6664193" y="3638928"/>
            <a:ext cx="499913" cy="527331"/>
          </a:xfrm>
          <a:prstGeom prst="cube">
            <a:avLst>
              <a:gd name="adj" fmla="val 76513"/>
            </a:avLst>
          </a:prstGeom>
          <a:solidFill>
            <a:schemeClr val="accent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41" name="直方体 40">
            <a:extLst>
              <a:ext uri="{FF2B5EF4-FFF2-40B4-BE49-F238E27FC236}">
                <a16:creationId xmlns:a16="http://schemas.microsoft.com/office/drawing/2014/main" id="{07720324-9348-0AEF-C215-50A598896489}"/>
              </a:ext>
            </a:extLst>
          </p:cNvPr>
          <p:cNvSpPr/>
          <p:nvPr/>
        </p:nvSpPr>
        <p:spPr>
          <a:xfrm>
            <a:off x="9403387" y="3609105"/>
            <a:ext cx="499913" cy="527331"/>
          </a:xfrm>
          <a:prstGeom prst="cube">
            <a:avLst>
              <a:gd name="adj" fmla="val 76513"/>
            </a:avLst>
          </a:prstGeom>
          <a:solidFill>
            <a:schemeClr val="accent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a:p>
        </p:txBody>
      </p:sp>
      <p:cxnSp>
        <p:nvCxnSpPr>
          <p:cNvPr id="42" name="直線矢印コネクタ 41">
            <a:extLst>
              <a:ext uri="{FF2B5EF4-FFF2-40B4-BE49-F238E27FC236}">
                <a16:creationId xmlns:a16="http://schemas.microsoft.com/office/drawing/2014/main" id="{057A9952-91FF-4B99-B1D9-DA31859094CF}"/>
              </a:ext>
            </a:extLst>
          </p:cNvPr>
          <p:cNvCxnSpPr>
            <a:cxnSpLocks/>
            <a:stCxn id="17" idx="2"/>
          </p:cNvCxnSpPr>
          <p:nvPr/>
        </p:nvCxnSpPr>
        <p:spPr>
          <a:xfrm>
            <a:off x="6923886" y="2897317"/>
            <a:ext cx="0" cy="74161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線矢印コネクタ 45">
            <a:extLst>
              <a:ext uri="{FF2B5EF4-FFF2-40B4-BE49-F238E27FC236}">
                <a16:creationId xmlns:a16="http://schemas.microsoft.com/office/drawing/2014/main" id="{F9CC5B2D-E9CF-9B97-4683-022F846A5A85}"/>
              </a:ext>
            </a:extLst>
          </p:cNvPr>
          <p:cNvCxnSpPr>
            <a:cxnSpLocks/>
            <a:stCxn id="22" idx="2"/>
          </p:cNvCxnSpPr>
          <p:nvPr/>
        </p:nvCxnSpPr>
        <p:spPr>
          <a:xfrm>
            <a:off x="9638919" y="2909666"/>
            <a:ext cx="14423" cy="72926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四角形: 角を丸くする 27">
            <a:extLst>
              <a:ext uri="{FF2B5EF4-FFF2-40B4-BE49-F238E27FC236}">
                <a16:creationId xmlns:a16="http://schemas.microsoft.com/office/drawing/2014/main" id="{0B235925-F408-5CA1-1A72-6FB291118461}"/>
              </a:ext>
            </a:extLst>
          </p:cNvPr>
          <p:cNvSpPr/>
          <p:nvPr/>
        </p:nvSpPr>
        <p:spPr>
          <a:xfrm>
            <a:off x="6372856" y="3099090"/>
            <a:ext cx="3853225" cy="369858"/>
          </a:xfrm>
          <a:prstGeom prst="roundRect">
            <a:avLst/>
          </a:prstGeom>
          <a:solidFill>
            <a:schemeClr val="bg1"/>
          </a:solid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2400">
                <a:solidFill>
                  <a:schemeClr val="tx1"/>
                </a:solidFill>
                <a:latin typeface="Arial Black" panose="020B0A04020102020204" pitchFamily="34" charset="0"/>
              </a:rPr>
              <a:t>CNN &amp; Flatten</a:t>
            </a:r>
            <a:endParaRPr kumimoji="1" lang="ja-JP" altLang="en-US" sz="2400">
              <a:solidFill>
                <a:schemeClr val="tx1"/>
              </a:solidFill>
              <a:latin typeface="Arial Black" panose="020B0A04020102020204" pitchFamily="34" charset="0"/>
            </a:endParaRPr>
          </a:p>
        </p:txBody>
      </p:sp>
      <p:cxnSp>
        <p:nvCxnSpPr>
          <p:cNvPr id="51" name="直線コネクタ 50">
            <a:extLst>
              <a:ext uri="{FF2B5EF4-FFF2-40B4-BE49-F238E27FC236}">
                <a16:creationId xmlns:a16="http://schemas.microsoft.com/office/drawing/2014/main" id="{1D3C5076-91AB-AD58-2516-7BF50BFC5737}"/>
              </a:ext>
            </a:extLst>
          </p:cNvPr>
          <p:cNvCxnSpPr/>
          <p:nvPr/>
        </p:nvCxnSpPr>
        <p:spPr>
          <a:xfrm>
            <a:off x="6909913" y="4136436"/>
            <a:ext cx="0" cy="16853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直線コネクタ 51">
            <a:extLst>
              <a:ext uri="{FF2B5EF4-FFF2-40B4-BE49-F238E27FC236}">
                <a16:creationId xmlns:a16="http://schemas.microsoft.com/office/drawing/2014/main" id="{22C070D4-6579-2BBF-B4DA-C18751219125}"/>
              </a:ext>
            </a:extLst>
          </p:cNvPr>
          <p:cNvCxnSpPr/>
          <p:nvPr/>
        </p:nvCxnSpPr>
        <p:spPr>
          <a:xfrm>
            <a:off x="9653343" y="4125481"/>
            <a:ext cx="0" cy="16853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直方体 52">
            <a:extLst>
              <a:ext uri="{FF2B5EF4-FFF2-40B4-BE49-F238E27FC236}">
                <a16:creationId xmlns:a16="http://schemas.microsoft.com/office/drawing/2014/main" id="{766AE8FF-2F51-5779-9E00-E8A544D6D88B}"/>
              </a:ext>
            </a:extLst>
          </p:cNvPr>
          <p:cNvSpPr/>
          <p:nvPr/>
        </p:nvSpPr>
        <p:spPr>
          <a:xfrm>
            <a:off x="1590479" y="3650659"/>
            <a:ext cx="500526" cy="503028"/>
          </a:xfrm>
          <a:prstGeom prst="cube">
            <a:avLst>
              <a:gd name="adj" fmla="val 75836"/>
            </a:avLst>
          </a:prstGeom>
          <a:solidFill>
            <a:schemeClr val="accent4">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直方体 53">
            <a:extLst>
              <a:ext uri="{FF2B5EF4-FFF2-40B4-BE49-F238E27FC236}">
                <a16:creationId xmlns:a16="http://schemas.microsoft.com/office/drawing/2014/main" id="{99421830-70AC-E7C0-842A-0CFF2CD7CC71}"/>
              </a:ext>
            </a:extLst>
          </p:cNvPr>
          <p:cNvSpPr/>
          <p:nvPr/>
        </p:nvSpPr>
        <p:spPr>
          <a:xfrm>
            <a:off x="3317335" y="3654521"/>
            <a:ext cx="500526" cy="503028"/>
          </a:xfrm>
          <a:prstGeom prst="cube">
            <a:avLst>
              <a:gd name="adj" fmla="val 75836"/>
            </a:avLst>
          </a:prstGeom>
          <a:solidFill>
            <a:schemeClr val="accent4">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直方体 54">
            <a:extLst>
              <a:ext uri="{FF2B5EF4-FFF2-40B4-BE49-F238E27FC236}">
                <a16:creationId xmlns:a16="http://schemas.microsoft.com/office/drawing/2014/main" id="{2669415F-A5B8-B258-DAA7-01D7F7AFB04C}"/>
              </a:ext>
            </a:extLst>
          </p:cNvPr>
          <p:cNvSpPr/>
          <p:nvPr/>
        </p:nvSpPr>
        <p:spPr>
          <a:xfrm>
            <a:off x="5116088" y="3663231"/>
            <a:ext cx="500526" cy="503028"/>
          </a:xfrm>
          <a:prstGeom prst="cube">
            <a:avLst>
              <a:gd name="adj" fmla="val 75836"/>
            </a:avLst>
          </a:prstGeom>
          <a:solidFill>
            <a:schemeClr val="accent4">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テキスト ボックス 58">
            <a:extLst>
              <a:ext uri="{FF2B5EF4-FFF2-40B4-BE49-F238E27FC236}">
                <a16:creationId xmlns:a16="http://schemas.microsoft.com/office/drawing/2014/main" id="{9B0206C4-5A29-8F4A-CE14-0F861719F955}"/>
              </a:ext>
            </a:extLst>
          </p:cNvPr>
          <p:cNvSpPr txBox="1"/>
          <p:nvPr/>
        </p:nvSpPr>
        <p:spPr>
          <a:xfrm>
            <a:off x="1812833" y="2520966"/>
            <a:ext cx="3478936" cy="523220"/>
          </a:xfrm>
          <a:prstGeom prst="rect">
            <a:avLst/>
          </a:prstGeom>
          <a:noFill/>
        </p:spPr>
        <p:txBody>
          <a:bodyPr wrap="square" rtlCol="0">
            <a:spAutoFit/>
          </a:bodyPr>
          <a:lstStyle/>
          <a:p>
            <a:pPr algn="ctr"/>
            <a:r>
              <a:rPr kumimoji="1" lang="ja-JP" altLang="en-US" sz="2800" b="1">
                <a:solidFill>
                  <a:schemeClr val="accent2"/>
                </a:solidFill>
              </a:rPr>
              <a:t>物体の情報</a:t>
            </a:r>
          </a:p>
        </p:txBody>
      </p:sp>
      <mc:AlternateContent xmlns:mc="http://schemas.openxmlformats.org/markup-compatibility/2006" xmlns:a14="http://schemas.microsoft.com/office/drawing/2010/main">
        <mc:Choice Requires="a14">
          <p:sp>
            <p:nvSpPr>
              <p:cNvPr id="63" name="テキスト ボックス 62">
                <a:extLst>
                  <a:ext uri="{FF2B5EF4-FFF2-40B4-BE49-F238E27FC236}">
                    <a16:creationId xmlns:a16="http://schemas.microsoft.com/office/drawing/2014/main" id="{BFDA7D68-AC80-3FCD-4F6E-D149EBD15709}"/>
                  </a:ext>
                </a:extLst>
              </p:cNvPr>
              <p:cNvSpPr txBox="1"/>
              <p:nvPr/>
            </p:nvSpPr>
            <p:spPr>
              <a:xfrm>
                <a:off x="1679254" y="3850189"/>
                <a:ext cx="1270404" cy="338554"/>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r>
                        <a:rPr kumimoji="1" lang="en-US" altLang="ja-JP" sz="1600" i="1" smtClean="0">
                          <a:latin typeface="Cambria Math" panose="02040503050406030204" pitchFamily="18" charset="0"/>
                        </a:rPr>
                        <m:t>(</m:t>
                      </m:r>
                      <m:r>
                        <a:rPr kumimoji="1" lang="en-US" altLang="ja-JP" sz="1600" b="0" i="1" smtClean="0">
                          <a:latin typeface="Cambria Math" panose="02040503050406030204" pitchFamily="18" charset="0"/>
                        </a:rPr>
                        <m:t>4096</m:t>
                      </m:r>
                      <m:r>
                        <a:rPr kumimoji="1" lang="en-US" altLang="ja-JP" sz="1600" i="1" smtClean="0">
                          <a:latin typeface="Cambria Math" panose="02040503050406030204" pitchFamily="18" charset="0"/>
                        </a:rPr>
                        <m:t>)</m:t>
                      </m:r>
                    </m:oMath>
                  </m:oMathPara>
                </a14:m>
                <a:endParaRPr kumimoji="1" lang="ja-JP" altLang="en-US" sz="1600"/>
              </a:p>
            </p:txBody>
          </p:sp>
        </mc:Choice>
        <mc:Fallback xmlns="">
          <p:sp>
            <p:nvSpPr>
              <p:cNvPr id="63" name="テキスト ボックス 62">
                <a:extLst>
                  <a:ext uri="{FF2B5EF4-FFF2-40B4-BE49-F238E27FC236}">
                    <a16:creationId xmlns:a16="http://schemas.microsoft.com/office/drawing/2014/main" id="{BFDA7D68-AC80-3FCD-4F6E-D149EBD15709}"/>
                  </a:ext>
                </a:extLst>
              </p:cNvPr>
              <p:cNvSpPr txBox="1">
                <a:spLocks noRot="1" noChangeAspect="1" noMove="1" noResize="1" noEditPoints="1" noAdjustHandles="1" noChangeArrowheads="1" noChangeShapeType="1" noTextEdit="1"/>
              </p:cNvSpPr>
              <p:nvPr/>
            </p:nvSpPr>
            <p:spPr>
              <a:xfrm>
                <a:off x="1679254" y="3850189"/>
                <a:ext cx="1270404" cy="338554"/>
              </a:xfrm>
              <a:prstGeom prst="rect">
                <a:avLst/>
              </a:prstGeom>
              <a:blipFill>
                <a:blip r:embed="rId6"/>
                <a:stretch>
                  <a:fillRect b="-1090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4" name="テキスト ボックス 63">
                <a:extLst>
                  <a:ext uri="{FF2B5EF4-FFF2-40B4-BE49-F238E27FC236}">
                    <a16:creationId xmlns:a16="http://schemas.microsoft.com/office/drawing/2014/main" id="{7B3FE454-80C5-B433-ACBF-A4EEB9C927A5}"/>
                  </a:ext>
                </a:extLst>
              </p:cNvPr>
              <p:cNvSpPr txBox="1"/>
              <p:nvPr/>
            </p:nvSpPr>
            <p:spPr>
              <a:xfrm>
                <a:off x="3361150" y="3858900"/>
                <a:ext cx="1270404" cy="338554"/>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r>
                        <a:rPr kumimoji="1" lang="en-US" altLang="ja-JP" sz="1600" i="1" smtClean="0">
                          <a:latin typeface="Cambria Math" panose="02040503050406030204" pitchFamily="18" charset="0"/>
                        </a:rPr>
                        <m:t>(</m:t>
                      </m:r>
                      <m:r>
                        <a:rPr kumimoji="1" lang="en-US" altLang="ja-JP" sz="1600" b="0" i="1" smtClean="0">
                          <a:latin typeface="Cambria Math" panose="02040503050406030204" pitchFamily="18" charset="0"/>
                        </a:rPr>
                        <m:t>4096</m:t>
                      </m:r>
                      <m:r>
                        <a:rPr kumimoji="1" lang="en-US" altLang="ja-JP" sz="1600" i="1" smtClean="0">
                          <a:latin typeface="Cambria Math" panose="02040503050406030204" pitchFamily="18" charset="0"/>
                        </a:rPr>
                        <m:t>)</m:t>
                      </m:r>
                    </m:oMath>
                  </m:oMathPara>
                </a14:m>
                <a:endParaRPr kumimoji="1" lang="ja-JP" altLang="en-US" sz="1600"/>
              </a:p>
            </p:txBody>
          </p:sp>
        </mc:Choice>
        <mc:Fallback xmlns="">
          <p:sp>
            <p:nvSpPr>
              <p:cNvPr id="64" name="テキスト ボックス 63">
                <a:extLst>
                  <a:ext uri="{FF2B5EF4-FFF2-40B4-BE49-F238E27FC236}">
                    <a16:creationId xmlns:a16="http://schemas.microsoft.com/office/drawing/2014/main" id="{7B3FE454-80C5-B433-ACBF-A4EEB9C927A5}"/>
                  </a:ext>
                </a:extLst>
              </p:cNvPr>
              <p:cNvSpPr txBox="1">
                <a:spLocks noRot="1" noChangeAspect="1" noMove="1" noResize="1" noEditPoints="1" noAdjustHandles="1" noChangeArrowheads="1" noChangeShapeType="1" noTextEdit="1"/>
              </p:cNvSpPr>
              <p:nvPr/>
            </p:nvSpPr>
            <p:spPr>
              <a:xfrm>
                <a:off x="3361150" y="3858900"/>
                <a:ext cx="1270404" cy="338554"/>
              </a:xfrm>
              <a:prstGeom prst="rect">
                <a:avLst/>
              </a:prstGeom>
              <a:blipFill>
                <a:blip r:embed="rId7"/>
                <a:stretch>
                  <a:fillRect b="-892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5" name="テキスト ボックス 64">
                <a:extLst>
                  <a:ext uri="{FF2B5EF4-FFF2-40B4-BE49-F238E27FC236}">
                    <a16:creationId xmlns:a16="http://schemas.microsoft.com/office/drawing/2014/main" id="{5E8BE35A-DE36-5837-3DB4-7CBE530F41DA}"/>
                  </a:ext>
                </a:extLst>
              </p:cNvPr>
              <p:cNvSpPr txBox="1"/>
              <p:nvPr/>
            </p:nvSpPr>
            <p:spPr>
              <a:xfrm>
                <a:off x="5152518" y="3871192"/>
                <a:ext cx="1270404" cy="338554"/>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r>
                        <a:rPr kumimoji="1" lang="en-US" altLang="ja-JP" sz="1600" i="1" smtClean="0">
                          <a:latin typeface="Cambria Math" panose="02040503050406030204" pitchFamily="18" charset="0"/>
                        </a:rPr>
                        <m:t>(</m:t>
                      </m:r>
                      <m:r>
                        <a:rPr kumimoji="1" lang="en-US" altLang="ja-JP" sz="1600" b="0" i="1" smtClean="0">
                          <a:latin typeface="Cambria Math" panose="02040503050406030204" pitchFamily="18" charset="0"/>
                        </a:rPr>
                        <m:t>4096</m:t>
                      </m:r>
                      <m:r>
                        <a:rPr kumimoji="1" lang="en-US" altLang="ja-JP" sz="1600" i="1" smtClean="0">
                          <a:latin typeface="Cambria Math" panose="02040503050406030204" pitchFamily="18" charset="0"/>
                        </a:rPr>
                        <m:t>)</m:t>
                      </m:r>
                    </m:oMath>
                  </m:oMathPara>
                </a14:m>
                <a:endParaRPr kumimoji="1" lang="ja-JP" altLang="en-US" sz="1600"/>
              </a:p>
            </p:txBody>
          </p:sp>
        </mc:Choice>
        <mc:Fallback xmlns="">
          <p:sp>
            <p:nvSpPr>
              <p:cNvPr id="65" name="テキスト ボックス 64">
                <a:extLst>
                  <a:ext uri="{FF2B5EF4-FFF2-40B4-BE49-F238E27FC236}">
                    <a16:creationId xmlns:a16="http://schemas.microsoft.com/office/drawing/2014/main" id="{5E8BE35A-DE36-5837-3DB4-7CBE530F41DA}"/>
                  </a:ext>
                </a:extLst>
              </p:cNvPr>
              <p:cNvSpPr txBox="1">
                <a:spLocks noRot="1" noChangeAspect="1" noMove="1" noResize="1" noEditPoints="1" noAdjustHandles="1" noChangeArrowheads="1" noChangeShapeType="1" noTextEdit="1"/>
              </p:cNvSpPr>
              <p:nvPr/>
            </p:nvSpPr>
            <p:spPr>
              <a:xfrm>
                <a:off x="5152518" y="3871192"/>
                <a:ext cx="1270404" cy="338554"/>
              </a:xfrm>
              <a:prstGeom prst="rect">
                <a:avLst/>
              </a:prstGeom>
              <a:blipFill>
                <a:blip r:embed="rId8"/>
                <a:stretch>
                  <a:fillRect b="-892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6" name="テキスト ボックス 65">
                <a:extLst>
                  <a:ext uri="{FF2B5EF4-FFF2-40B4-BE49-F238E27FC236}">
                    <a16:creationId xmlns:a16="http://schemas.microsoft.com/office/drawing/2014/main" id="{2B29048F-43E9-260A-E4F7-0DAF66E75407}"/>
                  </a:ext>
                </a:extLst>
              </p:cNvPr>
              <p:cNvSpPr txBox="1"/>
              <p:nvPr/>
            </p:nvSpPr>
            <p:spPr>
              <a:xfrm>
                <a:off x="6734283" y="3857161"/>
                <a:ext cx="1270404" cy="338554"/>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r>
                        <a:rPr kumimoji="1" lang="en-US" altLang="ja-JP" sz="1600" i="1" smtClean="0">
                          <a:latin typeface="Cambria Math" panose="02040503050406030204" pitchFamily="18" charset="0"/>
                        </a:rPr>
                        <m:t>(</m:t>
                      </m:r>
                      <m:r>
                        <a:rPr kumimoji="1" lang="en-US" altLang="ja-JP" sz="1600" b="0" i="1" smtClean="0">
                          <a:latin typeface="Cambria Math" panose="02040503050406030204" pitchFamily="18" charset="0"/>
                        </a:rPr>
                        <m:t>4096</m:t>
                      </m:r>
                      <m:r>
                        <a:rPr kumimoji="1" lang="en-US" altLang="ja-JP" sz="1600" i="1" smtClean="0">
                          <a:latin typeface="Cambria Math" panose="02040503050406030204" pitchFamily="18" charset="0"/>
                        </a:rPr>
                        <m:t>)</m:t>
                      </m:r>
                    </m:oMath>
                  </m:oMathPara>
                </a14:m>
                <a:endParaRPr kumimoji="1" lang="ja-JP" altLang="en-US" sz="1600"/>
              </a:p>
            </p:txBody>
          </p:sp>
        </mc:Choice>
        <mc:Fallback xmlns="">
          <p:sp>
            <p:nvSpPr>
              <p:cNvPr id="66" name="テキスト ボックス 65">
                <a:extLst>
                  <a:ext uri="{FF2B5EF4-FFF2-40B4-BE49-F238E27FC236}">
                    <a16:creationId xmlns:a16="http://schemas.microsoft.com/office/drawing/2014/main" id="{2B29048F-43E9-260A-E4F7-0DAF66E75407}"/>
                  </a:ext>
                </a:extLst>
              </p:cNvPr>
              <p:cNvSpPr txBox="1">
                <a:spLocks noRot="1" noChangeAspect="1" noMove="1" noResize="1" noEditPoints="1" noAdjustHandles="1" noChangeArrowheads="1" noChangeShapeType="1" noTextEdit="1"/>
              </p:cNvSpPr>
              <p:nvPr/>
            </p:nvSpPr>
            <p:spPr>
              <a:xfrm>
                <a:off x="6734283" y="3857161"/>
                <a:ext cx="1270404" cy="338554"/>
              </a:xfrm>
              <a:prstGeom prst="rect">
                <a:avLst/>
              </a:prstGeom>
              <a:blipFill>
                <a:blip r:embed="rId9"/>
                <a:stretch>
                  <a:fillRect b="-1090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7" name="テキスト ボックス 66">
                <a:extLst>
                  <a:ext uri="{FF2B5EF4-FFF2-40B4-BE49-F238E27FC236}">
                    <a16:creationId xmlns:a16="http://schemas.microsoft.com/office/drawing/2014/main" id="{497A0D7F-F5A4-8ED0-DB0F-5E8D46E05C6F}"/>
                  </a:ext>
                </a:extLst>
              </p:cNvPr>
              <p:cNvSpPr txBox="1"/>
              <p:nvPr/>
            </p:nvSpPr>
            <p:spPr>
              <a:xfrm>
                <a:off x="9503754" y="3843277"/>
                <a:ext cx="1270404" cy="338554"/>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r>
                        <a:rPr kumimoji="1" lang="en-US" altLang="ja-JP" sz="1600" i="1" smtClean="0">
                          <a:latin typeface="Cambria Math" panose="02040503050406030204" pitchFamily="18" charset="0"/>
                        </a:rPr>
                        <m:t>(</m:t>
                      </m:r>
                      <m:r>
                        <a:rPr kumimoji="1" lang="en-US" altLang="ja-JP" sz="1600" b="0" i="1" smtClean="0">
                          <a:latin typeface="Cambria Math" panose="02040503050406030204" pitchFamily="18" charset="0"/>
                        </a:rPr>
                        <m:t>4096</m:t>
                      </m:r>
                      <m:r>
                        <a:rPr kumimoji="1" lang="en-US" altLang="ja-JP" sz="1600" i="1" smtClean="0">
                          <a:latin typeface="Cambria Math" panose="02040503050406030204" pitchFamily="18" charset="0"/>
                        </a:rPr>
                        <m:t>)</m:t>
                      </m:r>
                    </m:oMath>
                  </m:oMathPara>
                </a14:m>
                <a:endParaRPr kumimoji="1" lang="ja-JP" altLang="en-US" sz="1600"/>
              </a:p>
            </p:txBody>
          </p:sp>
        </mc:Choice>
        <mc:Fallback xmlns="">
          <p:sp>
            <p:nvSpPr>
              <p:cNvPr id="67" name="テキスト ボックス 66">
                <a:extLst>
                  <a:ext uri="{FF2B5EF4-FFF2-40B4-BE49-F238E27FC236}">
                    <a16:creationId xmlns:a16="http://schemas.microsoft.com/office/drawing/2014/main" id="{497A0D7F-F5A4-8ED0-DB0F-5E8D46E05C6F}"/>
                  </a:ext>
                </a:extLst>
              </p:cNvPr>
              <p:cNvSpPr txBox="1">
                <a:spLocks noRot="1" noChangeAspect="1" noMove="1" noResize="1" noEditPoints="1" noAdjustHandles="1" noChangeArrowheads="1" noChangeShapeType="1" noTextEdit="1"/>
              </p:cNvSpPr>
              <p:nvPr/>
            </p:nvSpPr>
            <p:spPr>
              <a:xfrm>
                <a:off x="9503754" y="3843277"/>
                <a:ext cx="1270404" cy="338554"/>
              </a:xfrm>
              <a:prstGeom prst="rect">
                <a:avLst/>
              </a:prstGeom>
              <a:blipFill>
                <a:blip r:embed="rId10"/>
                <a:stretch>
                  <a:fillRect b="-892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8" name="テキスト ボックス 67">
                <a:extLst>
                  <a:ext uri="{FF2B5EF4-FFF2-40B4-BE49-F238E27FC236}">
                    <a16:creationId xmlns:a16="http://schemas.microsoft.com/office/drawing/2014/main" id="{957B447E-912A-7D18-3F4E-7D54E92ED01C}"/>
                  </a:ext>
                </a:extLst>
              </p:cNvPr>
              <p:cNvSpPr txBox="1"/>
              <p:nvPr/>
            </p:nvSpPr>
            <p:spPr>
              <a:xfrm>
                <a:off x="1271043" y="3102875"/>
                <a:ext cx="1444035"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kumimoji="1" lang="en-US" altLang="ja-JP" sz="3200" i="1" smtClean="0">
                              <a:latin typeface="Cambria Math" panose="02040503050406030204" pitchFamily="18" charset="0"/>
                            </a:rPr>
                          </m:ctrlPr>
                        </m:sSupPr>
                        <m:e>
                          <m:r>
                            <a:rPr kumimoji="1" lang="en-US" altLang="ja-JP" sz="3200" b="0" i="1" smtClean="0">
                              <a:latin typeface="Cambria Math" panose="02040503050406030204" pitchFamily="18" charset="0"/>
                            </a:rPr>
                            <m:t>𝑂</m:t>
                          </m:r>
                        </m:e>
                        <m:sup>
                          <m:r>
                            <a:rPr kumimoji="1" lang="en-US" altLang="ja-JP" sz="3200" b="0" i="1" smtClean="0">
                              <a:latin typeface="Cambria Math" panose="02040503050406030204" pitchFamily="18" charset="0"/>
                            </a:rPr>
                            <m:t>1</m:t>
                          </m:r>
                        </m:sup>
                      </m:sSup>
                    </m:oMath>
                  </m:oMathPara>
                </a14:m>
                <a:endParaRPr kumimoji="1" lang="ja-JP" altLang="en-US" sz="3200"/>
              </a:p>
            </p:txBody>
          </p:sp>
        </mc:Choice>
        <mc:Fallback xmlns="">
          <p:sp>
            <p:nvSpPr>
              <p:cNvPr id="68" name="テキスト ボックス 67">
                <a:extLst>
                  <a:ext uri="{FF2B5EF4-FFF2-40B4-BE49-F238E27FC236}">
                    <a16:creationId xmlns:a16="http://schemas.microsoft.com/office/drawing/2014/main" id="{957B447E-912A-7D18-3F4E-7D54E92ED01C}"/>
                  </a:ext>
                </a:extLst>
              </p:cNvPr>
              <p:cNvSpPr txBox="1">
                <a:spLocks noRot="1" noChangeAspect="1" noMove="1" noResize="1" noEditPoints="1" noAdjustHandles="1" noChangeArrowheads="1" noChangeShapeType="1" noTextEdit="1"/>
              </p:cNvSpPr>
              <p:nvPr/>
            </p:nvSpPr>
            <p:spPr>
              <a:xfrm>
                <a:off x="1271043" y="3102875"/>
                <a:ext cx="1444035" cy="584775"/>
              </a:xfrm>
              <a:prstGeom prst="rect">
                <a:avLst/>
              </a:prstGeom>
              <a:blipFill>
                <a:blip r:embed="rId11"/>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9" name="テキスト ボックス 68">
                <a:extLst>
                  <a:ext uri="{FF2B5EF4-FFF2-40B4-BE49-F238E27FC236}">
                    <a16:creationId xmlns:a16="http://schemas.microsoft.com/office/drawing/2014/main" id="{7133B53D-E7CD-F12C-57F1-2C7EDE17D8D4}"/>
                  </a:ext>
                </a:extLst>
              </p:cNvPr>
              <p:cNvSpPr txBox="1"/>
              <p:nvPr/>
            </p:nvSpPr>
            <p:spPr>
              <a:xfrm>
                <a:off x="2956148" y="3087507"/>
                <a:ext cx="1444035"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kumimoji="1" lang="en-US" altLang="ja-JP" sz="3200" i="1" smtClean="0">
                              <a:latin typeface="Cambria Math" panose="02040503050406030204" pitchFamily="18" charset="0"/>
                            </a:rPr>
                          </m:ctrlPr>
                        </m:sSupPr>
                        <m:e>
                          <m:r>
                            <a:rPr kumimoji="1" lang="en-US" altLang="ja-JP" sz="3200" b="0" i="1" smtClean="0">
                              <a:latin typeface="Cambria Math" panose="02040503050406030204" pitchFamily="18" charset="0"/>
                            </a:rPr>
                            <m:t>𝑂</m:t>
                          </m:r>
                        </m:e>
                        <m:sup>
                          <m:r>
                            <a:rPr kumimoji="1" lang="en-US" altLang="ja-JP" sz="3200" b="0" i="1" smtClean="0">
                              <a:latin typeface="Cambria Math" panose="02040503050406030204" pitchFamily="18" charset="0"/>
                            </a:rPr>
                            <m:t>2</m:t>
                          </m:r>
                        </m:sup>
                      </m:sSup>
                    </m:oMath>
                  </m:oMathPara>
                </a14:m>
                <a:endParaRPr kumimoji="1" lang="ja-JP" altLang="en-US" sz="3200"/>
              </a:p>
            </p:txBody>
          </p:sp>
        </mc:Choice>
        <mc:Fallback xmlns="">
          <p:sp>
            <p:nvSpPr>
              <p:cNvPr id="69" name="テキスト ボックス 68">
                <a:extLst>
                  <a:ext uri="{FF2B5EF4-FFF2-40B4-BE49-F238E27FC236}">
                    <a16:creationId xmlns:a16="http://schemas.microsoft.com/office/drawing/2014/main" id="{7133B53D-E7CD-F12C-57F1-2C7EDE17D8D4}"/>
                  </a:ext>
                </a:extLst>
              </p:cNvPr>
              <p:cNvSpPr txBox="1">
                <a:spLocks noRot="1" noChangeAspect="1" noMove="1" noResize="1" noEditPoints="1" noAdjustHandles="1" noChangeArrowheads="1" noChangeShapeType="1" noTextEdit="1"/>
              </p:cNvSpPr>
              <p:nvPr/>
            </p:nvSpPr>
            <p:spPr>
              <a:xfrm>
                <a:off x="2956148" y="3087507"/>
                <a:ext cx="1444035" cy="584775"/>
              </a:xfrm>
              <a:prstGeom prst="rect">
                <a:avLst/>
              </a:prstGeom>
              <a:blipFill>
                <a:blip r:embed="rId1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0" name="テキスト ボックス 69">
                <a:extLst>
                  <a:ext uri="{FF2B5EF4-FFF2-40B4-BE49-F238E27FC236}">
                    <a16:creationId xmlns:a16="http://schemas.microsoft.com/office/drawing/2014/main" id="{945B54E6-E34C-5FF1-7B90-2BC708612894}"/>
                  </a:ext>
                </a:extLst>
              </p:cNvPr>
              <p:cNvSpPr txBox="1"/>
              <p:nvPr/>
            </p:nvSpPr>
            <p:spPr>
              <a:xfrm>
                <a:off x="4723987" y="3101857"/>
                <a:ext cx="1444035" cy="59362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kumimoji="1" lang="en-US" altLang="ja-JP" sz="3200" i="1" smtClean="0">
                              <a:latin typeface="Cambria Math" panose="02040503050406030204" pitchFamily="18" charset="0"/>
                            </a:rPr>
                          </m:ctrlPr>
                        </m:sSupPr>
                        <m:e>
                          <m:r>
                            <a:rPr kumimoji="1" lang="en-US" altLang="ja-JP" sz="3200" b="0" i="1" smtClean="0">
                              <a:latin typeface="Cambria Math" panose="02040503050406030204" pitchFamily="18" charset="0"/>
                            </a:rPr>
                            <m:t>𝑂</m:t>
                          </m:r>
                        </m:e>
                        <m:sup>
                          <m:r>
                            <a:rPr kumimoji="1" lang="en-US" altLang="ja-JP" sz="3200" b="0" i="1" smtClean="0">
                              <a:latin typeface="Cambria Math" panose="02040503050406030204" pitchFamily="18" charset="0"/>
                            </a:rPr>
                            <m:t>𝑑</m:t>
                          </m:r>
                        </m:sup>
                      </m:sSup>
                    </m:oMath>
                  </m:oMathPara>
                </a14:m>
                <a:endParaRPr kumimoji="1" lang="ja-JP" altLang="en-US" sz="3200"/>
              </a:p>
            </p:txBody>
          </p:sp>
        </mc:Choice>
        <mc:Fallback xmlns="">
          <p:sp>
            <p:nvSpPr>
              <p:cNvPr id="70" name="テキスト ボックス 69">
                <a:extLst>
                  <a:ext uri="{FF2B5EF4-FFF2-40B4-BE49-F238E27FC236}">
                    <a16:creationId xmlns:a16="http://schemas.microsoft.com/office/drawing/2014/main" id="{945B54E6-E34C-5FF1-7B90-2BC708612894}"/>
                  </a:ext>
                </a:extLst>
              </p:cNvPr>
              <p:cNvSpPr txBox="1">
                <a:spLocks noRot="1" noChangeAspect="1" noMove="1" noResize="1" noEditPoints="1" noAdjustHandles="1" noChangeArrowheads="1" noChangeShapeType="1" noTextEdit="1"/>
              </p:cNvSpPr>
              <p:nvPr/>
            </p:nvSpPr>
            <p:spPr>
              <a:xfrm>
                <a:off x="4723987" y="3101857"/>
                <a:ext cx="1444035" cy="593624"/>
              </a:xfrm>
              <a:prstGeom prst="rect">
                <a:avLst/>
              </a:prstGeom>
              <a:blipFill>
                <a:blip r:embed="rId13"/>
                <a:stretch>
                  <a:fillRect/>
                </a:stretch>
              </a:blipFill>
            </p:spPr>
            <p:txBody>
              <a:bodyPr/>
              <a:lstStyle/>
              <a:p>
                <a:r>
                  <a:rPr lang="ja-JP" altLang="en-US">
                    <a:noFill/>
                  </a:rPr>
                  <a:t> </a:t>
                </a:r>
              </a:p>
            </p:txBody>
          </p:sp>
        </mc:Fallback>
      </mc:AlternateContent>
      <p:sp>
        <p:nvSpPr>
          <p:cNvPr id="71" name="テキスト ボックス 70">
            <a:extLst>
              <a:ext uri="{FF2B5EF4-FFF2-40B4-BE49-F238E27FC236}">
                <a16:creationId xmlns:a16="http://schemas.microsoft.com/office/drawing/2014/main" id="{F148FA9F-A1F4-5C81-86EF-B955BE34F62F}"/>
              </a:ext>
            </a:extLst>
          </p:cNvPr>
          <p:cNvSpPr txBox="1"/>
          <p:nvPr/>
        </p:nvSpPr>
        <p:spPr>
          <a:xfrm>
            <a:off x="6358163" y="5038768"/>
            <a:ext cx="5288488" cy="1137106"/>
          </a:xfrm>
          <a:prstGeom prst="rect">
            <a:avLst/>
          </a:prstGeom>
          <a:solidFill>
            <a:schemeClr val="accent1">
              <a:lumMod val="20000"/>
              <a:lumOff val="80000"/>
            </a:schemeClr>
          </a:solidFill>
        </p:spPr>
        <p:txBody>
          <a:bodyPr wrap="square" rtlCol="0">
            <a:spAutoFit/>
          </a:bodyPr>
          <a:lstStyle/>
          <a:p>
            <a:pPr algn="ctr">
              <a:lnSpc>
                <a:spcPct val="150000"/>
              </a:lnSpc>
            </a:pPr>
            <a:r>
              <a:rPr kumimoji="1" lang="ja-JP" altLang="en-US" sz="2400"/>
              <a:t>位置エンコーディングは</a:t>
            </a:r>
            <a:endParaRPr kumimoji="1" lang="en-US" altLang="ja-JP" sz="2400"/>
          </a:p>
          <a:p>
            <a:pPr algn="ctr">
              <a:lnSpc>
                <a:spcPct val="150000"/>
              </a:lnSpc>
            </a:pPr>
            <a:r>
              <a:rPr kumimoji="1" lang="ja-JP" altLang="en-US" sz="2400"/>
              <a:t>パッチの</a:t>
            </a:r>
            <a:r>
              <a:rPr kumimoji="1" lang="ja-JP" altLang="en-US" sz="2400">
                <a:solidFill>
                  <a:srgbClr val="F17B0F"/>
                </a:solidFill>
              </a:rPr>
              <a:t>左上</a:t>
            </a:r>
            <a:r>
              <a:rPr kumimoji="1" lang="ja-JP" altLang="en-US" sz="2400"/>
              <a:t>と</a:t>
            </a:r>
            <a:r>
              <a:rPr kumimoji="1" lang="ja-JP" altLang="en-US" sz="2400">
                <a:solidFill>
                  <a:srgbClr val="F17B0F"/>
                </a:solidFill>
              </a:rPr>
              <a:t>右下</a:t>
            </a:r>
            <a:r>
              <a:rPr kumimoji="1" lang="ja-JP" altLang="en-US" sz="2400"/>
              <a:t>の座標を使用する</a:t>
            </a:r>
          </a:p>
        </p:txBody>
      </p:sp>
      <p:sp>
        <p:nvSpPr>
          <p:cNvPr id="82" name="テキスト ボックス 81">
            <a:extLst>
              <a:ext uri="{FF2B5EF4-FFF2-40B4-BE49-F238E27FC236}">
                <a16:creationId xmlns:a16="http://schemas.microsoft.com/office/drawing/2014/main" id="{36D0411D-5CE7-5686-1A31-7F70E466F335}"/>
              </a:ext>
            </a:extLst>
          </p:cNvPr>
          <p:cNvSpPr txBox="1"/>
          <p:nvPr/>
        </p:nvSpPr>
        <p:spPr>
          <a:xfrm>
            <a:off x="10024497" y="2512504"/>
            <a:ext cx="1914894" cy="461665"/>
          </a:xfrm>
          <a:prstGeom prst="rect">
            <a:avLst/>
          </a:prstGeom>
          <a:noFill/>
        </p:spPr>
        <p:txBody>
          <a:bodyPr wrap="square" rtlCol="0">
            <a:spAutoFit/>
          </a:bodyPr>
          <a:lstStyle/>
          <a:p>
            <a:pPr algn="ctr"/>
            <a:r>
              <a:rPr kumimoji="1" lang="ja-JP" altLang="en-US" sz="2400" b="1">
                <a:solidFill>
                  <a:srgbClr val="F17B0F"/>
                </a:solidFill>
              </a:rPr>
              <a:t>パッチ分割</a:t>
            </a:r>
          </a:p>
        </p:txBody>
      </p:sp>
    </p:spTree>
    <p:extLst>
      <p:ext uri="{BB962C8B-B14F-4D97-AF65-F5344CB8AC3E}">
        <p14:creationId xmlns:p14="http://schemas.microsoft.com/office/powerpoint/2010/main" val="3338006934"/>
      </p:ext>
    </p:extLst>
  </p:cSld>
  <p:clrMapOvr>
    <a:masterClrMapping/>
  </p:clrMapOvr>
  <mc:AlternateContent xmlns:mc="http://schemas.openxmlformats.org/markup-compatibility/2006" xmlns:p14="http://schemas.microsoft.com/office/powerpoint/2010/main">
    <mc:Choice Requires="p14">
      <p:transition spd="slow" p14:dur="2000" advTm="22896"/>
    </mc:Choice>
    <mc:Fallback xmlns="">
      <p:transition spd="slow" advTm="2289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1"/>
                                        </p:tgtEl>
                                        <p:attrNameLst>
                                          <p:attrName>style.visibility</p:attrName>
                                        </p:attrNameLst>
                                      </p:cBhvr>
                                      <p:to>
                                        <p:strVal val="visible"/>
                                      </p:to>
                                    </p:set>
                                    <p:animEffect transition="in" filter="fade">
                                      <p:cBhvr>
                                        <p:cTn id="7" dur="500"/>
                                        <p:tgtEl>
                                          <p:spTgt spid="81"/>
                                        </p:tgtEl>
                                      </p:cBhvr>
                                    </p:animEffect>
                                  </p:childTnLst>
                                </p:cTn>
                              </p:par>
                              <p:par>
                                <p:cTn id="8" presetID="10" presetClass="entr" presetSubtype="0" fill="hold" nodeType="withEffect">
                                  <p:stCondLst>
                                    <p:cond delay="0"/>
                                  </p:stCondLst>
                                  <p:childTnLst>
                                    <p:set>
                                      <p:cBhvr>
                                        <p:cTn id="9" dur="1" fill="hold">
                                          <p:stCondLst>
                                            <p:cond delay="0"/>
                                          </p:stCondLst>
                                        </p:cTn>
                                        <p:tgtEl>
                                          <p:spTgt spid="83"/>
                                        </p:tgtEl>
                                        <p:attrNameLst>
                                          <p:attrName>style.visibility</p:attrName>
                                        </p:attrNameLst>
                                      </p:cBhvr>
                                      <p:to>
                                        <p:strVal val="visible"/>
                                      </p:to>
                                    </p:set>
                                    <p:animEffect transition="in" filter="fade">
                                      <p:cBhvr>
                                        <p:cTn id="10" dur="500"/>
                                        <p:tgtEl>
                                          <p:spTgt spid="83"/>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xit" presetSubtype="0" fill="hold" nodeType="clickEffect">
                                  <p:stCondLst>
                                    <p:cond delay="0"/>
                                  </p:stCondLst>
                                  <p:childTnLst>
                                    <p:animEffect transition="out" filter="fade">
                                      <p:cBhvr>
                                        <p:cTn id="14" dur="1000"/>
                                        <p:tgtEl>
                                          <p:spTgt spid="81"/>
                                        </p:tgtEl>
                                      </p:cBhvr>
                                    </p:animEffect>
                                    <p:anim calcmode="lin" valueType="num">
                                      <p:cBhvr>
                                        <p:cTn id="15" dur="1000"/>
                                        <p:tgtEl>
                                          <p:spTgt spid="81"/>
                                        </p:tgtEl>
                                        <p:attrNameLst>
                                          <p:attrName>ppt_x</p:attrName>
                                        </p:attrNameLst>
                                      </p:cBhvr>
                                      <p:tavLst>
                                        <p:tav tm="0">
                                          <p:val>
                                            <p:strVal val="ppt_x"/>
                                          </p:val>
                                        </p:tav>
                                        <p:tav tm="100000">
                                          <p:val>
                                            <p:strVal val="ppt_x"/>
                                          </p:val>
                                        </p:tav>
                                      </p:tavLst>
                                    </p:anim>
                                    <p:anim calcmode="lin" valueType="num">
                                      <p:cBhvr>
                                        <p:cTn id="16" dur="1000"/>
                                        <p:tgtEl>
                                          <p:spTgt spid="81"/>
                                        </p:tgtEl>
                                        <p:attrNameLst>
                                          <p:attrName>ppt_y</p:attrName>
                                        </p:attrNameLst>
                                      </p:cBhvr>
                                      <p:tavLst>
                                        <p:tav tm="0">
                                          <p:val>
                                            <p:strVal val="ppt_y"/>
                                          </p:val>
                                        </p:tav>
                                        <p:tav tm="100000">
                                          <p:val>
                                            <p:strVal val="ppt_y+.1"/>
                                          </p:val>
                                        </p:tav>
                                      </p:tavLst>
                                    </p:anim>
                                    <p:set>
                                      <p:cBhvr>
                                        <p:cTn id="17" dur="1" fill="hold">
                                          <p:stCondLst>
                                            <p:cond delay="999"/>
                                          </p:stCondLst>
                                        </p:cTn>
                                        <p:tgtEl>
                                          <p:spTgt spid="81"/>
                                        </p:tgtEl>
                                        <p:attrNameLst>
                                          <p:attrName>style.visibility</p:attrName>
                                        </p:attrNameLst>
                                      </p:cBhvr>
                                      <p:to>
                                        <p:strVal val="hidden"/>
                                      </p:to>
                                    </p:set>
                                  </p:childTnLst>
                                </p:cTn>
                              </p:par>
                            </p:childTnLst>
                          </p:cTn>
                        </p:par>
                        <p:par>
                          <p:cTn id="18" fill="hold">
                            <p:stCondLst>
                              <p:cond delay="1000"/>
                            </p:stCondLst>
                            <p:childTnLst>
                              <p:par>
                                <p:cTn id="19" presetID="16" presetClass="entr" presetSubtype="21" fill="hold" nodeType="after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barn(inVertical)">
                                      <p:cBhvr>
                                        <p:cTn id="21" dur="500"/>
                                        <p:tgtEl>
                                          <p:spTgt spid="17"/>
                                        </p:tgtEl>
                                      </p:cBhvr>
                                    </p:animEffect>
                                  </p:childTnLst>
                                </p:cTn>
                              </p:par>
                            </p:childTnLst>
                          </p:cTn>
                        </p:par>
                        <p:par>
                          <p:cTn id="22" fill="hold">
                            <p:stCondLst>
                              <p:cond delay="1500"/>
                            </p:stCondLst>
                            <p:childTnLst>
                              <p:par>
                                <p:cTn id="23" presetID="10" presetClass="entr" presetSubtype="0" fill="hold" nodeType="afterEffect">
                                  <p:stCondLst>
                                    <p:cond delay="0"/>
                                  </p:stCondLst>
                                  <p:childTnLst>
                                    <p:set>
                                      <p:cBhvr>
                                        <p:cTn id="24" dur="1" fill="hold">
                                          <p:stCondLst>
                                            <p:cond delay="0"/>
                                          </p:stCondLst>
                                        </p:cTn>
                                        <p:tgtEl>
                                          <p:spTgt spid="23"/>
                                        </p:tgtEl>
                                        <p:attrNameLst>
                                          <p:attrName>style.visibility</p:attrName>
                                        </p:attrNameLst>
                                      </p:cBhvr>
                                      <p:to>
                                        <p:strVal val="visible"/>
                                      </p:to>
                                    </p:set>
                                    <p:animEffect transition="in" filter="fade">
                                      <p:cBhvr>
                                        <p:cTn id="25" dur="500"/>
                                        <p:tgtEl>
                                          <p:spTgt spid="23"/>
                                        </p:tgtEl>
                                      </p:cBhvr>
                                    </p:animEffect>
                                  </p:childTnLst>
                                </p:cTn>
                              </p:par>
                            </p:childTnLst>
                          </p:cTn>
                        </p:par>
                        <p:par>
                          <p:cTn id="26" fill="hold">
                            <p:stCondLst>
                              <p:cond delay="2000"/>
                            </p:stCondLst>
                            <p:childTnLst>
                              <p:par>
                                <p:cTn id="27" presetID="16" presetClass="entr" presetSubtype="21" fill="hold" nodeType="afterEffect">
                                  <p:stCondLst>
                                    <p:cond delay="0"/>
                                  </p:stCondLst>
                                  <p:childTnLst>
                                    <p:set>
                                      <p:cBhvr>
                                        <p:cTn id="28" dur="1" fill="hold">
                                          <p:stCondLst>
                                            <p:cond delay="0"/>
                                          </p:stCondLst>
                                        </p:cTn>
                                        <p:tgtEl>
                                          <p:spTgt spid="22"/>
                                        </p:tgtEl>
                                        <p:attrNameLst>
                                          <p:attrName>style.visibility</p:attrName>
                                        </p:attrNameLst>
                                      </p:cBhvr>
                                      <p:to>
                                        <p:strVal val="visible"/>
                                      </p:to>
                                    </p:set>
                                    <p:animEffect transition="in" filter="barn(inVertical)">
                                      <p:cBhvr>
                                        <p:cTn id="29" dur="500"/>
                                        <p:tgtEl>
                                          <p:spTgt spid="22"/>
                                        </p:tgtEl>
                                      </p:cBhvr>
                                    </p:animEffect>
                                  </p:childTnLst>
                                </p:cTn>
                              </p:par>
                            </p:childTnLst>
                          </p:cTn>
                        </p:par>
                        <p:par>
                          <p:cTn id="30" fill="hold">
                            <p:stCondLst>
                              <p:cond delay="2500"/>
                            </p:stCondLst>
                            <p:childTnLst>
                              <p:par>
                                <p:cTn id="31" presetID="1" presetClass="entr" presetSubtype="0" fill="hold" grpId="0" nodeType="afterEffect">
                                  <p:stCondLst>
                                    <p:cond delay="0"/>
                                  </p:stCondLst>
                                  <p:childTnLst>
                                    <p:set>
                                      <p:cBhvr>
                                        <p:cTn id="32" dur="1" fill="hold">
                                          <p:stCondLst>
                                            <p:cond delay="0"/>
                                          </p:stCondLst>
                                        </p:cTn>
                                        <p:tgtEl>
                                          <p:spTgt spid="6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8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36"/>
                                        </p:tgtEl>
                                        <p:attrNameLst>
                                          <p:attrName>style.visibility</p:attrName>
                                        </p:attrNameLst>
                                      </p:cBhvr>
                                      <p:to>
                                        <p:strVal val="visible"/>
                                      </p:to>
                                    </p:set>
                                    <p:animEffect transition="in" filter="fade">
                                      <p:cBhvr>
                                        <p:cTn id="39" dur="500"/>
                                        <p:tgtEl>
                                          <p:spTgt spid="36"/>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41"/>
                                        </p:tgtEl>
                                        <p:attrNameLst>
                                          <p:attrName>style.visibility</p:attrName>
                                        </p:attrNameLst>
                                      </p:cBhvr>
                                      <p:to>
                                        <p:strVal val="visible"/>
                                      </p:to>
                                    </p:set>
                                    <p:animEffect transition="in" filter="fade">
                                      <p:cBhvr>
                                        <p:cTn id="42" dur="500"/>
                                        <p:tgtEl>
                                          <p:spTgt spid="41"/>
                                        </p:tgtEl>
                                      </p:cBhvr>
                                    </p:animEffect>
                                  </p:childTnLst>
                                </p:cTn>
                              </p:par>
                              <p:par>
                                <p:cTn id="43" presetID="10" presetClass="entr" presetSubtype="0" fill="hold" nodeType="withEffect">
                                  <p:stCondLst>
                                    <p:cond delay="0"/>
                                  </p:stCondLst>
                                  <p:childTnLst>
                                    <p:set>
                                      <p:cBhvr>
                                        <p:cTn id="44" dur="1" fill="hold">
                                          <p:stCondLst>
                                            <p:cond delay="0"/>
                                          </p:stCondLst>
                                        </p:cTn>
                                        <p:tgtEl>
                                          <p:spTgt spid="42"/>
                                        </p:tgtEl>
                                        <p:attrNameLst>
                                          <p:attrName>style.visibility</p:attrName>
                                        </p:attrNameLst>
                                      </p:cBhvr>
                                      <p:to>
                                        <p:strVal val="visible"/>
                                      </p:to>
                                    </p:set>
                                    <p:animEffect transition="in" filter="fade">
                                      <p:cBhvr>
                                        <p:cTn id="45" dur="500"/>
                                        <p:tgtEl>
                                          <p:spTgt spid="42"/>
                                        </p:tgtEl>
                                      </p:cBhvr>
                                    </p:animEffect>
                                  </p:childTnLst>
                                </p:cTn>
                              </p:par>
                              <p:par>
                                <p:cTn id="46" presetID="10" presetClass="entr" presetSubtype="0" fill="hold" nodeType="withEffect">
                                  <p:stCondLst>
                                    <p:cond delay="0"/>
                                  </p:stCondLst>
                                  <p:childTnLst>
                                    <p:set>
                                      <p:cBhvr>
                                        <p:cTn id="47" dur="1" fill="hold">
                                          <p:stCondLst>
                                            <p:cond delay="0"/>
                                          </p:stCondLst>
                                        </p:cTn>
                                        <p:tgtEl>
                                          <p:spTgt spid="46"/>
                                        </p:tgtEl>
                                        <p:attrNameLst>
                                          <p:attrName>style.visibility</p:attrName>
                                        </p:attrNameLst>
                                      </p:cBhvr>
                                      <p:to>
                                        <p:strVal val="visible"/>
                                      </p:to>
                                    </p:set>
                                    <p:animEffect transition="in" filter="fade">
                                      <p:cBhvr>
                                        <p:cTn id="48" dur="500"/>
                                        <p:tgtEl>
                                          <p:spTgt spid="46"/>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28"/>
                                        </p:tgtEl>
                                        <p:attrNameLst>
                                          <p:attrName>style.visibility</p:attrName>
                                        </p:attrNameLst>
                                      </p:cBhvr>
                                      <p:to>
                                        <p:strVal val="visible"/>
                                      </p:to>
                                    </p:set>
                                    <p:animEffect transition="in" filter="fade">
                                      <p:cBhvr>
                                        <p:cTn id="51" dur="500"/>
                                        <p:tgtEl>
                                          <p:spTgt spid="28"/>
                                        </p:tgtEl>
                                      </p:cBhvr>
                                    </p:animEffect>
                                  </p:childTnLst>
                                </p:cTn>
                              </p:par>
                              <p:par>
                                <p:cTn id="52" presetID="10" presetClass="entr" presetSubtype="0" fill="hold" nodeType="withEffect">
                                  <p:stCondLst>
                                    <p:cond delay="0"/>
                                  </p:stCondLst>
                                  <p:childTnLst>
                                    <p:set>
                                      <p:cBhvr>
                                        <p:cTn id="53" dur="1" fill="hold">
                                          <p:stCondLst>
                                            <p:cond delay="0"/>
                                          </p:stCondLst>
                                        </p:cTn>
                                        <p:tgtEl>
                                          <p:spTgt spid="51"/>
                                        </p:tgtEl>
                                        <p:attrNameLst>
                                          <p:attrName>style.visibility</p:attrName>
                                        </p:attrNameLst>
                                      </p:cBhvr>
                                      <p:to>
                                        <p:strVal val="visible"/>
                                      </p:to>
                                    </p:set>
                                    <p:animEffect transition="in" filter="fade">
                                      <p:cBhvr>
                                        <p:cTn id="54" dur="500"/>
                                        <p:tgtEl>
                                          <p:spTgt spid="51"/>
                                        </p:tgtEl>
                                      </p:cBhvr>
                                    </p:animEffect>
                                  </p:childTnLst>
                                </p:cTn>
                              </p:par>
                              <p:par>
                                <p:cTn id="55" presetID="10" presetClass="entr" presetSubtype="0" fill="hold" nodeType="withEffect">
                                  <p:stCondLst>
                                    <p:cond delay="0"/>
                                  </p:stCondLst>
                                  <p:childTnLst>
                                    <p:set>
                                      <p:cBhvr>
                                        <p:cTn id="56" dur="1" fill="hold">
                                          <p:stCondLst>
                                            <p:cond delay="0"/>
                                          </p:stCondLst>
                                        </p:cTn>
                                        <p:tgtEl>
                                          <p:spTgt spid="52"/>
                                        </p:tgtEl>
                                        <p:attrNameLst>
                                          <p:attrName>style.visibility</p:attrName>
                                        </p:attrNameLst>
                                      </p:cBhvr>
                                      <p:to>
                                        <p:strVal val="visible"/>
                                      </p:to>
                                    </p:set>
                                    <p:animEffect transition="in" filter="fade">
                                      <p:cBhvr>
                                        <p:cTn id="57" dur="500"/>
                                        <p:tgtEl>
                                          <p:spTgt spid="52"/>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66"/>
                                        </p:tgtEl>
                                        <p:attrNameLst>
                                          <p:attrName>style.visibility</p:attrName>
                                        </p:attrNameLst>
                                      </p:cBhvr>
                                      <p:to>
                                        <p:strVal val="visible"/>
                                      </p:to>
                                    </p:set>
                                    <p:animEffect transition="in" filter="fade">
                                      <p:cBhvr>
                                        <p:cTn id="60" dur="500"/>
                                        <p:tgtEl>
                                          <p:spTgt spid="66"/>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67"/>
                                        </p:tgtEl>
                                        <p:attrNameLst>
                                          <p:attrName>style.visibility</p:attrName>
                                        </p:attrNameLst>
                                      </p:cBhvr>
                                      <p:to>
                                        <p:strVal val="visible"/>
                                      </p:to>
                                    </p:set>
                                    <p:animEffect transition="in" filter="fade">
                                      <p:cBhvr>
                                        <p:cTn id="63" dur="500"/>
                                        <p:tgtEl>
                                          <p:spTgt spid="67"/>
                                        </p:tgtEl>
                                      </p:cBhvr>
                                    </p:animEffect>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grpId="0" nodeType="clickEffect">
                                  <p:stCondLst>
                                    <p:cond delay="0"/>
                                  </p:stCondLst>
                                  <p:childTnLst>
                                    <p:set>
                                      <p:cBhvr>
                                        <p:cTn id="67" dur="1" fill="hold">
                                          <p:stCondLst>
                                            <p:cond delay="0"/>
                                          </p:stCondLst>
                                        </p:cTn>
                                        <p:tgtEl>
                                          <p:spTgt spid="72"/>
                                        </p:tgtEl>
                                        <p:attrNameLst>
                                          <p:attrName>style.visibility</p:attrName>
                                        </p:attrNameLst>
                                      </p:cBhvr>
                                      <p:to>
                                        <p:strVal val="visible"/>
                                      </p:to>
                                    </p:set>
                                  </p:childTnLst>
                                </p:cTn>
                              </p:par>
                              <p:par>
                                <p:cTn id="68" presetID="1" presetClass="entr" presetSubtype="0" fill="hold" grpId="0" nodeType="withEffect">
                                  <p:stCondLst>
                                    <p:cond delay="0"/>
                                  </p:stCondLst>
                                  <p:childTnLst>
                                    <p:set>
                                      <p:cBhvr>
                                        <p:cTn id="69" dur="1" fill="hold">
                                          <p:stCondLst>
                                            <p:cond delay="0"/>
                                          </p:stCondLst>
                                        </p:cTn>
                                        <p:tgtEl>
                                          <p:spTgt spid="71"/>
                                        </p:tgtEl>
                                        <p:attrNameLst>
                                          <p:attrName>style.visibility</p:attrName>
                                        </p:attrNameLst>
                                      </p:cBhvr>
                                      <p:to>
                                        <p:strVal val="visible"/>
                                      </p:to>
                                    </p:se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20"/>
                                        </p:tgtEl>
                                        <p:attrNameLst>
                                          <p:attrName>style.visibility</p:attrName>
                                        </p:attrNameLst>
                                      </p:cBhvr>
                                      <p:to>
                                        <p:strVal val="visible"/>
                                      </p:to>
                                    </p:set>
                                    <p:animEffect transition="in" filter="fade">
                                      <p:cBhvr>
                                        <p:cTn id="74" dur="500"/>
                                        <p:tgtEl>
                                          <p:spTgt spid="20"/>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31"/>
                                        </p:tgtEl>
                                        <p:attrNameLst>
                                          <p:attrName>style.visibility</p:attrName>
                                        </p:attrNameLst>
                                      </p:cBhvr>
                                      <p:to>
                                        <p:strVal val="visible"/>
                                      </p:to>
                                    </p:set>
                                    <p:animEffect transition="in" filter="fade">
                                      <p:cBhvr>
                                        <p:cTn id="77" dur="500"/>
                                        <p:tgtEl>
                                          <p:spTgt spid="31"/>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33"/>
                                        </p:tgtEl>
                                        <p:attrNameLst>
                                          <p:attrName>style.visibility</p:attrName>
                                        </p:attrNameLst>
                                      </p:cBhvr>
                                      <p:to>
                                        <p:strVal val="visible"/>
                                      </p:to>
                                    </p:set>
                                    <p:animEffect transition="in" filter="fade">
                                      <p:cBhvr>
                                        <p:cTn id="80"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animBg="1"/>
      <p:bldP spid="72" grpId="0" animBg="1"/>
      <p:bldP spid="20" grpId="0" animBg="1"/>
      <p:bldP spid="31" grpId="0" animBg="1"/>
      <p:bldP spid="33" grpId="0" animBg="1"/>
      <p:bldP spid="36" grpId="0" animBg="1"/>
      <p:bldP spid="41" grpId="0" animBg="1"/>
      <p:bldP spid="28" grpId="0" animBg="1"/>
      <p:bldP spid="66" grpId="0"/>
      <p:bldP spid="67" grpId="0"/>
      <p:bldP spid="71" grpId="0" animBg="1"/>
      <p:bldP spid="8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FA36FB-A9FB-B846-3E98-48AF28FEBE1C}"/>
            </a:ext>
          </a:extLst>
        </p:cNvPr>
        <p:cNvGrpSpPr/>
        <p:nvPr/>
      </p:nvGrpSpPr>
      <p:grpSpPr>
        <a:xfrm>
          <a:off x="0" y="0"/>
          <a:ext cx="0" cy="0"/>
          <a:chOff x="0" y="0"/>
          <a:chExt cx="0" cy="0"/>
        </a:xfrm>
      </p:grpSpPr>
      <p:sp>
        <p:nvSpPr>
          <p:cNvPr id="5" name="四角形: 角を丸くする 4">
            <a:extLst>
              <a:ext uri="{FF2B5EF4-FFF2-40B4-BE49-F238E27FC236}">
                <a16:creationId xmlns:a16="http://schemas.microsoft.com/office/drawing/2014/main" id="{35E00979-2EA0-DF83-51DE-120CDDF15212}"/>
              </a:ext>
            </a:extLst>
          </p:cNvPr>
          <p:cNvSpPr/>
          <p:nvPr/>
        </p:nvSpPr>
        <p:spPr>
          <a:xfrm>
            <a:off x="364216" y="5055614"/>
            <a:ext cx="7654441" cy="588871"/>
          </a:xfrm>
          <a:prstGeom prst="round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a:extLst>
              <a:ext uri="{FF2B5EF4-FFF2-40B4-BE49-F238E27FC236}">
                <a16:creationId xmlns:a16="http://schemas.microsoft.com/office/drawing/2014/main" id="{7C349542-7626-6588-BFC1-BED9071C2814}"/>
              </a:ext>
            </a:extLst>
          </p:cNvPr>
          <p:cNvSpPr txBox="1"/>
          <p:nvPr/>
        </p:nvSpPr>
        <p:spPr>
          <a:xfrm>
            <a:off x="222987" y="5101142"/>
            <a:ext cx="1240592" cy="523220"/>
          </a:xfrm>
          <a:prstGeom prst="rect">
            <a:avLst/>
          </a:prstGeom>
          <a:noFill/>
        </p:spPr>
        <p:txBody>
          <a:bodyPr wrap="square" rtlCol="0">
            <a:spAutoFit/>
          </a:bodyPr>
          <a:lstStyle/>
          <a:p>
            <a:pPr algn="ctr"/>
            <a:r>
              <a:rPr kumimoji="1" lang="ja-JP" altLang="en-US" sz="2800"/>
              <a:t>共有</a:t>
            </a:r>
          </a:p>
        </p:txBody>
      </p:sp>
      <p:sp>
        <p:nvSpPr>
          <p:cNvPr id="64" name="四角形: 角を丸くする 63">
            <a:extLst>
              <a:ext uri="{FF2B5EF4-FFF2-40B4-BE49-F238E27FC236}">
                <a16:creationId xmlns:a16="http://schemas.microsoft.com/office/drawing/2014/main" id="{851ED610-BCED-7E14-DEDB-DDB39FE87C9E}"/>
              </a:ext>
            </a:extLst>
          </p:cNvPr>
          <p:cNvSpPr/>
          <p:nvPr/>
        </p:nvSpPr>
        <p:spPr>
          <a:xfrm>
            <a:off x="8045476" y="4590682"/>
            <a:ext cx="3884726" cy="1508297"/>
          </a:xfrm>
          <a:prstGeom prst="round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スライド番号プレースホルダー 1">
            <a:extLst>
              <a:ext uri="{FF2B5EF4-FFF2-40B4-BE49-F238E27FC236}">
                <a16:creationId xmlns:a16="http://schemas.microsoft.com/office/drawing/2014/main" id="{9CF228B7-C705-B73C-9423-69B3C6939F52}"/>
              </a:ext>
            </a:extLst>
          </p:cNvPr>
          <p:cNvSpPr>
            <a:spLocks noGrp="1"/>
          </p:cNvSpPr>
          <p:nvPr>
            <p:ph type="sldNum" sz="quarter" idx="12"/>
          </p:nvPr>
        </p:nvSpPr>
        <p:spPr/>
        <p:txBody>
          <a:bodyPr/>
          <a:lstStyle/>
          <a:p>
            <a:r>
              <a:rPr kumimoji="1" lang="en-US" altLang="ja-JP" sz="2800"/>
              <a:t>14</a:t>
            </a:r>
            <a:endParaRPr kumimoji="1" lang="ja-JP" altLang="en-US" sz="2800"/>
          </a:p>
        </p:txBody>
      </p:sp>
      <p:sp>
        <p:nvSpPr>
          <p:cNvPr id="76" name="タイトル 1">
            <a:extLst>
              <a:ext uri="{FF2B5EF4-FFF2-40B4-BE49-F238E27FC236}">
                <a16:creationId xmlns:a16="http://schemas.microsoft.com/office/drawing/2014/main" id="{2CED9FE6-B777-358E-F315-099AA6F1E5D0}"/>
              </a:ext>
            </a:extLst>
          </p:cNvPr>
          <p:cNvSpPr txBox="1">
            <a:spLocks/>
          </p:cNvSpPr>
          <p:nvPr/>
        </p:nvSpPr>
        <p:spPr>
          <a:xfrm>
            <a:off x="834555" y="343446"/>
            <a:ext cx="7208231" cy="827302"/>
          </a:xfrm>
          <a:prstGeom prst="rect">
            <a:avLst/>
          </a:prstGeom>
        </p:spPr>
        <p:txBody>
          <a:bodyPr/>
          <a:lstStyle>
            <a:lvl1pPr algn="l" defTabSz="914400" rtl="0" eaLnBrk="1" latinLnBrk="0" hangingPunct="1">
              <a:lnSpc>
                <a:spcPct val="85000"/>
              </a:lnSpc>
              <a:spcBef>
                <a:spcPct val="0"/>
              </a:spcBef>
              <a:buNone/>
              <a:defRPr kumimoji="1" sz="4800" kern="1200" spc="-50" baseline="0">
                <a:solidFill>
                  <a:schemeClr val="tx1">
                    <a:lumMod val="75000"/>
                    <a:lumOff val="25000"/>
                  </a:schemeClr>
                </a:solidFill>
                <a:latin typeface="+mj-lt"/>
                <a:ea typeface="+mj-ea"/>
                <a:cs typeface="+mj-cs"/>
              </a:defRPr>
            </a:lvl1pPr>
          </a:lstStyle>
          <a:p>
            <a:r>
              <a:rPr lang="ja-JP" altLang="en-US"/>
              <a:t>提案手法</a:t>
            </a:r>
            <a:r>
              <a:rPr lang="en-US" altLang="ja-JP" b="1"/>
              <a:t>B</a:t>
            </a:r>
            <a:r>
              <a:rPr lang="ja-JP" altLang="en-US"/>
              <a:t>の</a:t>
            </a:r>
            <a:r>
              <a:rPr lang="en-US" altLang="ja-JP" b="1"/>
              <a:t>Transformer</a:t>
            </a:r>
          </a:p>
        </p:txBody>
      </p:sp>
      <p:pic>
        <p:nvPicPr>
          <p:cNvPr id="34" name="図 33">
            <a:extLst>
              <a:ext uri="{FF2B5EF4-FFF2-40B4-BE49-F238E27FC236}">
                <a16:creationId xmlns:a16="http://schemas.microsoft.com/office/drawing/2014/main" id="{E030031C-29CA-0743-57F3-1DEEEA869B02}"/>
              </a:ext>
            </a:extLst>
          </p:cNvPr>
          <p:cNvPicPr>
            <a:picLocks noChangeAspect="1"/>
          </p:cNvPicPr>
          <p:nvPr/>
        </p:nvPicPr>
        <p:blipFill rotWithShape="1">
          <a:blip r:embed="rId2">
            <a:extLst>
              <a:ext uri="{28A0092B-C50C-407E-A947-70E740481C1C}">
                <a14:useLocalDpi xmlns:a14="http://schemas.microsoft.com/office/drawing/2010/main" val="0"/>
              </a:ext>
            </a:extLst>
          </a:blip>
          <a:srcRect l="12590" t="70958" r="71703" b="1403"/>
          <a:stretch/>
        </p:blipFill>
        <p:spPr>
          <a:xfrm>
            <a:off x="8518869" y="4809252"/>
            <a:ext cx="708823" cy="693071"/>
          </a:xfrm>
          <a:prstGeom prst="rect">
            <a:avLst/>
          </a:prstGeom>
        </p:spPr>
      </p:pic>
      <p:sp>
        <p:nvSpPr>
          <p:cNvPr id="47" name="楕円 46">
            <a:extLst>
              <a:ext uri="{FF2B5EF4-FFF2-40B4-BE49-F238E27FC236}">
                <a16:creationId xmlns:a16="http://schemas.microsoft.com/office/drawing/2014/main" id="{B0E53AD0-069B-6D26-CC29-6ACD2A2F7F93}"/>
              </a:ext>
            </a:extLst>
          </p:cNvPr>
          <p:cNvSpPr/>
          <p:nvPr/>
        </p:nvSpPr>
        <p:spPr>
          <a:xfrm>
            <a:off x="8448516" y="4755945"/>
            <a:ext cx="129772" cy="130815"/>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楕円 47">
            <a:extLst>
              <a:ext uri="{FF2B5EF4-FFF2-40B4-BE49-F238E27FC236}">
                <a16:creationId xmlns:a16="http://schemas.microsoft.com/office/drawing/2014/main" id="{3FF9B6A8-45DE-2BFA-A741-A68F8E7B202C}"/>
              </a:ext>
            </a:extLst>
          </p:cNvPr>
          <p:cNvSpPr/>
          <p:nvPr/>
        </p:nvSpPr>
        <p:spPr>
          <a:xfrm>
            <a:off x="9162806" y="5424790"/>
            <a:ext cx="129772" cy="130815"/>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四角形: 角を丸くする 48">
            <a:extLst>
              <a:ext uri="{FF2B5EF4-FFF2-40B4-BE49-F238E27FC236}">
                <a16:creationId xmlns:a16="http://schemas.microsoft.com/office/drawing/2014/main" id="{CD9D5281-0AAE-D702-D6CC-4A32261142A8}"/>
              </a:ext>
            </a:extLst>
          </p:cNvPr>
          <p:cNvSpPr/>
          <p:nvPr/>
        </p:nvSpPr>
        <p:spPr>
          <a:xfrm>
            <a:off x="9894890" y="4991823"/>
            <a:ext cx="775829" cy="432618"/>
          </a:xfrm>
          <a:prstGeom prst="roundRect">
            <a:avLst/>
          </a:prstGeom>
          <a:solidFill>
            <a:schemeClr val="bg1"/>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2400">
                <a:solidFill>
                  <a:schemeClr val="tx1"/>
                </a:solidFill>
                <a:latin typeface="Arial Black" panose="020B0A04020102020204" pitchFamily="34" charset="0"/>
              </a:rPr>
              <a:t>FC</a:t>
            </a:r>
            <a:endParaRPr kumimoji="1" lang="ja-JP" altLang="en-US" sz="2400">
              <a:solidFill>
                <a:schemeClr val="tx1"/>
              </a:solidFill>
              <a:latin typeface="Arial Black" panose="020B0A04020102020204" pitchFamily="34" charset="0"/>
            </a:endParaRPr>
          </a:p>
        </p:txBody>
      </p:sp>
      <mc:AlternateContent xmlns:mc="http://schemas.openxmlformats.org/markup-compatibility/2006" xmlns:a14="http://schemas.microsoft.com/office/drawing/2010/main">
        <mc:Choice Requires="a14">
          <p:sp>
            <p:nvSpPr>
              <p:cNvPr id="52" name="テキスト ボックス 51">
                <a:extLst>
                  <a:ext uri="{FF2B5EF4-FFF2-40B4-BE49-F238E27FC236}">
                    <a16:creationId xmlns:a16="http://schemas.microsoft.com/office/drawing/2014/main" id="{D630202F-04CE-1853-EB75-0F78A9E7154F}"/>
                  </a:ext>
                </a:extLst>
              </p:cNvPr>
              <p:cNvSpPr txBox="1"/>
              <p:nvPr/>
            </p:nvSpPr>
            <p:spPr>
              <a:xfrm>
                <a:off x="8102248" y="5464088"/>
                <a:ext cx="159691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m:t>
                      </m:r>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𝑥</m:t>
                          </m:r>
                        </m:e>
                        <m:sub>
                          <m:r>
                            <a:rPr kumimoji="1" lang="en-US" altLang="ja-JP" b="0" i="1" smtClean="0">
                              <a:latin typeface="Cambria Math" panose="02040503050406030204" pitchFamily="18" charset="0"/>
                            </a:rPr>
                            <m:t>1</m:t>
                          </m:r>
                        </m:sub>
                      </m:sSub>
                      <m:r>
                        <a:rPr kumimoji="1" lang="en-US" altLang="ja-JP" b="0" i="1" smtClean="0">
                          <a:latin typeface="Cambria Math" panose="02040503050406030204" pitchFamily="18" charset="0"/>
                        </a:rPr>
                        <m:t>, </m:t>
                      </m:r>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𝑦</m:t>
                          </m:r>
                        </m:e>
                        <m:sub>
                          <m:r>
                            <a:rPr kumimoji="1" lang="en-US" altLang="ja-JP" b="0" i="1" smtClean="0">
                              <a:latin typeface="Cambria Math" panose="02040503050406030204" pitchFamily="18" charset="0"/>
                            </a:rPr>
                            <m:t>1</m:t>
                          </m:r>
                        </m:sub>
                      </m:sSub>
                      <m:r>
                        <a:rPr kumimoji="1" lang="en-US" altLang="ja-JP" b="0" i="1" smtClean="0">
                          <a:latin typeface="Cambria Math" panose="02040503050406030204" pitchFamily="18" charset="0"/>
                        </a:rPr>
                        <m:t>,</m:t>
                      </m:r>
                      <m:sSub>
                        <m:sSubPr>
                          <m:ctrlPr>
                            <a:rPr kumimoji="1" lang="en-US" altLang="ja-JP" i="1">
                              <a:latin typeface="Cambria Math" panose="02040503050406030204" pitchFamily="18" charset="0"/>
                            </a:rPr>
                          </m:ctrlPr>
                        </m:sSubPr>
                        <m:e>
                          <m:r>
                            <a:rPr kumimoji="1" lang="en-US" altLang="ja-JP" i="1">
                              <a:latin typeface="Cambria Math" panose="02040503050406030204" pitchFamily="18" charset="0"/>
                            </a:rPr>
                            <m:t>𝑥</m:t>
                          </m:r>
                        </m:e>
                        <m:sub>
                          <m:r>
                            <a:rPr kumimoji="1" lang="en-US" altLang="ja-JP" i="1">
                              <a:latin typeface="Cambria Math" panose="02040503050406030204" pitchFamily="18" charset="0"/>
                            </a:rPr>
                            <m:t>2</m:t>
                          </m:r>
                        </m:sub>
                      </m:sSub>
                      <m:r>
                        <a:rPr kumimoji="1" lang="en-US" altLang="ja-JP" i="1">
                          <a:latin typeface="Cambria Math" panose="02040503050406030204" pitchFamily="18" charset="0"/>
                        </a:rPr>
                        <m:t>, </m:t>
                      </m:r>
                      <m:sSub>
                        <m:sSubPr>
                          <m:ctrlPr>
                            <a:rPr kumimoji="1" lang="en-US" altLang="ja-JP" i="1">
                              <a:latin typeface="Cambria Math" panose="02040503050406030204" pitchFamily="18" charset="0"/>
                            </a:rPr>
                          </m:ctrlPr>
                        </m:sSubPr>
                        <m:e>
                          <m:r>
                            <a:rPr kumimoji="1" lang="en-US" altLang="ja-JP" i="1">
                              <a:latin typeface="Cambria Math" panose="02040503050406030204" pitchFamily="18" charset="0"/>
                            </a:rPr>
                            <m:t>𝑦</m:t>
                          </m:r>
                        </m:e>
                        <m:sub>
                          <m:r>
                            <a:rPr kumimoji="1" lang="en-US" altLang="ja-JP" i="1">
                              <a:latin typeface="Cambria Math" panose="02040503050406030204" pitchFamily="18" charset="0"/>
                            </a:rPr>
                            <m:t>2</m:t>
                          </m:r>
                        </m:sub>
                      </m:sSub>
                      <m:r>
                        <a:rPr kumimoji="1" lang="en-US" altLang="ja-JP" b="0" i="1" smtClean="0">
                          <a:latin typeface="Cambria Math" panose="02040503050406030204" pitchFamily="18" charset="0"/>
                        </a:rPr>
                        <m:t>)</m:t>
                      </m:r>
                    </m:oMath>
                  </m:oMathPara>
                </a14:m>
                <a:endParaRPr kumimoji="1" lang="ja-JP" altLang="en-US"/>
              </a:p>
            </p:txBody>
          </p:sp>
        </mc:Choice>
        <mc:Fallback xmlns="">
          <p:sp>
            <p:nvSpPr>
              <p:cNvPr id="52" name="テキスト ボックス 51">
                <a:extLst>
                  <a:ext uri="{FF2B5EF4-FFF2-40B4-BE49-F238E27FC236}">
                    <a16:creationId xmlns:a16="http://schemas.microsoft.com/office/drawing/2014/main" id="{D630202F-04CE-1853-EB75-0F78A9E7154F}"/>
                  </a:ext>
                </a:extLst>
              </p:cNvPr>
              <p:cNvSpPr txBox="1">
                <a:spLocks noRot="1" noChangeAspect="1" noMove="1" noResize="1" noEditPoints="1" noAdjustHandles="1" noChangeArrowheads="1" noChangeShapeType="1" noTextEdit="1"/>
              </p:cNvSpPr>
              <p:nvPr/>
            </p:nvSpPr>
            <p:spPr>
              <a:xfrm>
                <a:off x="8102248" y="5464088"/>
                <a:ext cx="1596912" cy="369332"/>
              </a:xfrm>
              <a:prstGeom prst="rect">
                <a:avLst/>
              </a:prstGeom>
              <a:blipFill>
                <a:blip r:embed="rId3"/>
                <a:stretch>
                  <a:fillRect b="-13115"/>
                </a:stretch>
              </a:blipFill>
            </p:spPr>
            <p:txBody>
              <a:bodyPr/>
              <a:lstStyle/>
              <a:p>
                <a:r>
                  <a:rPr lang="ja-JP" altLang="en-US">
                    <a:noFill/>
                  </a:rPr>
                  <a:t> </a:t>
                </a:r>
              </a:p>
            </p:txBody>
          </p:sp>
        </mc:Fallback>
      </mc:AlternateContent>
      <p:sp>
        <p:nvSpPr>
          <p:cNvPr id="55" name="矢印: 右 54">
            <a:extLst>
              <a:ext uri="{FF2B5EF4-FFF2-40B4-BE49-F238E27FC236}">
                <a16:creationId xmlns:a16="http://schemas.microsoft.com/office/drawing/2014/main" id="{7F06F996-2156-DD54-78AB-CF25D58B319B}"/>
              </a:ext>
            </a:extLst>
          </p:cNvPr>
          <p:cNvSpPr/>
          <p:nvPr/>
        </p:nvSpPr>
        <p:spPr>
          <a:xfrm>
            <a:off x="9491106" y="4988390"/>
            <a:ext cx="214199" cy="433136"/>
          </a:xfrm>
          <a:prstGeom prst="rightArrow">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直方体 55">
            <a:extLst>
              <a:ext uri="{FF2B5EF4-FFF2-40B4-BE49-F238E27FC236}">
                <a16:creationId xmlns:a16="http://schemas.microsoft.com/office/drawing/2014/main" id="{144DD730-17BC-528D-D115-7D0927A007E5}"/>
              </a:ext>
            </a:extLst>
          </p:cNvPr>
          <p:cNvSpPr/>
          <p:nvPr/>
        </p:nvSpPr>
        <p:spPr>
          <a:xfrm>
            <a:off x="11192209" y="4978874"/>
            <a:ext cx="500526" cy="503028"/>
          </a:xfrm>
          <a:prstGeom prst="cube">
            <a:avLst>
              <a:gd name="adj" fmla="val 75836"/>
            </a:avLst>
          </a:prstGeom>
          <a:solidFill>
            <a:srgbClr val="F17B0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 name="矢印: 右 59">
            <a:extLst>
              <a:ext uri="{FF2B5EF4-FFF2-40B4-BE49-F238E27FC236}">
                <a16:creationId xmlns:a16="http://schemas.microsoft.com/office/drawing/2014/main" id="{0AEE143B-2CE0-6B6E-385C-AC8A30EEC606}"/>
              </a:ext>
            </a:extLst>
          </p:cNvPr>
          <p:cNvSpPr/>
          <p:nvPr/>
        </p:nvSpPr>
        <p:spPr>
          <a:xfrm>
            <a:off x="10849453" y="4994992"/>
            <a:ext cx="214199" cy="433136"/>
          </a:xfrm>
          <a:prstGeom prst="rightArrow">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66" name="テキスト ボックス 65">
                <a:extLst>
                  <a:ext uri="{FF2B5EF4-FFF2-40B4-BE49-F238E27FC236}">
                    <a16:creationId xmlns:a16="http://schemas.microsoft.com/office/drawing/2014/main" id="{E9853F6D-C9AA-347C-15C3-EBD57BCBDC83}"/>
                  </a:ext>
                </a:extLst>
              </p:cNvPr>
              <p:cNvSpPr txBox="1"/>
              <p:nvPr/>
            </p:nvSpPr>
            <p:spPr>
              <a:xfrm>
                <a:off x="8265502" y="5763622"/>
                <a:ext cx="1270404" cy="338554"/>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r>
                        <a:rPr kumimoji="1" lang="en-US" altLang="ja-JP" sz="1600" i="1" smtClean="0">
                          <a:latin typeface="Cambria Math" panose="02040503050406030204" pitchFamily="18" charset="0"/>
                        </a:rPr>
                        <m:t>(</m:t>
                      </m:r>
                      <m:r>
                        <a:rPr kumimoji="1" lang="en-US" altLang="ja-JP" sz="1600" b="0" i="1" smtClean="0">
                          <a:latin typeface="Cambria Math" panose="02040503050406030204" pitchFamily="18" charset="0"/>
                        </a:rPr>
                        <m:t>4</m:t>
                      </m:r>
                      <m:r>
                        <a:rPr kumimoji="1" lang="en-US" altLang="ja-JP" sz="1600" i="1" smtClean="0">
                          <a:latin typeface="Cambria Math" panose="02040503050406030204" pitchFamily="18" charset="0"/>
                        </a:rPr>
                        <m:t>)</m:t>
                      </m:r>
                    </m:oMath>
                  </m:oMathPara>
                </a14:m>
                <a:endParaRPr kumimoji="1" lang="ja-JP" altLang="en-US" sz="1600"/>
              </a:p>
            </p:txBody>
          </p:sp>
        </mc:Choice>
        <mc:Fallback xmlns="">
          <p:sp>
            <p:nvSpPr>
              <p:cNvPr id="66" name="テキスト ボックス 65">
                <a:extLst>
                  <a:ext uri="{FF2B5EF4-FFF2-40B4-BE49-F238E27FC236}">
                    <a16:creationId xmlns:a16="http://schemas.microsoft.com/office/drawing/2014/main" id="{E9853F6D-C9AA-347C-15C3-EBD57BCBDC83}"/>
                  </a:ext>
                </a:extLst>
              </p:cNvPr>
              <p:cNvSpPr txBox="1">
                <a:spLocks noRot="1" noChangeAspect="1" noMove="1" noResize="1" noEditPoints="1" noAdjustHandles="1" noChangeArrowheads="1" noChangeShapeType="1" noTextEdit="1"/>
              </p:cNvSpPr>
              <p:nvPr/>
            </p:nvSpPr>
            <p:spPr>
              <a:xfrm>
                <a:off x="8265502" y="5763622"/>
                <a:ext cx="1270404" cy="338554"/>
              </a:xfrm>
              <a:prstGeom prst="rect">
                <a:avLst/>
              </a:prstGeom>
              <a:blipFill>
                <a:blip r:embed="rId4"/>
                <a:stretch>
                  <a:fillRect b="-892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7" name="テキスト ボックス 66">
                <a:extLst>
                  <a:ext uri="{FF2B5EF4-FFF2-40B4-BE49-F238E27FC236}">
                    <a16:creationId xmlns:a16="http://schemas.microsoft.com/office/drawing/2014/main" id="{9E80CED1-BBE6-69B5-BADD-A6446CE6542F}"/>
                  </a:ext>
                </a:extLst>
              </p:cNvPr>
              <p:cNvSpPr txBox="1"/>
              <p:nvPr/>
            </p:nvSpPr>
            <p:spPr>
              <a:xfrm>
                <a:off x="10796468" y="5762907"/>
                <a:ext cx="1270404" cy="338554"/>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r>
                        <a:rPr kumimoji="1" lang="en-US" altLang="ja-JP" sz="1600" i="1" smtClean="0">
                          <a:latin typeface="Cambria Math" panose="02040503050406030204" pitchFamily="18" charset="0"/>
                        </a:rPr>
                        <m:t>(</m:t>
                      </m:r>
                      <m:r>
                        <a:rPr kumimoji="1" lang="en-US" altLang="ja-JP" sz="1600" b="0" i="1" smtClean="0">
                          <a:latin typeface="Cambria Math" panose="02040503050406030204" pitchFamily="18" charset="0"/>
                        </a:rPr>
                        <m:t>4096</m:t>
                      </m:r>
                      <m:r>
                        <a:rPr kumimoji="1" lang="en-US" altLang="ja-JP" sz="1600" i="1" smtClean="0">
                          <a:latin typeface="Cambria Math" panose="02040503050406030204" pitchFamily="18" charset="0"/>
                        </a:rPr>
                        <m:t>)</m:t>
                      </m:r>
                    </m:oMath>
                  </m:oMathPara>
                </a14:m>
                <a:endParaRPr kumimoji="1" lang="ja-JP" altLang="en-US" sz="1600"/>
              </a:p>
            </p:txBody>
          </p:sp>
        </mc:Choice>
        <mc:Fallback xmlns="">
          <p:sp>
            <p:nvSpPr>
              <p:cNvPr id="67" name="テキスト ボックス 66">
                <a:extLst>
                  <a:ext uri="{FF2B5EF4-FFF2-40B4-BE49-F238E27FC236}">
                    <a16:creationId xmlns:a16="http://schemas.microsoft.com/office/drawing/2014/main" id="{9E80CED1-BBE6-69B5-BADD-A6446CE6542F}"/>
                  </a:ext>
                </a:extLst>
              </p:cNvPr>
              <p:cNvSpPr txBox="1">
                <a:spLocks noRot="1" noChangeAspect="1" noMove="1" noResize="1" noEditPoints="1" noAdjustHandles="1" noChangeArrowheads="1" noChangeShapeType="1" noTextEdit="1"/>
              </p:cNvSpPr>
              <p:nvPr/>
            </p:nvSpPr>
            <p:spPr>
              <a:xfrm>
                <a:off x="10796468" y="5762907"/>
                <a:ext cx="1270404" cy="338554"/>
              </a:xfrm>
              <a:prstGeom prst="rect">
                <a:avLst/>
              </a:prstGeom>
              <a:blipFill>
                <a:blip r:embed="rId5"/>
                <a:stretch>
                  <a:fillRect b="-8929"/>
                </a:stretch>
              </a:blipFill>
            </p:spPr>
            <p:txBody>
              <a:bodyPr/>
              <a:lstStyle/>
              <a:p>
                <a:r>
                  <a:rPr lang="ja-JP" altLang="en-US">
                    <a:noFill/>
                  </a:rPr>
                  <a:t> </a:t>
                </a:r>
              </a:p>
            </p:txBody>
          </p:sp>
        </mc:Fallback>
      </mc:AlternateContent>
      <p:sp>
        <p:nvSpPr>
          <p:cNvPr id="69" name="テキスト ボックス 68">
            <a:extLst>
              <a:ext uri="{FF2B5EF4-FFF2-40B4-BE49-F238E27FC236}">
                <a16:creationId xmlns:a16="http://schemas.microsoft.com/office/drawing/2014/main" id="{6EF58BCE-8CE8-A986-8A02-E8D42E286170}"/>
              </a:ext>
            </a:extLst>
          </p:cNvPr>
          <p:cNvSpPr txBox="1"/>
          <p:nvPr/>
        </p:nvSpPr>
        <p:spPr>
          <a:xfrm>
            <a:off x="8892810" y="4260640"/>
            <a:ext cx="2190058" cy="400110"/>
          </a:xfrm>
          <a:prstGeom prst="rect">
            <a:avLst/>
          </a:prstGeom>
          <a:noFill/>
        </p:spPr>
        <p:txBody>
          <a:bodyPr wrap="square" rtlCol="0">
            <a:spAutoFit/>
          </a:bodyPr>
          <a:lstStyle/>
          <a:p>
            <a:r>
              <a:rPr kumimoji="1" lang="ja-JP" altLang="en-US" sz="2000" b="1"/>
              <a:t>パッチの位置情報</a:t>
            </a:r>
          </a:p>
        </p:txBody>
      </p:sp>
      <p:sp>
        <p:nvSpPr>
          <p:cNvPr id="35" name="直方体 34">
            <a:extLst>
              <a:ext uri="{FF2B5EF4-FFF2-40B4-BE49-F238E27FC236}">
                <a16:creationId xmlns:a16="http://schemas.microsoft.com/office/drawing/2014/main" id="{49FBFF63-B254-6064-9D7A-055B20DC57F0}"/>
              </a:ext>
            </a:extLst>
          </p:cNvPr>
          <p:cNvSpPr/>
          <p:nvPr/>
        </p:nvSpPr>
        <p:spPr>
          <a:xfrm>
            <a:off x="1967361" y="1377804"/>
            <a:ext cx="500526" cy="503028"/>
          </a:xfrm>
          <a:prstGeom prst="cube">
            <a:avLst>
              <a:gd name="adj" fmla="val 75836"/>
            </a:avLst>
          </a:prstGeom>
          <a:solidFill>
            <a:schemeClr val="accent4">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6" name="直線コネクタ 35">
            <a:extLst>
              <a:ext uri="{FF2B5EF4-FFF2-40B4-BE49-F238E27FC236}">
                <a16:creationId xmlns:a16="http://schemas.microsoft.com/office/drawing/2014/main" id="{C55F8C5C-D927-739B-6504-650163207B9A}"/>
              </a:ext>
            </a:extLst>
          </p:cNvPr>
          <p:cNvCxnSpPr>
            <a:cxnSpLocks/>
          </p:cNvCxnSpPr>
          <p:nvPr/>
        </p:nvCxnSpPr>
        <p:spPr>
          <a:xfrm>
            <a:off x="5286783" y="1682416"/>
            <a:ext cx="590203" cy="0"/>
          </a:xfrm>
          <a:prstGeom prst="line">
            <a:avLst/>
          </a:prstGeom>
          <a:ln w="762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50" name="直方体 49">
            <a:extLst>
              <a:ext uri="{FF2B5EF4-FFF2-40B4-BE49-F238E27FC236}">
                <a16:creationId xmlns:a16="http://schemas.microsoft.com/office/drawing/2014/main" id="{D533E8A4-E609-7347-9C90-FACC0CCBCB21}"/>
              </a:ext>
            </a:extLst>
          </p:cNvPr>
          <p:cNvSpPr/>
          <p:nvPr/>
        </p:nvSpPr>
        <p:spPr>
          <a:xfrm>
            <a:off x="3996985" y="1394785"/>
            <a:ext cx="500526" cy="503028"/>
          </a:xfrm>
          <a:prstGeom prst="cube">
            <a:avLst>
              <a:gd name="adj" fmla="val 75836"/>
            </a:avLst>
          </a:prstGeom>
          <a:solidFill>
            <a:schemeClr val="accent4">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 name="直方体 50">
            <a:extLst>
              <a:ext uri="{FF2B5EF4-FFF2-40B4-BE49-F238E27FC236}">
                <a16:creationId xmlns:a16="http://schemas.microsoft.com/office/drawing/2014/main" id="{83F535F6-75CB-C7AB-B8CA-C111F515672D}"/>
              </a:ext>
            </a:extLst>
          </p:cNvPr>
          <p:cNvSpPr/>
          <p:nvPr/>
        </p:nvSpPr>
        <p:spPr>
          <a:xfrm>
            <a:off x="6726073" y="1394785"/>
            <a:ext cx="500526" cy="503028"/>
          </a:xfrm>
          <a:prstGeom prst="cube">
            <a:avLst>
              <a:gd name="adj" fmla="val 75836"/>
            </a:avLst>
          </a:prstGeom>
          <a:solidFill>
            <a:schemeClr val="accent4">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直方体 53">
            <a:extLst>
              <a:ext uri="{FF2B5EF4-FFF2-40B4-BE49-F238E27FC236}">
                <a16:creationId xmlns:a16="http://schemas.microsoft.com/office/drawing/2014/main" id="{97074FD7-11FF-A44A-5AE3-DF94E49AD778}"/>
              </a:ext>
            </a:extLst>
          </p:cNvPr>
          <p:cNvSpPr/>
          <p:nvPr/>
        </p:nvSpPr>
        <p:spPr>
          <a:xfrm>
            <a:off x="1052250" y="2091084"/>
            <a:ext cx="500526" cy="503028"/>
          </a:xfrm>
          <a:prstGeom prst="cube">
            <a:avLst>
              <a:gd name="adj" fmla="val 75836"/>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5" name="直方体 64">
            <a:extLst>
              <a:ext uri="{FF2B5EF4-FFF2-40B4-BE49-F238E27FC236}">
                <a16:creationId xmlns:a16="http://schemas.microsoft.com/office/drawing/2014/main" id="{9B7369B5-D9B9-CC6B-5B8B-6744FB5D08C6}"/>
              </a:ext>
            </a:extLst>
          </p:cNvPr>
          <p:cNvSpPr/>
          <p:nvPr/>
        </p:nvSpPr>
        <p:spPr>
          <a:xfrm>
            <a:off x="3100646" y="2033280"/>
            <a:ext cx="500526" cy="503028"/>
          </a:xfrm>
          <a:prstGeom prst="cube">
            <a:avLst>
              <a:gd name="adj" fmla="val 75836"/>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8" name="直方体 67">
            <a:extLst>
              <a:ext uri="{FF2B5EF4-FFF2-40B4-BE49-F238E27FC236}">
                <a16:creationId xmlns:a16="http://schemas.microsoft.com/office/drawing/2014/main" id="{0F6E513A-00B7-2313-D44A-9E65F41C079C}"/>
              </a:ext>
            </a:extLst>
          </p:cNvPr>
          <p:cNvSpPr/>
          <p:nvPr/>
        </p:nvSpPr>
        <p:spPr>
          <a:xfrm>
            <a:off x="5800720" y="2073582"/>
            <a:ext cx="500526" cy="503028"/>
          </a:xfrm>
          <a:prstGeom prst="cube">
            <a:avLst>
              <a:gd name="adj" fmla="val 75836"/>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1" name="楕円 70">
            <a:extLst>
              <a:ext uri="{FF2B5EF4-FFF2-40B4-BE49-F238E27FC236}">
                <a16:creationId xmlns:a16="http://schemas.microsoft.com/office/drawing/2014/main" id="{7B25698B-7FB6-26A7-3E46-1270F1EA98B7}"/>
              </a:ext>
            </a:extLst>
          </p:cNvPr>
          <p:cNvSpPr/>
          <p:nvPr/>
        </p:nvSpPr>
        <p:spPr>
          <a:xfrm>
            <a:off x="1578104" y="2169278"/>
            <a:ext cx="377507" cy="346640"/>
          </a:xfrm>
          <a:prstGeom prst="ellipse">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2800">
                <a:solidFill>
                  <a:schemeClr val="tx1"/>
                </a:solidFill>
                <a:latin typeface="Arial Black" panose="020B0A04020102020204" pitchFamily="34" charset="0"/>
              </a:rPr>
              <a:t>+</a:t>
            </a:r>
            <a:endParaRPr kumimoji="1" lang="ja-JP" altLang="en-US" sz="2800">
              <a:solidFill>
                <a:schemeClr val="tx1"/>
              </a:solidFill>
              <a:latin typeface="Arial Black" panose="020B0A04020102020204" pitchFamily="34" charset="0"/>
            </a:endParaRPr>
          </a:p>
        </p:txBody>
      </p:sp>
      <p:cxnSp>
        <p:nvCxnSpPr>
          <p:cNvPr id="72" name="直線矢印コネクタ 71">
            <a:extLst>
              <a:ext uri="{FF2B5EF4-FFF2-40B4-BE49-F238E27FC236}">
                <a16:creationId xmlns:a16="http://schemas.microsoft.com/office/drawing/2014/main" id="{C8E1D88A-8EF9-36B7-72E5-0915474965B7}"/>
              </a:ext>
            </a:extLst>
          </p:cNvPr>
          <p:cNvCxnSpPr>
            <a:cxnSpLocks/>
          </p:cNvCxnSpPr>
          <p:nvPr/>
        </p:nvCxnSpPr>
        <p:spPr>
          <a:xfrm>
            <a:off x="2195985" y="1884108"/>
            <a:ext cx="0" cy="72714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5" name="矢印: 右 74">
            <a:extLst>
              <a:ext uri="{FF2B5EF4-FFF2-40B4-BE49-F238E27FC236}">
                <a16:creationId xmlns:a16="http://schemas.microsoft.com/office/drawing/2014/main" id="{CD63F97C-67EF-4BF1-5934-DDA277866C41}"/>
              </a:ext>
            </a:extLst>
          </p:cNvPr>
          <p:cNvSpPr/>
          <p:nvPr/>
        </p:nvSpPr>
        <p:spPr>
          <a:xfrm>
            <a:off x="1932829" y="2124247"/>
            <a:ext cx="214199" cy="433136"/>
          </a:xfrm>
          <a:prstGeom prst="rightArrow">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0" name="楕円 79">
            <a:extLst>
              <a:ext uri="{FF2B5EF4-FFF2-40B4-BE49-F238E27FC236}">
                <a16:creationId xmlns:a16="http://schemas.microsoft.com/office/drawing/2014/main" id="{C7128720-34CC-F69F-2785-81DAEE3B3C3A}"/>
              </a:ext>
            </a:extLst>
          </p:cNvPr>
          <p:cNvSpPr/>
          <p:nvPr/>
        </p:nvSpPr>
        <p:spPr>
          <a:xfrm>
            <a:off x="3628499" y="2144515"/>
            <a:ext cx="377507" cy="346640"/>
          </a:xfrm>
          <a:prstGeom prst="ellipse">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2800">
                <a:solidFill>
                  <a:schemeClr val="tx1"/>
                </a:solidFill>
                <a:latin typeface="Arial Black" panose="020B0A04020102020204" pitchFamily="34" charset="0"/>
              </a:rPr>
              <a:t>+</a:t>
            </a:r>
            <a:endParaRPr kumimoji="1" lang="ja-JP" altLang="en-US" sz="2800">
              <a:solidFill>
                <a:schemeClr val="tx1"/>
              </a:solidFill>
              <a:latin typeface="Arial Black" panose="020B0A04020102020204" pitchFamily="34" charset="0"/>
            </a:endParaRPr>
          </a:p>
        </p:txBody>
      </p:sp>
      <p:sp>
        <p:nvSpPr>
          <p:cNvPr id="81" name="矢印: 右 80">
            <a:extLst>
              <a:ext uri="{FF2B5EF4-FFF2-40B4-BE49-F238E27FC236}">
                <a16:creationId xmlns:a16="http://schemas.microsoft.com/office/drawing/2014/main" id="{5CB9193C-23A7-19DE-1D94-6DCAE078CCE5}"/>
              </a:ext>
            </a:extLst>
          </p:cNvPr>
          <p:cNvSpPr/>
          <p:nvPr/>
        </p:nvSpPr>
        <p:spPr>
          <a:xfrm>
            <a:off x="3983224" y="2099484"/>
            <a:ext cx="214199" cy="433136"/>
          </a:xfrm>
          <a:prstGeom prst="rightArrow">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2" name="楕円 81">
            <a:extLst>
              <a:ext uri="{FF2B5EF4-FFF2-40B4-BE49-F238E27FC236}">
                <a16:creationId xmlns:a16="http://schemas.microsoft.com/office/drawing/2014/main" id="{8F00DE88-F863-8731-6E81-BE949DA7A420}"/>
              </a:ext>
            </a:extLst>
          </p:cNvPr>
          <p:cNvSpPr/>
          <p:nvPr/>
        </p:nvSpPr>
        <p:spPr>
          <a:xfrm>
            <a:off x="6351899" y="2131927"/>
            <a:ext cx="377507" cy="346640"/>
          </a:xfrm>
          <a:prstGeom prst="ellipse">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2800">
                <a:solidFill>
                  <a:schemeClr val="tx1"/>
                </a:solidFill>
                <a:latin typeface="Arial Black" panose="020B0A04020102020204" pitchFamily="34" charset="0"/>
              </a:rPr>
              <a:t>+</a:t>
            </a:r>
            <a:endParaRPr kumimoji="1" lang="ja-JP" altLang="en-US" sz="2800">
              <a:solidFill>
                <a:schemeClr val="tx1"/>
              </a:solidFill>
              <a:latin typeface="Arial Black" panose="020B0A04020102020204" pitchFamily="34" charset="0"/>
            </a:endParaRPr>
          </a:p>
        </p:txBody>
      </p:sp>
      <p:sp>
        <p:nvSpPr>
          <p:cNvPr id="83" name="矢印: 右 82">
            <a:extLst>
              <a:ext uri="{FF2B5EF4-FFF2-40B4-BE49-F238E27FC236}">
                <a16:creationId xmlns:a16="http://schemas.microsoft.com/office/drawing/2014/main" id="{BA6C6F82-28AB-0D65-D862-F4B19CF86905}"/>
              </a:ext>
            </a:extLst>
          </p:cNvPr>
          <p:cNvSpPr/>
          <p:nvPr/>
        </p:nvSpPr>
        <p:spPr>
          <a:xfrm>
            <a:off x="6706624" y="2086896"/>
            <a:ext cx="214199" cy="433136"/>
          </a:xfrm>
          <a:prstGeom prst="rightArrow">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4" name="直方体 83">
            <a:extLst>
              <a:ext uri="{FF2B5EF4-FFF2-40B4-BE49-F238E27FC236}">
                <a16:creationId xmlns:a16="http://schemas.microsoft.com/office/drawing/2014/main" id="{23B0CCF0-003F-ADA1-B12A-32176CB6674E}"/>
              </a:ext>
            </a:extLst>
          </p:cNvPr>
          <p:cNvSpPr/>
          <p:nvPr/>
        </p:nvSpPr>
        <p:spPr>
          <a:xfrm>
            <a:off x="1905462" y="2686002"/>
            <a:ext cx="500526" cy="503028"/>
          </a:xfrm>
          <a:prstGeom prst="cube">
            <a:avLst>
              <a:gd name="adj" fmla="val 75836"/>
            </a:avLst>
          </a:prstGeom>
          <a:solidFill>
            <a:schemeClr val="accent5">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5" name="直方体 84">
            <a:extLst>
              <a:ext uri="{FF2B5EF4-FFF2-40B4-BE49-F238E27FC236}">
                <a16:creationId xmlns:a16="http://schemas.microsoft.com/office/drawing/2014/main" id="{467F7203-AA05-9127-4235-C7E270186539}"/>
              </a:ext>
            </a:extLst>
          </p:cNvPr>
          <p:cNvSpPr/>
          <p:nvPr/>
        </p:nvSpPr>
        <p:spPr>
          <a:xfrm>
            <a:off x="3996985" y="2702383"/>
            <a:ext cx="500526" cy="503028"/>
          </a:xfrm>
          <a:prstGeom prst="cube">
            <a:avLst>
              <a:gd name="adj" fmla="val 75836"/>
            </a:avLst>
          </a:prstGeom>
          <a:solidFill>
            <a:schemeClr val="accent5">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6" name="直方体 85">
            <a:extLst>
              <a:ext uri="{FF2B5EF4-FFF2-40B4-BE49-F238E27FC236}">
                <a16:creationId xmlns:a16="http://schemas.microsoft.com/office/drawing/2014/main" id="{53AF9D41-445D-B672-17A6-4E655BD1B01E}"/>
              </a:ext>
            </a:extLst>
          </p:cNvPr>
          <p:cNvSpPr/>
          <p:nvPr/>
        </p:nvSpPr>
        <p:spPr>
          <a:xfrm>
            <a:off x="6706589" y="2695250"/>
            <a:ext cx="500526" cy="503028"/>
          </a:xfrm>
          <a:prstGeom prst="cube">
            <a:avLst>
              <a:gd name="adj" fmla="val 75836"/>
            </a:avLst>
          </a:prstGeom>
          <a:solidFill>
            <a:schemeClr val="accent5">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7" name="テキスト ボックス 86">
            <a:extLst>
              <a:ext uri="{FF2B5EF4-FFF2-40B4-BE49-F238E27FC236}">
                <a16:creationId xmlns:a16="http://schemas.microsoft.com/office/drawing/2014/main" id="{47A55FE6-C8AE-79D5-CECD-1E00D10B61C9}"/>
              </a:ext>
            </a:extLst>
          </p:cNvPr>
          <p:cNvSpPr txBox="1"/>
          <p:nvPr/>
        </p:nvSpPr>
        <p:spPr>
          <a:xfrm>
            <a:off x="51791" y="1561699"/>
            <a:ext cx="1981156" cy="400110"/>
          </a:xfrm>
          <a:prstGeom prst="rect">
            <a:avLst/>
          </a:prstGeom>
          <a:noFill/>
        </p:spPr>
        <p:txBody>
          <a:bodyPr wrap="square" rtlCol="0">
            <a:spAutoFit/>
          </a:bodyPr>
          <a:lstStyle/>
          <a:p>
            <a:r>
              <a:rPr kumimoji="1" lang="ja-JP" altLang="en-US" sz="2000" b="1"/>
              <a:t>物体の位置情報</a:t>
            </a:r>
          </a:p>
        </p:txBody>
      </p:sp>
      <p:sp>
        <p:nvSpPr>
          <p:cNvPr id="88" name="テキスト ボックス 87">
            <a:extLst>
              <a:ext uri="{FF2B5EF4-FFF2-40B4-BE49-F238E27FC236}">
                <a16:creationId xmlns:a16="http://schemas.microsoft.com/office/drawing/2014/main" id="{32BC5D5F-F017-8D70-C945-73BE0CAA4D43}"/>
              </a:ext>
            </a:extLst>
          </p:cNvPr>
          <p:cNvSpPr txBox="1"/>
          <p:nvPr/>
        </p:nvSpPr>
        <p:spPr>
          <a:xfrm>
            <a:off x="929526" y="951011"/>
            <a:ext cx="2859981" cy="400110"/>
          </a:xfrm>
          <a:prstGeom prst="rect">
            <a:avLst/>
          </a:prstGeom>
          <a:noFill/>
        </p:spPr>
        <p:txBody>
          <a:bodyPr wrap="square" rtlCol="0">
            <a:spAutoFit/>
          </a:bodyPr>
          <a:lstStyle/>
          <a:p>
            <a:pPr algn="ctr"/>
            <a:r>
              <a:rPr kumimoji="1" lang="ja-JP" altLang="en-US" sz="2000" b="1"/>
              <a:t>物体の画像、クラス情報</a:t>
            </a:r>
          </a:p>
        </p:txBody>
      </p:sp>
      <mc:AlternateContent xmlns:mc="http://schemas.openxmlformats.org/markup-compatibility/2006" xmlns:a14="http://schemas.microsoft.com/office/drawing/2010/main">
        <mc:Choice Requires="a14">
          <p:sp>
            <p:nvSpPr>
              <p:cNvPr id="89" name="テキスト ボックス 88">
                <a:extLst>
                  <a:ext uri="{FF2B5EF4-FFF2-40B4-BE49-F238E27FC236}">
                    <a16:creationId xmlns:a16="http://schemas.microsoft.com/office/drawing/2014/main" id="{F31C73E8-7438-D172-4209-5840A43AD66F}"/>
                  </a:ext>
                </a:extLst>
              </p:cNvPr>
              <p:cNvSpPr txBox="1"/>
              <p:nvPr/>
            </p:nvSpPr>
            <p:spPr>
              <a:xfrm>
                <a:off x="1905462" y="1676045"/>
                <a:ext cx="1270404" cy="338554"/>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r>
                        <a:rPr kumimoji="1" lang="en-US" altLang="ja-JP" sz="1600" i="1" smtClean="0">
                          <a:latin typeface="Cambria Math" panose="02040503050406030204" pitchFamily="18" charset="0"/>
                        </a:rPr>
                        <m:t>(</m:t>
                      </m:r>
                      <m:r>
                        <a:rPr kumimoji="1" lang="en-US" altLang="ja-JP" sz="1600" b="0" i="1" smtClean="0">
                          <a:latin typeface="Cambria Math" panose="02040503050406030204" pitchFamily="18" charset="0"/>
                        </a:rPr>
                        <m:t>4096</m:t>
                      </m:r>
                      <m:r>
                        <a:rPr kumimoji="1" lang="en-US" altLang="ja-JP" sz="1600" i="1" smtClean="0">
                          <a:latin typeface="Cambria Math" panose="02040503050406030204" pitchFamily="18" charset="0"/>
                        </a:rPr>
                        <m:t>)</m:t>
                      </m:r>
                    </m:oMath>
                  </m:oMathPara>
                </a14:m>
                <a:endParaRPr kumimoji="1" lang="ja-JP" altLang="en-US" sz="1600"/>
              </a:p>
            </p:txBody>
          </p:sp>
        </mc:Choice>
        <mc:Fallback xmlns="">
          <p:sp>
            <p:nvSpPr>
              <p:cNvPr id="89" name="テキスト ボックス 88">
                <a:extLst>
                  <a:ext uri="{FF2B5EF4-FFF2-40B4-BE49-F238E27FC236}">
                    <a16:creationId xmlns:a16="http://schemas.microsoft.com/office/drawing/2014/main" id="{F31C73E8-7438-D172-4209-5840A43AD66F}"/>
                  </a:ext>
                </a:extLst>
              </p:cNvPr>
              <p:cNvSpPr txBox="1">
                <a:spLocks noRot="1" noChangeAspect="1" noMove="1" noResize="1" noEditPoints="1" noAdjustHandles="1" noChangeArrowheads="1" noChangeShapeType="1" noTextEdit="1"/>
              </p:cNvSpPr>
              <p:nvPr/>
            </p:nvSpPr>
            <p:spPr>
              <a:xfrm>
                <a:off x="1905462" y="1676045"/>
                <a:ext cx="1270404" cy="338554"/>
              </a:xfrm>
              <a:prstGeom prst="rect">
                <a:avLst/>
              </a:prstGeom>
              <a:blipFill>
                <a:blip r:embed="rId6"/>
                <a:stretch>
                  <a:fillRect b="-1090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0" name="テキスト ボックス 89">
                <a:extLst>
                  <a:ext uri="{FF2B5EF4-FFF2-40B4-BE49-F238E27FC236}">
                    <a16:creationId xmlns:a16="http://schemas.microsoft.com/office/drawing/2014/main" id="{A332ED09-2711-87BB-BDE2-5C0477344643}"/>
                  </a:ext>
                </a:extLst>
              </p:cNvPr>
              <p:cNvSpPr txBox="1"/>
              <p:nvPr/>
            </p:nvSpPr>
            <p:spPr>
              <a:xfrm>
                <a:off x="908047" y="2457619"/>
                <a:ext cx="1270404" cy="338554"/>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r>
                        <a:rPr kumimoji="1" lang="en-US" altLang="ja-JP" sz="1600" i="1" smtClean="0">
                          <a:latin typeface="Cambria Math" panose="02040503050406030204" pitchFamily="18" charset="0"/>
                        </a:rPr>
                        <m:t>(</m:t>
                      </m:r>
                      <m:r>
                        <a:rPr kumimoji="1" lang="en-US" altLang="ja-JP" sz="1600" b="0" i="1" smtClean="0">
                          <a:latin typeface="Cambria Math" panose="02040503050406030204" pitchFamily="18" charset="0"/>
                        </a:rPr>
                        <m:t>4096</m:t>
                      </m:r>
                      <m:r>
                        <a:rPr kumimoji="1" lang="en-US" altLang="ja-JP" sz="1600" i="1" smtClean="0">
                          <a:latin typeface="Cambria Math" panose="02040503050406030204" pitchFamily="18" charset="0"/>
                        </a:rPr>
                        <m:t>)</m:t>
                      </m:r>
                    </m:oMath>
                  </m:oMathPara>
                </a14:m>
                <a:endParaRPr kumimoji="1" lang="ja-JP" altLang="en-US" sz="1600"/>
              </a:p>
            </p:txBody>
          </p:sp>
        </mc:Choice>
        <mc:Fallback xmlns="">
          <p:sp>
            <p:nvSpPr>
              <p:cNvPr id="90" name="テキスト ボックス 89">
                <a:extLst>
                  <a:ext uri="{FF2B5EF4-FFF2-40B4-BE49-F238E27FC236}">
                    <a16:creationId xmlns:a16="http://schemas.microsoft.com/office/drawing/2014/main" id="{A332ED09-2711-87BB-BDE2-5C0477344643}"/>
                  </a:ext>
                </a:extLst>
              </p:cNvPr>
              <p:cNvSpPr txBox="1">
                <a:spLocks noRot="1" noChangeAspect="1" noMove="1" noResize="1" noEditPoints="1" noAdjustHandles="1" noChangeArrowheads="1" noChangeShapeType="1" noTextEdit="1"/>
              </p:cNvSpPr>
              <p:nvPr/>
            </p:nvSpPr>
            <p:spPr>
              <a:xfrm>
                <a:off x="908047" y="2457619"/>
                <a:ext cx="1270404" cy="338554"/>
              </a:xfrm>
              <a:prstGeom prst="rect">
                <a:avLst/>
              </a:prstGeom>
              <a:blipFill>
                <a:blip r:embed="rId7"/>
                <a:stretch>
                  <a:fillRect b="-892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1" name="テキスト ボックス 90">
                <a:extLst>
                  <a:ext uri="{FF2B5EF4-FFF2-40B4-BE49-F238E27FC236}">
                    <a16:creationId xmlns:a16="http://schemas.microsoft.com/office/drawing/2014/main" id="{308F5BDB-9E96-7438-AF45-7DF20F082D15}"/>
                  </a:ext>
                </a:extLst>
              </p:cNvPr>
              <p:cNvSpPr txBox="1"/>
              <p:nvPr/>
            </p:nvSpPr>
            <p:spPr>
              <a:xfrm>
                <a:off x="3980870" y="1676045"/>
                <a:ext cx="1270404" cy="338554"/>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r>
                        <a:rPr kumimoji="1" lang="en-US" altLang="ja-JP" sz="1600" i="1" smtClean="0">
                          <a:latin typeface="Cambria Math" panose="02040503050406030204" pitchFamily="18" charset="0"/>
                        </a:rPr>
                        <m:t>(</m:t>
                      </m:r>
                      <m:r>
                        <a:rPr kumimoji="1" lang="en-US" altLang="ja-JP" sz="1600" b="0" i="1" smtClean="0">
                          <a:latin typeface="Cambria Math" panose="02040503050406030204" pitchFamily="18" charset="0"/>
                        </a:rPr>
                        <m:t>4096</m:t>
                      </m:r>
                      <m:r>
                        <a:rPr kumimoji="1" lang="en-US" altLang="ja-JP" sz="1600" i="1" smtClean="0">
                          <a:latin typeface="Cambria Math" panose="02040503050406030204" pitchFamily="18" charset="0"/>
                        </a:rPr>
                        <m:t>)</m:t>
                      </m:r>
                    </m:oMath>
                  </m:oMathPara>
                </a14:m>
                <a:endParaRPr kumimoji="1" lang="ja-JP" altLang="en-US" sz="1600"/>
              </a:p>
            </p:txBody>
          </p:sp>
        </mc:Choice>
        <mc:Fallback xmlns="">
          <p:sp>
            <p:nvSpPr>
              <p:cNvPr id="91" name="テキスト ボックス 90">
                <a:extLst>
                  <a:ext uri="{FF2B5EF4-FFF2-40B4-BE49-F238E27FC236}">
                    <a16:creationId xmlns:a16="http://schemas.microsoft.com/office/drawing/2014/main" id="{308F5BDB-9E96-7438-AF45-7DF20F082D15}"/>
                  </a:ext>
                </a:extLst>
              </p:cNvPr>
              <p:cNvSpPr txBox="1">
                <a:spLocks noRot="1" noChangeAspect="1" noMove="1" noResize="1" noEditPoints="1" noAdjustHandles="1" noChangeArrowheads="1" noChangeShapeType="1" noTextEdit="1"/>
              </p:cNvSpPr>
              <p:nvPr/>
            </p:nvSpPr>
            <p:spPr>
              <a:xfrm>
                <a:off x="3980870" y="1676045"/>
                <a:ext cx="1270404" cy="338554"/>
              </a:xfrm>
              <a:prstGeom prst="rect">
                <a:avLst/>
              </a:prstGeom>
              <a:blipFill>
                <a:blip r:embed="rId8"/>
                <a:stretch>
                  <a:fillRect b="-1090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2" name="テキスト ボックス 91">
                <a:extLst>
                  <a:ext uri="{FF2B5EF4-FFF2-40B4-BE49-F238E27FC236}">
                    <a16:creationId xmlns:a16="http://schemas.microsoft.com/office/drawing/2014/main" id="{D5B8700C-0E0B-0FAC-5B64-8C8B3E1FADB7}"/>
                  </a:ext>
                </a:extLst>
              </p:cNvPr>
              <p:cNvSpPr txBox="1"/>
              <p:nvPr/>
            </p:nvSpPr>
            <p:spPr>
              <a:xfrm>
                <a:off x="2969508" y="2425247"/>
                <a:ext cx="1270404" cy="338554"/>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r>
                        <a:rPr kumimoji="1" lang="en-US" altLang="ja-JP" sz="1600" i="1" smtClean="0">
                          <a:latin typeface="Cambria Math" panose="02040503050406030204" pitchFamily="18" charset="0"/>
                        </a:rPr>
                        <m:t>(</m:t>
                      </m:r>
                      <m:r>
                        <a:rPr kumimoji="1" lang="en-US" altLang="ja-JP" sz="1600" b="0" i="1" smtClean="0">
                          <a:latin typeface="Cambria Math" panose="02040503050406030204" pitchFamily="18" charset="0"/>
                        </a:rPr>
                        <m:t>4096</m:t>
                      </m:r>
                      <m:r>
                        <a:rPr kumimoji="1" lang="en-US" altLang="ja-JP" sz="1600" i="1" smtClean="0">
                          <a:latin typeface="Cambria Math" panose="02040503050406030204" pitchFamily="18" charset="0"/>
                        </a:rPr>
                        <m:t>)</m:t>
                      </m:r>
                    </m:oMath>
                  </m:oMathPara>
                </a14:m>
                <a:endParaRPr kumimoji="1" lang="ja-JP" altLang="en-US" sz="1600"/>
              </a:p>
            </p:txBody>
          </p:sp>
        </mc:Choice>
        <mc:Fallback xmlns="">
          <p:sp>
            <p:nvSpPr>
              <p:cNvPr id="92" name="テキスト ボックス 91">
                <a:extLst>
                  <a:ext uri="{FF2B5EF4-FFF2-40B4-BE49-F238E27FC236}">
                    <a16:creationId xmlns:a16="http://schemas.microsoft.com/office/drawing/2014/main" id="{D5B8700C-0E0B-0FAC-5B64-8C8B3E1FADB7}"/>
                  </a:ext>
                </a:extLst>
              </p:cNvPr>
              <p:cNvSpPr txBox="1">
                <a:spLocks noRot="1" noChangeAspect="1" noMove="1" noResize="1" noEditPoints="1" noAdjustHandles="1" noChangeArrowheads="1" noChangeShapeType="1" noTextEdit="1"/>
              </p:cNvSpPr>
              <p:nvPr/>
            </p:nvSpPr>
            <p:spPr>
              <a:xfrm>
                <a:off x="2969508" y="2425247"/>
                <a:ext cx="1270404" cy="338554"/>
              </a:xfrm>
              <a:prstGeom prst="rect">
                <a:avLst/>
              </a:prstGeom>
              <a:blipFill>
                <a:blip r:embed="rId9"/>
                <a:stretch>
                  <a:fillRect b="-1090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3" name="テキスト ボックス 92">
                <a:extLst>
                  <a:ext uri="{FF2B5EF4-FFF2-40B4-BE49-F238E27FC236}">
                    <a16:creationId xmlns:a16="http://schemas.microsoft.com/office/drawing/2014/main" id="{F85B17D1-A114-42CB-8EFF-502DA105D201}"/>
                  </a:ext>
                </a:extLst>
              </p:cNvPr>
              <p:cNvSpPr txBox="1"/>
              <p:nvPr/>
            </p:nvSpPr>
            <p:spPr>
              <a:xfrm>
                <a:off x="6693949" y="1676045"/>
                <a:ext cx="1270404" cy="338554"/>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r>
                        <a:rPr kumimoji="1" lang="en-US" altLang="ja-JP" sz="1600" i="1" smtClean="0">
                          <a:latin typeface="Cambria Math" panose="02040503050406030204" pitchFamily="18" charset="0"/>
                        </a:rPr>
                        <m:t>(</m:t>
                      </m:r>
                      <m:r>
                        <a:rPr kumimoji="1" lang="en-US" altLang="ja-JP" sz="1600" b="0" i="1" smtClean="0">
                          <a:latin typeface="Cambria Math" panose="02040503050406030204" pitchFamily="18" charset="0"/>
                        </a:rPr>
                        <m:t>4096</m:t>
                      </m:r>
                      <m:r>
                        <a:rPr kumimoji="1" lang="en-US" altLang="ja-JP" sz="1600" i="1" smtClean="0">
                          <a:latin typeface="Cambria Math" panose="02040503050406030204" pitchFamily="18" charset="0"/>
                        </a:rPr>
                        <m:t>)</m:t>
                      </m:r>
                    </m:oMath>
                  </m:oMathPara>
                </a14:m>
                <a:endParaRPr kumimoji="1" lang="ja-JP" altLang="en-US" sz="1600"/>
              </a:p>
            </p:txBody>
          </p:sp>
        </mc:Choice>
        <mc:Fallback xmlns="">
          <p:sp>
            <p:nvSpPr>
              <p:cNvPr id="93" name="テキスト ボックス 92">
                <a:extLst>
                  <a:ext uri="{FF2B5EF4-FFF2-40B4-BE49-F238E27FC236}">
                    <a16:creationId xmlns:a16="http://schemas.microsoft.com/office/drawing/2014/main" id="{F85B17D1-A114-42CB-8EFF-502DA105D201}"/>
                  </a:ext>
                </a:extLst>
              </p:cNvPr>
              <p:cNvSpPr txBox="1">
                <a:spLocks noRot="1" noChangeAspect="1" noMove="1" noResize="1" noEditPoints="1" noAdjustHandles="1" noChangeArrowheads="1" noChangeShapeType="1" noTextEdit="1"/>
              </p:cNvSpPr>
              <p:nvPr/>
            </p:nvSpPr>
            <p:spPr>
              <a:xfrm>
                <a:off x="6693949" y="1676045"/>
                <a:ext cx="1270404" cy="338554"/>
              </a:xfrm>
              <a:prstGeom prst="rect">
                <a:avLst/>
              </a:prstGeom>
              <a:blipFill>
                <a:blip r:embed="rId10"/>
                <a:stretch>
                  <a:fillRect b="-1090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4" name="テキスト ボックス 93">
                <a:extLst>
                  <a:ext uri="{FF2B5EF4-FFF2-40B4-BE49-F238E27FC236}">
                    <a16:creationId xmlns:a16="http://schemas.microsoft.com/office/drawing/2014/main" id="{2E3A6714-3969-AEED-D6B4-3F7E604364E6}"/>
                  </a:ext>
                </a:extLst>
              </p:cNvPr>
              <p:cNvSpPr txBox="1"/>
              <p:nvPr/>
            </p:nvSpPr>
            <p:spPr>
              <a:xfrm>
                <a:off x="5695877" y="2420268"/>
                <a:ext cx="1270404" cy="338554"/>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r>
                        <a:rPr kumimoji="1" lang="en-US" altLang="ja-JP" sz="1600" i="1" smtClean="0">
                          <a:latin typeface="Cambria Math" panose="02040503050406030204" pitchFamily="18" charset="0"/>
                        </a:rPr>
                        <m:t>(</m:t>
                      </m:r>
                      <m:r>
                        <a:rPr kumimoji="1" lang="en-US" altLang="ja-JP" sz="1600" b="0" i="1" smtClean="0">
                          <a:latin typeface="Cambria Math" panose="02040503050406030204" pitchFamily="18" charset="0"/>
                        </a:rPr>
                        <m:t>4096</m:t>
                      </m:r>
                      <m:r>
                        <a:rPr kumimoji="1" lang="en-US" altLang="ja-JP" sz="1600" i="1" smtClean="0">
                          <a:latin typeface="Cambria Math" panose="02040503050406030204" pitchFamily="18" charset="0"/>
                        </a:rPr>
                        <m:t>)</m:t>
                      </m:r>
                    </m:oMath>
                  </m:oMathPara>
                </a14:m>
                <a:endParaRPr kumimoji="1" lang="ja-JP" altLang="en-US" sz="1600"/>
              </a:p>
            </p:txBody>
          </p:sp>
        </mc:Choice>
        <mc:Fallback xmlns="">
          <p:sp>
            <p:nvSpPr>
              <p:cNvPr id="94" name="テキスト ボックス 93">
                <a:extLst>
                  <a:ext uri="{FF2B5EF4-FFF2-40B4-BE49-F238E27FC236}">
                    <a16:creationId xmlns:a16="http://schemas.microsoft.com/office/drawing/2014/main" id="{2E3A6714-3969-AEED-D6B4-3F7E604364E6}"/>
                  </a:ext>
                </a:extLst>
              </p:cNvPr>
              <p:cNvSpPr txBox="1">
                <a:spLocks noRot="1" noChangeAspect="1" noMove="1" noResize="1" noEditPoints="1" noAdjustHandles="1" noChangeArrowheads="1" noChangeShapeType="1" noTextEdit="1"/>
              </p:cNvSpPr>
              <p:nvPr/>
            </p:nvSpPr>
            <p:spPr>
              <a:xfrm>
                <a:off x="5695877" y="2420268"/>
                <a:ext cx="1270404" cy="338554"/>
              </a:xfrm>
              <a:prstGeom prst="rect">
                <a:avLst/>
              </a:prstGeom>
              <a:blipFill>
                <a:blip r:embed="rId11"/>
                <a:stretch>
                  <a:fillRect b="-8929"/>
                </a:stretch>
              </a:blipFill>
            </p:spPr>
            <p:txBody>
              <a:bodyPr/>
              <a:lstStyle/>
              <a:p>
                <a:r>
                  <a:rPr lang="ja-JP" altLang="en-US">
                    <a:noFill/>
                  </a:rPr>
                  <a:t> </a:t>
                </a:r>
              </a:p>
            </p:txBody>
          </p:sp>
        </mc:Fallback>
      </mc:AlternateContent>
      <p:cxnSp>
        <p:nvCxnSpPr>
          <p:cNvPr id="98" name="直線矢印コネクタ 97">
            <a:extLst>
              <a:ext uri="{FF2B5EF4-FFF2-40B4-BE49-F238E27FC236}">
                <a16:creationId xmlns:a16="http://schemas.microsoft.com/office/drawing/2014/main" id="{A67DDD61-59B2-88B2-95B1-11F68B283A96}"/>
              </a:ext>
            </a:extLst>
          </p:cNvPr>
          <p:cNvCxnSpPr>
            <a:cxnSpLocks/>
          </p:cNvCxnSpPr>
          <p:nvPr/>
        </p:nvCxnSpPr>
        <p:spPr>
          <a:xfrm>
            <a:off x="4255014" y="1897813"/>
            <a:ext cx="0" cy="72714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9" name="直線矢印コネクタ 98">
            <a:extLst>
              <a:ext uri="{FF2B5EF4-FFF2-40B4-BE49-F238E27FC236}">
                <a16:creationId xmlns:a16="http://schemas.microsoft.com/office/drawing/2014/main" id="{2E12C3DB-4C68-0F03-924D-E8278EA9A2B9}"/>
              </a:ext>
            </a:extLst>
          </p:cNvPr>
          <p:cNvCxnSpPr>
            <a:cxnSpLocks/>
          </p:cNvCxnSpPr>
          <p:nvPr/>
        </p:nvCxnSpPr>
        <p:spPr>
          <a:xfrm>
            <a:off x="6976336" y="1880832"/>
            <a:ext cx="0" cy="72714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直線矢印コネクタ 99">
            <a:extLst>
              <a:ext uri="{FF2B5EF4-FFF2-40B4-BE49-F238E27FC236}">
                <a16:creationId xmlns:a16="http://schemas.microsoft.com/office/drawing/2014/main" id="{EB12271F-1A7E-4AD0-2E58-402BAF7B2554}"/>
              </a:ext>
            </a:extLst>
          </p:cNvPr>
          <p:cNvCxnSpPr>
            <a:cxnSpLocks/>
          </p:cNvCxnSpPr>
          <p:nvPr/>
        </p:nvCxnSpPr>
        <p:spPr>
          <a:xfrm>
            <a:off x="2211225" y="3191706"/>
            <a:ext cx="0" cy="118015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直線矢印コネクタ 100">
            <a:extLst>
              <a:ext uri="{FF2B5EF4-FFF2-40B4-BE49-F238E27FC236}">
                <a16:creationId xmlns:a16="http://schemas.microsoft.com/office/drawing/2014/main" id="{94411942-37A8-AA07-1EFE-3E4734E0FD4E}"/>
              </a:ext>
            </a:extLst>
          </p:cNvPr>
          <p:cNvCxnSpPr>
            <a:cxnSpLocks/>
          </p:cNvCxnSpPr>
          <p:nvPr/>
        </p:nvCxnSpPr>
        <p:spPr>
          <a:xfrm>
            <a:off x="4270254" y="3205411"/>
            <a:ext cx="0" cy="116645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直線矢印コネクタ 101">
            <a:extLst>
              <a:ext uri="{FF2B5EF4-FFF2-40B4-BE49-F238E27FC236}">
                <a16:creationId xmlns:a16="http://schemas.microsoft.com/office/drawing/2014/main" id="{EE89B76E-2EB4-F05E-8C28-5437F8B4967B}"/>
              </a:ext>
            </a:extLst>
          </p:cNvPr>
          <p:cNvCxnSpPr>
            <a:cxnSpLocks/>
          </p:cNvCxnSpPr>
          <p:nvPr/>
        </p:nvCxnSpPr>
        <p:spPr>
          <a:xfrm>
            <a:off x="6991576" y="3188430"/>
            <a:ext cx="0" cy="118343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直線コネクタ 106">
            <a:extLst>
              <a:ext uri="{FF2B5EF4-FFF2-40B4-BE49-F238E27FC236}">
                <a16:creationId xmlns:a16="http://schemas.microsoft.com/office/drawing/2014/main" id="{D8D9AE0E-4F36-6F95-77E7-F08021753CA5}"/>
              </a:ext>
            </a:extLst>
          </p:cNvPr>
          <p:cNvCxnSpPr>
            <a:cxnSpLocks/>
          </p:cNvCxnSpPr>
          <p:nvPr/>
        </p:nvCxnSpPr>
        <p:spPr>
          <a:xfrm>
            <a:off x="5286783" y="2930520"/>
            <a:ext cx="590203" cy="0"/>
          </a:xfrm>
          <a:prstGeom prst="line">
            <a:avLst/>
          </a:prstGeom>
          <a:ln w="762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08" name="直方体 107">
            <a:extLst>
              <a:ext uri="{FF2B5EF4-FFF2-40B4-BE49-F238E27FC236}">
                <a16:creationId xmlns:a16="http://schemas.microsoft.com/office/drawing/2014/main" id="{159CE0FD-6E3D-579C-28B8-37BE752EBC07}"/>
              </a:ext>
            </a:extLst>
          </p:cNvPr>
          <p:cNvSpPr/>
          <p:nvPr/>
        </p:nvSpPr>
        <p:spPr>
          <a:xfrm>
            <a:off x="1950052" y="4396206"/>
            <a:ext cx="500526" cy="503028"/>
          </a:xfrm>
          <a:prstGeom prst="cube">
            <a:avLst>
              <a:gd name="adj" fmla="val 75836"/>
            </a:avLst>
          </a:prstGeom>
          <a:solidFill>
            <a:srgbClr val="D5A7B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9" name="直方体 108">
            <a:extLst>
              <a:ext uri="{FF2B5EF4-FFF2-40B4-BE49-F238E27FC236}">
                <a16:creationId xmlns:a16="http://schemas.microsoft.com/office/drawing/2014/main" id="{0724B9AD-1028-7BBE-235B-03B4331BA107}"/>
              </a:ext>
            </a:extLst>
          </p:cNvPr>
          <p:cNvSpPr/>
          <p:nvPr/>
        </p:nvSpPr>
        <p:spPr>
          <a:xfrm>
            <a:off x="3979676" y="4413187"/>
            <a:ext cx="500526" cy="503028"/>
          </a:xfrm>
          <a:prstGeom prst="cube">
            <a:avLst>
              <a:gd name="adj" fmla="val 75836"/>
            </a:avLst>
          </a:prstGeom>
          <a:solidFill>
            <a:srgbClr val="D5A7B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0" name="直方体 109">
            <a:extLst>
              <a:ext uri="{FF2B5EF4-FFF2-40B4-BE49-F238E27FC236}">
                <a16:creationId xmlns:a16="http://schemas.microsoft.com/office/drawing/2014/main" id="{CBE7CC7C-50DA-0895-1EB7-A5BBC9059601}"/>
              </a:ext>
            </a:extLst>
          </p:cNvPr>
          <p:cNvSpPr/>
          <p:nvPr/>
        </p:nvSpPr>
        <p:spPr>
          <a:xfrm>
            <a:off x="6708764" y="4413187"/>
            <a:ext cx="500526" cy="503028"/>
          </a:xfrm>
          <a:prstGeom prst="cube">
            <a:avLst>
              <a:gd name="adj" fmla="val 75836"/>
            </a:avLst>
          </a:prstGeom>
          <a:solidFill>
            <a:srgbClr val="D5A7B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11" name="直線コネクタ 110">
            <a:extLst>
              <a:ext uri="{FF2B5EF4-FFF2-40B4-BE49-F238E27FC236}">
                <a16:creationId xmlns:a16="http://schemas.microsoft.com/office/drawing/2014/main" id="{1D6E12DD-26EB-4077-2124-13B336585B5B}"/>
              </a:ext>
            </a:extLst>
          </p:cNvPr>
          <p:cNvCxnSpPr>
            <a:cxnSpLocks/>
          </p:cNvCxnSpPr>
          <p:nvPr/>
        </p:nvCxnSpPr>
        <p:spPr>
          <a:xfrm>
            <a:off x="5345555" y="4676494"/>
            <a:ext cx="590203" cy="0"/>
          </a:xfrm>
          <a:prstGeom prst="line">
            <a:avLst/>
          </a:prstGeom>
          <a:ln w="76200">
            <a:solidFill>
              <a:schemeClr val="tx1"/>
            </a:solidFill>
            <a:prstDash val="sysDot"/>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2" name="テキスト ボックス 111">
                <a:extLst>
                  <a:ext uri="{FF2B5EF4-FFF2-40B4-BE49-F238E27FC236}">
                    <a16:creationId xmlns:a16="http://schemas.microsoft.com/office/drawing/2014/main" id="{45E2897E-2ACB-7079-2BC9-C54E2079B16C}"/>
                  </a:ext>
                </a:extLst>
              </p:cNvPr>
              <p:cNvSpPr txBox="1"/>
              <p:nvPr/>
            </p:nvSpPr>
            <p:spPr>
              <a:xfrm>
                <a:off x="1886138" y="4666057"/>
                <a:ext cx="1270404" cy="338554"/>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r>
                        <a:rPr kumimoji="1" lang="en-US" altLang="ja-JP" sz="1600" i="1" smtClean="0">
                          <a:latin typeface="Cambria Math" panose="02040503050406030204" pitchFamily="18" charset="0"/>
                        </a:rPr>
                        <m:t>(</m:t>
                      </m:r>
                      <m:r>
                        <a:rPr kumimoji="1" lang="en-US" altLang="ja-JP" sz="1600" b="0" i="1" smtClean="0">
                          <a:latin typeface="Cambria Math" panose="02040503050406030204" pitchFamily="18" charset="0"/>
                        </a:rPr>
                        <m:t>4096</m:t>
                      </m:r>
                      <m:r>
                        <a:rPr kumimoji="1" lang="en-US" altLang="ja-JP" sz="1600" i="1" smtClean="0">
                          <a:latin typeface="Cambria Math" panose="02040503050406030204" pitchFamily="18" charset="0"/>
                        </a:rPr>
                        <m:t>)</m:t>
                      </m:r>
                    </m:oMath>
                  </m:oMathPara>
                </a14:m>
                <a:endParaRPr kumimoji="1" lang="ja-JP" altLang="en-US" sz="1600"/>
              </a:p>
            </p:txBody>
          </p:sp>
        </mc:Choice>
        <mc:Fallback xmlns="">
          <p:sp>
            <p:nvSpPr>
              <p:cNvPr id="112" name="テキスト ボックス 111">
                <a:extLst>
                  <a:ext uri="{FF2B5EF4-FFF2-40B4-BE49-F238E27FC236}">
                    <a16:creationId xmlns:a16="http://schemas.microsoft.com/office/drawing/2014/main" id="{45E2897E-2ACB-7079-2BC9-C54E2079B16C}"/>
                  </a:ext>
                </a:extLst>
              </p:cNvPr>
              <p:cNvSpPr txBox="1">
                <a:spLocks noRot="1" noChangeAspect="1" noMove="1" noResize="1" noEditPoints="1" noAdjustHandles="1" noChangeArrowheads="1" noChangeShapeType="1" noTextEdit="1"/>
              </p:cNvSpPr>
              <p:nvPr/>
            </p:nvSpPr>
            <p:spPr>
              <a:xfrm>
                <a:off x="1886138" y="4666057"/>
                <a:ext cx="1270404" cy="338554"/>
              </a:xfrm>
              <a:prstGeom prst="rect">
                <a:avLst/>
              </a:prstGeom>
              <a:blipFill>
                <a:blip r:embed="rId12"/>
                <a:stretch>
                  <a:fillRect b="-892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3" name="テキスト ボックス 112">
                <a:extLst>
                  <a:ext uri="{FF2B5EF4-FFF2-40B4-BE49-F238E27FC236}">
                    <a16:creationId xmlns:a16="http://schemas.microsoft.com/office/drawing/2014/main" id="{8287F009-DE4F-3744-37EF-7AC202172B4E}"/>
                  </a:ext>
                </a:extLst>
              </p:cNvPr>
              <p:cNvSpPr txBox="1"/>
              <p:nvPr/>
            </p:nvSpPr>
            <p:spPr>
              <a:xfrm>
                <a:off x="3961546" y="4666057"/>
                <a:ext cx="1270404" cy="338554"/>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r>
                        <a:rPr kumimoji="1" lang="en-US" altLang="ja-JP" sz="1600" i="1" smtClean="0">
                          <a:latin typeface="Cambria Math" panose="02040503050406030204" pitchFamily="18" charset="0"/>
                        </a:rPr>
                        <m:t>(</m:t>
                      </m:r>
                      <m:r>
                        <a:rPr kumimoji="1" lang="en-US" altLang="ja-JP" sz="1600" b="0" i="1" smtClean="0">
                          <a:latin typeface="Cambria Math" panose="02040503050406030204" pitchFamily="18" charset="0"/>
                        </a:rPr>
                        <m:t>4096</m:t>
                      </m:r>
                      <m:r>
                        <a:rPr kumimoji="1" lang="en-US" altLang="ja-JP" sz="1600" i="1" smtClean="0">
                          <a:latin typeface="Cambria Math" panose="02040503050406030204" pitchFamily="18" charset="0"/>
                        </a:rPr>
                        <m:t>)</m:t>
                      </m:r>
                    </m:oMath>
                  </m:oMathPara>
                </a14:m>
                <a:endParaRPr kumimoji="1" lang="ja-JP" altLang="en-US" sz="1600"/>
              </a:p>
            </p:txBody>
          </p:sp>
        </mc:Choice>
        <mc:Fallback xmlns="">
          <p:sp>
            <p:nvSpPr>
              <p:cNvPr id="113" name="テキスト ボックス 112">
                <a:extLst>
                  <a:ext uri="{FF2B5EF4-FFF2-40B4-BE49-F238E27FC236}">
                    <a16:creationId xmlns:a16="http://schemas.microsoft.com/office/drawing/2014/main" id="{8287F009-DE4F-3744-37EF-7AC202172B4E}"/>
                  </a:ext>
                </a:extLst>
              </p:cNvPr>
              <p:cNvSpPr txBox="1">
                <a:spLocks noRot="1" noChangeAspect="1" noMove="1" noResize="1" noEditPoints="1" noAdjustHandles="1" noChangeArrowheads="1" noChangeShapeType="1" noTextEdit="1"/>
              </p:cNvSpPr>
              <p:nvPr/>
            </p:nvSpPr>
            <p:spPr>
              <a:xfrm>
                <a:off x="3961546" y="4666057"/>
                <a:ext cx="1270404" cy="338554"/>
              </a:xfrm>
              <a:prstGeom prst="rect">
                <a:avLst/>
              </a:prstGeom>
              <a:blipFill>
                <a:blip r:embed="rId13"/>
                <a:stretch>
                  <a:fillRect b="-892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4" name="テキスト ボックス 113">
                <a:extLst>
                  <a:ext uri="{FF2B5EF4-FFF2-40B4-BE49-F238E27FC236}">
                    <a16:creationId xmlns:a16="http://schemas.microsoft.com/office/drawing/2014/main" id="{29823101-5DBD-CD1D-3441-C4419425A5E6}"/>
                  </a:ext>
                </a:extLst>
              </p:cNvPr>
              <p:cNvSpPr txBox="1"/>
              <p:nvPr/>
            </p:nvSpPr>
            <p:spPr>
              <a:xfrm>
                <a:off x="6674625" y="4666057"/>
                <a:ext cx="1270404" cy="338554"/>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r>
                        <a:rPr kumimoji="1" lang="en-US" altLang="ja-JP" sz="1600" i="1" smtClean="0">
                          <a:latin typeface="Cambria Math" panose="02040503050406030204" pitchFamily="18" charset="0"/>
                        </a:rPr>
                        <m:t>(</m:t>
                      </m:r>
                      <m:r>
                        <a:rPr kumimoji="1" lang="en-US" altLang="ja-JP" sz="1600" b="0" i="1" smtClean="0">
                          <a:latin typeface="Cambria Math" panose="02040503050406030204" pitchFamily="18" charset="0"/>
                        </a:rPr>
                        <m:t>4096</m:t>
                      </m:r>
                      <m:r>
                        <a:rPr kumimoji="1" lang="en-US" altLang="ja-JP" sz="1600" i="1" smtClean="0">
                          <a:latin typeface="Cambria Math" panose="02040503050406030204" pitchFamily="18" charset="0"/>
                        </a:rPr>
                        <m:t>)</m:t>
                      </m:r>
                    </m:oMath>
                  </m:oMathPara>
                </a14:m>
                <a:endParaRPr kumimoji="1" lang="ja-JP" altLang="en-US" sz="1600"/>
              </a:p>
            </p:txBody>
          </p:sp>
        </mc:Choice>
        <mc:Fallback xmlns="">
          <p:sp>
            <p:nvSpPr>
              <p:cNvPr id="114" name="テキスト ボックス 113">
                <a:extLst>
                  <a:ext uri="{FF2B5EF4-FFF2-40B4-BE49-F238E27FC236}">
                    <a16:creationId xmlns:a16="http://schemas.microsoft.com/office/drawing/2014/main" id="{29823101-5DBD-CD1D-3441-C4419425A5E6}"/>
                  </a:ext>
                </a:extLst>
              </p:cNvPr>
              <p:cNvSpPr txBox="1">
                <a:spLocks noRot="1" noChangeAspect="1" noMove="1" noResize="1" noEditPoints="1" noAdjustHandles="1" noChangeArrowheads="1" noChangeShapeType="1" noTextEdit="1"/>
              </p:cNvSpPr>
              <p:nvPr/>
            </p:nvSpPr>
            <p:spPr>
              <a:xfrm>
                <a:off x="6674625" y="4666057"/>
                <a:ext cx="1270404" cy="338554"/>
              </a:xfrm>
              <a:prstGeom prst="rect">
                <a:avLst/>
              </a:prstGeom>
              <a:blipFill>
                <a:blip r:embed="rId14"/>
                <a:stretch>
                  <a:fillRect b="-892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1" name="テキスト ボックス 120">
                <a:extLst>
                  <a:ext uri="{FF2B5EF4-FFF2-40B4-BE49-F238E27FC236}">
                    <a16:creationId xmlns:a16="http://schemas.microsoft.com/office/drawing/2014/main" id="{7775F3BA-FDF0-5938-50B8-8689BEBCA421}"/>
                  </a:ext>
                </a:extLst>
              </p:cNvPr>
              <p:cNvSpPr txBox="1"/>
              <p:nvPr/>
            </p:nvSpPr>
            <p:spPr>
              <a:xfrm>
                <a:off x="7343981" y="6042168"/>
                <a:ext cx="542099" cy="338554"/>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r>
                        <a:rPr kumimoji="1" lang="en-US" altLang="ja-JP" sz="1600" i="1" smtClean="0">
                          <a:latin typeface="Cambria Math" panose="02040503050406030204" pitchFamily="18" charset="0"/>
                        </a:rPr>
                        <m:t>(</m:t>
                      </m:r>
                      <m:r>
                        <a:rPr kumimoji="1" lang="en-US" altLang="ja-JP" sz="1600" b="0" i="1" smtClean="0">
                          <a:latin typeface="Cambria Math" panose="02040503050406030204" pitchFamily="18" charset="0"/>
                        </a:rPr>
                        <m:t>5</m:t>
                      </m:r>
                      <m:r>
                        <a:rPr kumimoji="1" lang="en-US" altLang="ja-JP" sz="1600" i="1" smtClean="0">
                          <a:latin typeface="Cambria Math" panose="02040503050406030204" pitchFamily="18" charset="0"/>
                        </a:rPr>
                        <m:t>)</m:t>
                      </m:r>
                    </m:oMath>
                  </m:oMathPara>
                </a14:m>
                <a:endParaRPr kumimoji="1" lang="ja-JP" altLang="en-US" sz="1600"/>
              </a:p>
            </p:txBody>
          </p:sp>
        </mc:Choice>
        <mc:Fallback xmlns="">
          <p:sp>
            <p:nvSpPr>
              <p:cNvPr id="121" name="テキスト ボックス 120">
                <a:extLst>
                  <a:ext uri="{FF2B5EF4-FFF2-40B4-BE49-F238E27FC236}">
                    <a16:creationId xmlns:a16="http://schemas.microsoft.com/office/drawing/2014/main" id="{7775F3BA-FDF0-5938-50B8-8689BEBCA421}"/>
                  </a:ext>
                </a:extLst>
              </p:cNvPr>
              <p:cNvSpPr txBox="1">
                <a:spLocks noRot="1" noChangeAspect="1" noMove="1" noResize="1" noEditPoints="1" noAdjustHandles="1" noChangeArrowheads="1" noChangeShapeType="1" noTextEdit="1"/>
              </p:cNvSpPr>
              <p:nvPr/>
            </p:nvSpPr>
            <p:spPr>
              <a:xfrm>
                <a:off x="7343981" y="6042168"/>
                <a:ext cx="542099" cy="338554"/>
              </a:xfrm>
              <a:prstGeom prst="rect">
                <a:avLst/>
              </a:prstGeom>
              <a:blipFill>
                <a:blip r:embed="rId15"/>
                <a:stretch>
                  <a:fillRect b="-892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2" name="テキスト ボックス 121">
                <a:extLst>
                  <a:ext uri="{FF2B5EF4-FFF2-40B4-BE49-F238E27FC236}">
                    <a16:creationId xmlns:a16="http://schemas.microsoft.com/office/drawing/2014/main" id="{E0E74C22-5F89-35CB-6D11-B2578E174A67}"/>
                  </a:ext>
                </a:extLst>
              </p:cNvPr>
              <p:cNvSpPr txBox="1"/>
              <p:nvPr/>
            </p:nvSpPr>
            <p:spPr>
              <a:xfrm>
                <a:off x="4690340" y="6028915"/>
                <a:ext cx="542099" cy="338554"/>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r>
                        <a:rPr kumimoji="1" lang="en-US" altLang="ja-JP" sz="1600" i="1" smtClean="0">
                          <a:latin typeface="Cambria Math" panose="02040503050406030204" pitchFamily="18" charset="0"/>
                        </a:rPr>
                        <m:t>(</m:t>
                      </m:r>
                      <m:r>
                        <a:rPr kumimoji="1" lang="en-US" altLang="ja-JP" sz="1600" b="0" i="1" smtClean="0">
                          <a:latin typeface="Cambria Math" panose="02040503050406030204" pitchFamily="18" charset="0"/>
                        </a:rPr>
                        <m:t>5</m:t>
                      </m:r>
                      <m:r>
                        <a:rPr kumimoji="1" lang="en-US" altLang="ja-JP" sz="1600" i="1" smtClean="0">
                          <a:latin typeface="Cambria Math" panose="02040503050406030204" pitchFamily="18" charset="0"/>
                        </a:rPr>
                        <m:t>)</m:t>
                      </m:r>
                    </m:oMath>
                  </m:oMathPara>
                </a14:m>
                <a:endParaRPr kumimoji="1" lang="ja-JP" altLang="en-US" sz="1600"/>
              </a:p>
            </p:txBody>
          </p:sp>
        </mc:Choice>
        <mc:Fallback xmlns="">
          <p:sp>
            <p:nvSpPr>
              <p:cNvPr id="122" name="テキスト ボックス 121">
                <a:extLst>
                  <a:ext uri="{FF2B5EF4-FFF2-40B4-BE49-F238E27FC236}">
                    <a16:creationId xmlns:a16="http://schemas.microsoft.com/office/drawing/2014/main" id="{E0E74C22-5F89-35CB-6D11-B2578E174A67}"/>
                  </a:ext>
                </a:extLst>
              </p:cNvPr>
              <p:cNvSpPr txBox="1">
                <a:spLocks noRot="1" noChangeAspect="1" noMove="1" noResize="1" noEditPoints="1" noAdjustHandles="1" noChangeArrowheads="1" noChangeShapeType="1" noTextEdit="1"/>
              </p:cNvSpPr>
              <p:nvPr/>
            </p:nvSpPr>
            <p:spPr>
              <a:xfrm>
                <a:off x="4690340" y="6028915"/>
                <a:ext cx="542099" cy="338554"/>
              </a:xfrm>
              <a:prstGeom prst="rect">
                <a:avLst/>
              </a:prstGeom>
              <a:blipFill>
                <a:blip r:embed="rId16"/>
                <a:stretch>
                  <a:fillRect b="-892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3" name="テキスト ボックス 122">
                <a:extLst>
                  <a:ext uri="{FF2B5EF4-FFF2-40B4-BE49-F238E27FC236}">
                    <a16:creationId xmlns:a16="http://schemas.microsoft.com/office/drawing/2014/main" id="{E2A9380E-D8B8-D0BA-F110-A7C9C45161E4}"/>
                  </a:ext>
                </a:extLst>
              </p:cNvPr>
              <p:cNvSpPr txBox="1"/>
              <p:nvPr/>
            </p:nvSpPr>
            <p:spPr>
              <a:xfrm>
                <a:off x="2624284" y="6040927"/>
                <a:ext cx="542099" cy="338554"/>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r>
                        <a:rPr kumimoji="1" lang="en-US" altLang="ja-JP" sz="1600" i="1" smtClean="0">
                          <a:latin typeface="Cambria Math" panose="02040503050406030204" pitchFamily="18" charset="0"/>
                        </a:rPr>
                        <m:t>(</m:t>
                      </m:r>
                      <m:r>
                        <a:rPr kumimoji="1" lang="en-US" altLang="ja-JP" sz="1600" b="0" i="1" smtClean="0">
                          <a:latin typeface="Cambria Math" panose="02040503050406030204" pitchFamily="18" charset="0"/>
                        </a:rPr>
                        <m:t>5</m:t>
                      </m:r>
                      <m:r>
                        <a:rPr kumimoji="1" lang="en-US" altLang="ja-JP" sz="1600" i="1" smtClean="0">
                          <a:latin typeface="Cambria Math" panose="02040503050406030204" pitchFamily="18" charset="0"/>
                        </a:rPr>
                        <m:t>)</m:t>
                      </m:r>
                    </m:oMath>
                  </m:oMathPara>
                </a14:m>
                <a:endParaRPr kumimoji="1" lang="ja-JP" altLang="en-US" sz="1600"/>
              </a:p>
            </p:txBody>
          </p:sp>
        </mc:Choice>
        <mc:Fallback xmlns="">
          <p:sp>
            <p:nvSpPr>
              <p:cNvPr id="123" name="テキスト ボックス 122">
                <a:extLst>
                  <a:ext uri="{FF2B5EF4-FFF2-40B4-BE49-F238E27FC236}">
                    <a16:creationId xmlns:a16="http://schemas.microsoft.com/office/drawing/2014/main" id="{E2A9380E-D8B8-D0BA-F110-A7C9C45161E4}"/>
                  </a:ext>
                </a:extLst>
              </p:cNvPr>
              <p:cNvSpPr txBox="1">
                <a:spLocks noRot="1" noChangeAspect="1" noMove="1" noResize="1" noEditPoints="1" noAdjustHandles="1" noChangeArrowheads="1" noChangeShapeType="1" noTextEdit="1"/>
              </p:cNvSpPr>
              <p:nvPr/>
            </p:nvSpPr>
            <p:spPr>
              <a:xfrm>
                <a:off x="2624284" y="6040927"/>
                <a:ext cx="542099" cy="338554"/>
              </a:xfrm>
              <a:prstGeom prst="rect">
                <a:avLst/>
              </a:prstGeom>
              <a:blipFill>
                <a:blip r:embed="rId17"/>
                <a:stretch>
                  <a:fillRect b="-8929"/>
                </a:stretch>
              </a:blipFill>
            </p:spPr>
            <p:txBody>
              <a:bodyPr/>
              <a:lstStyle/>
              <a:p>
                <a:r>
                  <a:rPr lang="ja-JP" altLang="en-US">
                    <a:noFill/>
                  </a:rPr>
                  <a:t> </a:t>
                </a:r>
              </a:p>
            </p:txBody>
          </p:sp>
        </mc:Fallback>
      </mc:AlternateContent>
      <p:sp>
        <p:nvSpPr>
          <p:cNvPr id="124" name="テキスト ボックス 123">
            <a:extLst>
              <a:ext uri="{FF2B5EF4-FFF2-40B4-BE49-F238E27FC236}">
                <a16:creationId xmlns:a16="http://schemas.microsoft.com/office/drawing/2014/main" id="{9F80AAF3-D61B-F3F0-D3C8-C631686E9364}"/>
              </a:ext>
            </a:extLst>
          </p:cNvPr>
          <p:cNvSpPr txBox="1"/>
          <p:nvPr/>
        </p:nvSpPr>
        <p:spPr>
          <a:xfrm>
            <a:off x="1385800" y="5998137"/>
            <a:ext cx="1656987" cy="369332"/>
          </a:xfrm>
          <a:prstGeom prst="rect">
            <a:avLst/>
          </a:prstGeom>
          <a:noFill/>
        </p:spPr>
        <p:txBody>
          <a:bodyPr wrap="square" rtlCol="0">
            <a:spAutoFit/>
          </a:bodyPr>
          <a:lstStyle/>
          <a:p>
            <a:pPr algn="ctr"/>
            <a:r>
              <a:rPr kumimoji="1" lang="ja-JP" altLang="en-US"/>
              <a:t>リスク要因</a:t>
            </a:r>
          </a:p>
        </p:txBody>
      </p:sp>
      <p:sp>
        <p:nvSpPr>
          <p:cNvPr id="125" name="テキスト ボックス 124">
            <a:extLst>
              <a:ext uri="{FF2B5EF4-FFF2-40B4-BE49-F238E27FC236}">
                <a16:creationId xmlns:a16="http://schemas.microsoft.com/office/drawing/2014/main" id="{01E1371D-D728-83B7-230F-8BCA0E8F0731}"/>
              </a:ext>
            </a:extLst>
          </p:cNvPr>
          <p:cNvSpPr txBox="1"/>
          <p:nvPr/>
        </p:nvSpPr>
        <p:spPr>
          <a:xfrm>
            <a:off x="3446620" y="5952617"/>
            <a:ext cx="1656987" cy="369332"/>
          </a:xfrm>
          <a:prstGeom prst="rect">
            <a:avLst/>
          </a:prstGeom>
          <a:noFill/>
        </p:spPr>
        <p:txBody>
          <a:bodyPr wrap="square" rtlCol="0">
            <a:spAutoFit/>
          </a:bodyPr>
          <a:lstStyle/>
          <a:p>
            <a:pPr algn="ctr"/>
            <a:r>
              <a:rPr kumimoji="1" lang="ja-JP" altLang="en-US"/>
              <a:t>リスク要因</a:t>
            </a:r>
          </a:p>
        </p:txBody>
      </p:sp>
      <p:sp>
        <p:nvSpPr>
          <p:cNvPr id="126" name="テキスト ボックス 125">
            <a:extLst>
              <a:ext uri="{FF2B5EF4-FFF2-40B4-BE49-F238E27FC236}">
                <a16:creationId xmlns:a16="http://schemas.microsoft.com/office/drawing/2014/main" id="{59711AE4-8CE2-8A30-9BA2-8A292FF173EF}"/>
              </a:ext>
            </a:extLst>
          </p:cNvPr>
          <p:cNvSpPr txBox="1"/>
          <p:nvPr/>
        </p:nvSpPr>
        <p:spPr>
          <a:xfrm>
            <a:off x="6120012" y="5954404"/>
            <a:ext cx="1656987" cy="369332"/>
          </a:xfrm>
          <a:prstGeom prst="rect">
            <a:avLst/>
          </a:prstGeom>
          <a:noFill/>
        </p:spPr>
        <p:txBody>
          <a:bodyPr wrap="square" rtlCol="0">
            <a:spAutoFit/>
          </a:bodyPr>
          <a:lstStyle/>
          <a:p>
            <a:pPr algn="ctr"/>
            <a:r>
              <a:rPr kumimoji="1" lang="ja-JP" altLang="en-US"/>
              <a:t>リスク要因</a:t>
            </a:r>
          </a:p>
        </p:txBody>
      </p:sp>
      <p:cxnSp>
        <p:nvCxnSpPr>
          <p:cNvPr id="127" name="直線矢印コネクタ 126">
            <a:extLst>
              <a:ext uri="{FF2B5EF4-FFF2-40B4-BE49-F238E27FC236}">
                <a16:creationId xmlns:a16="http://schemas.microsoft.com/office/drawing/2014/main" id="{DE69A8D0-C15E-9B24-9766-CC15D67E00C9}"/>
              </a:ext>
            </a:extLst>
          </p:cNvPr>
          <p:cNvCxnSpPr>
            <a:cxnSpLocks/>
          </p:cNvCxnSpPr>
          <p:nvPr/>
        </p:nvCxnSpPr>
        <p:spPr>
          <a:xfrm>
            <a:off x="2217624" y="4997985"/>
            <a:ext cx="15579" cy="80423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8" name="直線矢印コネクタ 127">
            <a:extLst>
              <a:ext uri="{FF2B5EF4-FFF2-40B4-BE49-F238E27FC236}">
                <a16:creationId xmlns:a16="http://schemas.microsoft.com/office/drawing/2014/main" id="{A92CF8E1-D5D4-8963-DA65-D410C1C42F3E}"/>
              </a:ext>
            </a:extLst>
          </p:cNvPr>
          <p:cNvCxnSpPr>
            <a:cxnSpLocks/>
          </p:cNvCxnSpPr>
          <p:nvPr/>
        </p:nvCxnSpPr>
        <p:spPr>
          <a:xfrm>
            <a:off x="4270254" y="5004611"/>
            <a:ext cx="0" cy="81072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9" name="直線矢印コネクタ 128">
            <a:extLst>
              <a:ext uri="{FF2B5EF4-FFF2-40B4-BE49-F238E27FC236}">
                <a16:creationId xmlns:a16="http://schemas.microsoft.com/office/drawing/2014/main" id="{12979112-D8F4-557D-B829-FD448CAE26D9}"/>
              </a:ext>
            </a:extLst>
          </p:cNvPr>
          <p:cNvCxnSpPr>
            <a:cxnSpLocks/>
          </p:cNvCxnSpPr>
          <p:nvPr/>
        </p:nvCxnSpPr>
        <p:spPr>
          <a:xfrm>
            <a:off x="6991576" y="5004611"/>
            <a:ext cx="0" cy="81072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5" name="四角形: 角を丸くする 114">
            <a:extLst>
              <a:ext uri="{FF2B5EF4-FFF2-40B4-BE49-F238E27FC236}">
                <a16:creationId xmlns:a16="http://schemas.microsoft.com/office/drawing/2014/main" id="{95364D87-947F-5DBE-6578-9993A0C548AE}"/>
              </a:ext>
            </a:extLst>
          </p:cNvPr>
          <p:cNvSpPr/>
          <p:nvPr/>
        </p:nvSpPr>
        <p:spPr>
          <a:xfrm>
            <a:off x="1272287" y="5126676"/>
            <a:ext cx="1909699" cy="433137"/>
          </a:xfrm>
          <a:prstGeom prst="roundRect">
            <a:avLst/>
          </a:prstGeom>
          <a:solidFill>
            <a:srgbClr val="FFFF00"/>
          </a:solidFill>
          <a:ln w="28575">
            <a:solidFill>
              <a:schemeClr val="tx1"/>
            </a:solidFill>
            <a:prstDash val="solid"/>
            <a:extLst>
              <a:ext uri="{C807C97D-BFC1-408E-A445-0C87EB9F89A2}">
                <ask:lineSketchStyleProps xmlns:ask="http://schemas.microsoft.com/office/drawing/2018/sketchyshapes">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2400">
                <a:solidFill>
                  <a:schemeClr val="tx1"/>
                </a:solidFill>
                <a:latin typeface="Arial Black" panose="020B0A04020102020204" pitchFamily="34" charset="0"/>
              </a:rPr>
              <a:t>MLP Head</a:t>
            </a:r>
            <a:endParaRPr kumimoji="1" lang="ja-JP" altLang="en-US" sz="2400">
              <a:solidFill>
                <a:schemeClr val="tx1"/>
              </a:solidFill>
              <a:latin typeface="Arial Black" panose="020B0A04020102020204" pitchFamily="34" charset="0"/>
            </a:endParaRPr>
          </a:p>
        </p:txBody>
      </p:sp>
      <p:sp>
        <p:nvSpPr>
          <p:cNvPr id="137" name="直方体 136">
            <a:extLst>
              <a:ext uri="{FF2B5EF4-FFF2-40B4-BE49-F238E27FC236}">
                <a16:creationId xmlns:a16="http://schemas.microsoft.com/office/drawing/2014/main" id="{B8D2C673-A518-09C8-9F83-1BD200EAAE61}"/>
              </a:ext>
            </a:extLst>
          </p:cNvPr>
          <p:cNvSpPr/>
          <p:nvPr/>
        </p:nvSpPr>
        <p:spPr>
          <a:xfrm>
            <a:off x="8465610" y="1391946"/>
            <a:ext cx="499913" cy="527331"/>
          </a:xfrm>
          <a:prstGeom prst="cube">
            <a:avLst>
              <a:gd name="adj" fmla="val 76513"/>
            </a:avLst>
          </a:prstGeom>
          <a:solidFill>
            <a:schemeClr val="accent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38" name="直方体 137">
            <a:extLst>
              <a:ext uri="{FF2B5EF4-FFF2-40B4-BE49-F238E27FC236}">
                <a16:creationId xmlns:a16="http://schemas.microsoft.com/office/drawing/2014/main" id="{9A65605F-D632-C4A6-651D-52FD100C1777}"/>
              </a:ext>
            </a:extLst>
          </p:cNvPr>
          <p:cNvSpPr/>
          <p:nvPr/>
        </p:nvSpPr>
        <p:spPr>
          <a:xfrm>
            <a:off x="10336895" y="1406674"/>
            <a:ext cx="499913" cy="527331"/>
          </a:xfrm>
          <a:prstGeom prst="cube">
            <a:avLst>
              <a:gd name="adj" fmla="val 76513"/>
            </a:avLst>
          </a:prstGeom>
          <a:solidFill>
            <a:schemeClr val="accent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a:p>
        </p:txBody>
      </p:sp>
      <mc:AlternateContent xmlns:mc="http://schemas.openxmlformats.org/markup-compatibility/2006" xmlns:a14="http://schemas.microsoft.com/office/drawing/2010/main">
        <mc:Choice Requires="a14">
          <p:sp>
            <p:nvSpPr>
              <p:cNvPr id="139" name="テキスト ボックス 138">
                <a:extLst>
                  <a:ext uri="{FF2B5EF4-FFF2-40B4-BE49-F238E27FC236}">
                    <a16:creationId xmlns:a16="http://schemas.microsoft.com/office/drawing/2014/main" id="{4344995C-F1AB-6826-A2B0-767216E50F17}"/>
                  </a:ext>
                </a:extLst>
              </p:cNvPr>
              <p:cNvSpPr txBox="1"/>
              <p:nvPr/>
            </p:nvSpPr>
            <p:spPr>
              <a:xfrm>
                <a:off x="8499458" y="1665982"/>
                <a:ext cx="1270404" cy="338554"/>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r>
                        <a:rPr kumimoji="1" lang="en-US" altLang="ja-JP" sz="1600" i="1" smtClean="0">
                          <a:latin typeface="Cambria Math" panose="02040503050406030204" pitchFamily="18" charset="0"/>
                        </a:rPr>
                        <m:t>(</m:t>
                      </m:r>
                      <m:r>
                        <a:rPr kumimoji="1" lang="en-US" altLang="ja-JP" sz="1600" b="0" i="1" smtClean="0">
                          <a:latin typeface="Cambria Math" panose="02040503050406030204" pitchFamily="18" charset="0"/>
                        </a:rPr>
                        <m:t>4096</m:t>
                      </m:r>
                      <m:r>
                        <a:rPr kumimoji="1" lang="en-US" altLang="ja-JP" sz="1600" i="1" smtClean="0">
                          <a:latin typeface="Cambria Math" panose="02040503050406030204" pitchFamily="18" charset="0"/>
                        </a:rPr>
                        <m:t>)</m:t>
                      </m:r>
                    </m:oMath>
                  </m:oMathPara>
                </a14:m>
                <a:endParaRPr kumimoji="1" lang="ja-JP" altLang="en-US" sz="1600"/>
              </a:p>
            </p:txBody>
          </p:sp>
        </mc:Choice>
        <mc:Fallback xmlns="">
          <p:sp>
            <p:nvSpPr>
              <p:cNvPr id="139" name="テキスト ボックス 138">
                <a:extLst>
                  <a:ext uri="{FF2B5EF4-FFF2-40B4-BE49-F238E27FC236}">
                    <a16:creationId xmlns:a16="http://schemas.microsoft.com/office/drawing/2014/main" id="{4344995C-F1AB-6826-A2B0-767216E50F17}"/>
                  </a:ext>
                </a:extLst>
              </p:cNvPr>
              <p:cNvSpPr txBox="1">
                <a:spLocks noRot="1" noChangeAspect="1" noMove="1" noResize="1" noEditPoints="1" noAdjustHandles="1" noChangeArrowheads="1" noChangeShapeType="1" noTextEdit="1"/>
              </p:cNvSpPr>
              <p:nvPr/>
            </p:nvSpPr>
            <p:spPr>
              <a:xfrm>
                <a:off x="8499458" y="1665982"/>
                <a:ext cx="1270404" cy="338554"/>
              </a:xfrm>
              <a:prstGeom prst="rect">
                <a:avLst/>
              </a:prstGeom>
              <a:blipFill>
                <a:blip r:embed="rId18"/>
                <a:stretch>
                  <a:fillRect b="-892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40" name="テキスト ボックス 139">
                <a:extLst>
                  <a:ext uri="{FF2B5EF4-FFF2-40B4-BE49-F238E27FC236}">
                    <a16:creationId xmlns:a16="http://schemas.microsoft.com/office/drawing/2014/main" id="{40B6D783-EAC8-B7E3-CDCE-A4AB49C80DC4}"/>
                  </a:ext>
                </a:extLst>
              </p:cNvPr>
              <p:cNvSpPr txBox="1"/>
              <p:nvPr/>
            </p:nvSpPr>
            <p:spPr>
              <a:xfrm>
                <a:off x="10363581" y="1659514"/>
                <a:ext cx="1270404" cy="338554"/>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r>
                        <a:rPr kumimoji="1" lang="en-US" altLang="ja-JP" sz="1600" i="1" smtClean="0">
                          <a:latin typeface="Cambria Math" panose="02040503050406030204" pitchFamily="18" charset="0"/>
                        </a:rPr>
                        <m:t>(</m:t>
                      </m:r>
                      <m:r>
                        <a:rPr kumimoji="1" lang="en-US" altLang="ja-JP" sz="1600" b="0" i="1" smtClean="0">
                          <a:latin typeface="Cambria Math" panose="02040503050406030204" pitchFamily="18" charset="0"/>
                        </a:rPr>
                        <m:t>4096</m:t>
                      </m:r>
                      <m:r>
                        <a:rPr kumimoji="1" lang="en-US" altLang="ja-JP" sz="1600" i="1" smtClean="0">
                          <a:latin typeface="Cambria Math" panose="02040503050406030204" pitchFamily="18" charset="0"/>
                        </a:rPr>
                        <m:t>)</m:t>
                      </m:r>
                    </m:oMath>
                  </m:oMathPara>
                </a14:m>
                <a:endParaRPr kumimoji="1" lang="ja-JP" altLang="en-US" sz="1600"/>
              </a:p>
            </p:txBody>
          </p:sp>
        </mc:Choice>
        <mc:Fallback xmlns="">
          <p:sp>
            <p:nvSpPr>
              <p:cNvPr id="140" name="テキスト ボックス 139">
                <a:extLst>
                  <a:ext uri="{FF2B5EF4-FFF2-40B4-BE49-F238E27FC236}">
                    <a16:creationId xmlns:a16="http://schemas.microsoft.com/office/drawing/2014/main" id="{40B6D783-EAC8-B7E3-CDCE-A4AB49C80DC4}"/>
                  </a:ext>
                </a:extLst>
              </p:cNvPr>
              <p:cNvSpPr txBox="1">
                <a:spLocks noRot="1" noChangeAspect="1" noMove="1" noResize="1" noEditPoints="1" noAdjustHandles="1" noChangeArrowheads="1" noChangeShapeType="1" noTextEdit="1"/>
              </p:cNvSpPr>
              <p:nvPr/>
            </p:nvSpPr>
            <p:spPr>
              <a:xfrm>
                <a:off x="10363581" y="1659514"/>
                <a:ext cx="1270404" cy="338554"/>
              </a:xfrm>
              <a:prstGeom prst="rect">
                <a:avLst/>
              </a:prstGeom>
              <a:blipFill>
                <a:blip r:embed="rId19"/>
                <a:stretch>
                  <a:fillRect b="-8929"/>
                </a:stretch>
              </a:blipFill>
            </p:spPr>
            <p:txBody>
              <a:bodyPr/>
              <a:lstStyle/>
              <a:p>
                <a:r>
                  <a:rPr lang="ja-JP" altLang="en-US">
                    <a:noFill/>
                  </a:rPr>
                  <a:t> </a:t>
                </a:r>
              </a:p>
            </p:txBody>
          </p:sp>
        </mc:Fallback>
      </mc:AlternateContent>
      <p:sp>
        <p:nvSpPr>
          <p:cNvPr id="141" name="直方体 140">
            <a:extLst>
              <a:ext uri="{FF2B5EF4-FFF2-40B4-BE49-F238E27FC236}">
                <a16:creationId xmlns:a16="http://schemas.microsoft.com/office/drawing/2014/main" id="{1861577E-8465-563A-A04D-2141FC43E2F9}"/>
              </a:ext>
            </a:extLst>
          </p:cNvPr>
          <p:cNvSpPr/>
          <p:nvPr/>
        </p:nvSpPr>
        <p:spPr>
          <a:xfrm>
            <a:off x="7590116" y="2057816"/>
            <a:ext cx="500526" cy="503028"/>
          </a:xfrm>
          <a:prstGeom prst="cube">
            <a:avLst>
              <a:gd name="adj" fmla="val 75836"/>
            </a:avLst>
          </a:prstGeom>
          <a:solidFill>
            <a:srgbClr val="F17B0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4" name="直方体 143">
            <a:extLst>
              <a:ext uri="{FF2B5EF4-FFF2-40B4-BE49-F238E27FC236}">
                <a16:creationId xmlns:a16="http://schemas.microsoft.com/office/drawing/2014/main" id="{9E16C119-0EAA-630B-431E-D8F6D662528D}"/>
              </a:ext>
            </a:extLst>
          </p:cNvPr>
          <p:cNvSpPr/>
          <p:nvPr/>
        </p:nvSpPr>
        <p:spPr>
          <a:xfrm>
            <a:off x="9426976" y="2051950"/>
            <a:ext cx="500526" cy="503028"/>
          </a:xfrm>
          <a:prstGeom prst="cube">
            <a:avLst>
              <a:gd name="adj" fmla="val 75836"/>
            </a:avLst>
          </a:prstGeom>
          <a:solidFill>
            <a:srgbClr val="F17B0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5" name="楕円 144">
            <a:extLst>
              <a:ext uri="{FF2B5EF4-FFF2-40B4-BE49-F238E27FC236}">
                <a16:creationId xmlns:a16="http://schemas.microsoft.com/office/drawing/2014/main" id="{6D0DB3B3-682C-A9B5-1949-A8C3E64C5142}"/>
              </a:ext>
            </a:extLst>
          </p:cNvPr>
          <p:cNvSpPr/>
          <p:nvPr/>
        </p:nvSpPr>
        <p:spPr>
          <a:xfrm>
            <a:off x="8145674" y="2088066"/>
            <a:ext cx="377507" cy="346640"/>
          </a:xfrm>
          <a:prstGeom prst="ellipse">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2800">
                <a:solidFill>
                  <a:schemeClr val="tx1"/>
                </a:solidFill>
                <a:latin typeface="Arial Black" panose="020B0A04020102020204" pitchFamily="34" charset="0"/>
              </a:rPr>
              <a:t>+</a:t>
            </a:r>
            <a:endParaRPr kumimoji="1" lang="ja-JP" altLang="en-US" sz="2800">
              <a:solidFill>
                <a:schemeClr val="tx1"/>
              </a:solidFill>
              <a:latin typeface="Arial Black" panose="020B0A04020102020204" pitchFamily="34" charset="0"/>
            </a:endParaRPr>
          </a:p>
        </p:txBody>
      </p:sp>
      <p:sp>
        <p:nvSpPr>
          <p:cNvPr id="150" name="矢印: 右 149">
            <a:extLst>
              <a:ext uri="{FF2B5EF4-FFF2-40B4-BE49-F238E27FC236}">
                <a16:creationId xmlns:a16="http://schemas.microsoft.com/office/drawing/2014/main" id="{1ADE4A05-87DD-3896-A5D2-653BA35B1171}"/>
              </a:ext>
            </a:extLst>
          </p:cNvPr>
          <p:cNvSpPr/>
          <p:nvPr/>
        </p:nvSpPr>
        <p:spPr>
          <a:xfrm>
            <a:off x="8495746" y="2043882"/>
            <a:ext cx="214199" cy="433136"/>
          </a:xfrm>
          <a:prstGeom prst="rightArrow">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4" name="楕円 153">
            <a:extLst>
              <a:ext uri="{FF2B5EF4-FFF2-40B4-BE49-F238E27FC236}">
                <a16:creationId xmlns:a16="http://schemas.microsoft.com/office/drawing/2014/main" id="{305BB1AE-A607-057A-6C51-6F67D1409677}"/>
              </a:ext>
            </a:extLst>
          </p:cNvPr>
          <p:cNvSpPr/>
          <p:nvPr/>
        </p:nvSpPr>
        <p:spPr>
          <a:xfrm>
            <a:off x="9974478" y="2083139"/>
            <a:ext cx="377507" cy="346640"/>
          </a:xfrm>
          <a:prstGeom prst="ellipse">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2800">
                <a:solidFill>
                  <a:schemeClr val="tx1"/>
                </a:solidFill>
                <a:latin typeface="Arial Black" panose="020B0A04020102020204" pitchFamily="34" charset="0"/>
              </a:rPr>
              <a:t>+</a:t>
            </a:r>
            <a:endParaRPr kumimoji="1" lang="ja-JP" altLang="en-US" sz="2800">
              <a:solidFill>
                <a:schemeClr val="tx1"/>
              </a:solidFill>
              <a:latin typeface="Arial Black" panose="020B0A04020102020204" pitchFamily="34" charset="0"/>
            </a:endParaRPr>
          </a:p>
        </p:txBody>
      </p:sp>
      <p:sp>
        <p:nvSpPr>
          <p:cNvPr id="155" name="矢印: 右 154">
            <a:extLst>
              <a:ext uri="{FF2B5EF4-FFF2-40B4-BE49-F238E27FC236}">
                <a16:creationId xmlns:a16="http://schemas.microsoft.com/office/drawing/2014/main" id="{F3EEA375-08A2-8539-63D8-8D0FC8740E1D}"/>
              </a:ext>
            </a:extLst>
          </p:cNvPr>
          <p:cNvSpPr/>
          <p:nvPr/>
        </p:nvSpPr>
        <p:spPr>
          <a:xfrm>
            <a:off x="10329203" y="2038108"/>
            <a:ext cx="214199" cy="433136"/>
          </a:xfrm>
          <a:prstGeom prst="rightArrow">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56" name="テキスト ボックス 155">
                <a:extLst>
                  <a:ext uri="{FF2B5EF4-FFF2-40B4-BE49-F238E27FC236}">
                    <a16:creationId xmlns:a16="http://schemas.microsoft.com/office/drawing/2014/main" id="{98DE1D09-C5EC-55DE-E17A-5F3E281168B8}"/>
                  </a:ext>
                </a:extLst>
              </p:cNvPr>
              <p:cNvSpPr txBox="1"/>
              <p:nvPr/>
            </p:nvSpPr>
            <p:spPr>
              <a:xfrm>
                <a:off x="7484524" y="2386331"/>
                <a:ext cx="1270404" cy="338554"/>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r>
                        <a:rPr kumimoji="1" lang="en-US" altLang="ja-JP" sz="1600" i="1" smtClean="0">
                          <a:latin typeface="Cambria Math" panose="02040503050406030204" pitchFamily="18" charset="0"/>
                        </a:rPr>
                        <m:t>(</m:t>
                      </m:r>
                      <m:r>
                        <a:rPr kumimoji="1" lang="en-US" altLang="ja-JP" sz="1600" b="0" i="1" smtClean="0">
                          <a:latin typeface="Cambria Math" panose="02040503050406030204" pitchFamily="18" charset="0"/>
                        </a:rPr>
                        <m:t>4096</m:t>
                      </m:r>
                      <m:r>
                        <a:rPr kumimoji="1" lang="en-US" altLang="ja-JP" sz="1600" i="1" smtClean="0">
                          <a:latin typeface="Cambria Math" panose="02040503050406030204" pitchFamily="18" charset="0"/>
                        </a:rPr>
                        <m:t>)</m:t>
                      </m:r>
                    </m:oMath>
                  </m:oMathPara>
                </a14:m>
                <a:endParaRPr kumimoji="1" lang="ja-JP" altLang="en-US" sz="1600"/>
              </a:p>
            </p:txBody>
          </p:sp>
        </mc:Choice>
        <mc:Fallback xmlns="">
          <p:sp>
            <p:nvSpPr>
              <p:cNvPr id="156" name="テキスト ボックス 155">
                <a:extLst>
                  <a:ext uri="{FF2B5EF4-FFF2-40B4-BE49-F238E27FC236}">
                    <a16:creationId xmlns:a16="http://schemas.microsoft.com/office/drawing/2014/main" id="{98DE1D09-C5EC-55DE-E17A-5F3E281168B8}"/>
                  </a:ext>
                </a:extLst>
              </p:cNvPr>
              <p:cNvSpPr txBox="1">
                <a:spLocks noRot="1" noChangeAspect="1" noMove="1" noResize="1" noEditPoints="1" noAdjustHandles="1" noChangeArrowheads="1" noChangeShapeType="1" noTextEdit="1"/>
              </p:cNvSpPr>
              <p:nvPr/>
            </p:nvSpPr>
            <p:spPr>
              <a:xfrm>
                <a:off x="7484524" y="2386331"/>
                <a:ext cx="1270404" cy="338554"/>
              </a:xfrm>
              <a:prstGeom prst="rect">
                <a:avLst/>
              </a:prstGeom>
              <a:blipFill>
                <a:blip r:embed="rId20"/>
                <a:stretch>
                  <a:fillRect b="-892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57" name="テキスト ボックス 156">
                <a:extLst>
                  <a:ext uri="{FF2B5EF4-FFF2-40B4-BE49-F238E27FC236}">
                    <a16:creationId xmlns:a16="http://schemas.microsoft.com/office/drawing/2014/main" id="{57A143AB-6210-6357-2657-C0369FEF30A9}"/>
                  </a:ext>
                </a:extLst>
              </p:cNvPr>
              <p:cNvSpPr txBox="1"/>
              <p:nvPr/>
            </p:nvSpPr>
            <p:spPr>
              <a:xfrm>
                <a:off x="9330727" y="2363871"/>
                <a:ext cx="1270404" cy="338554"/>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r>
                        <a:rPr kumimoji="1" lang="en-US" altLang="ja-JP" sz="1600" i="1" smtClean="0">
                          <a:latin typeface="Cambria Math" panose="02040503050406030204" pitchFamily="18" charset="0"/>
                        </a:rPr>
                        <m:t>(</m:t>
                      </m:r>
                      <m:r>
                        <a:rPr kumimoji="1" lang="en-US" altLang="ja-JP" sz="1600" b="0" i="1" smtClean="0">
                          <a:latin typeface="Cambria Math" panose="02040503050406030204" pitchFamily="18" charset="0"/>
                        </a:rPr>
                        <m:t>4096</m:t>
                      </m:r>
                      <m:r>
                        <a:rPr kumimoji="1" lang="en-US" altLang="ja-JP" sz="1600" i="1" smtClean="0">
                          <a:latin typeface="Cambria Math" panose="02040503050406030204" pitchFamily="18" charset="0"/>
                        </a:rPr>
                        <m:t>)</m:t>
                      </m:r>
                    </m:oMath>
                  </m:oMathPara>
                </a14:m>
                <a:endParaRPr kumimoji="1" lang="ja-JP" altLang="en-US" sz="1600"/>
              </a:p>
            </p:txBody>
          </p:sp>
        </mc:Choice>
        <mc:Fallback xmlns="">
          <p:sp>
            <p:nvSpPr>
              <p:cNvPr id="157" name="テキスト ボックス 156">
                <a:extLst>
                  <a:ext uri="{FF2B5EF4-FFF2-40B4-BE49-F238E27FC236}">
                    <a16:creationId xmlns:a16="http://schemas.microsoft.com/office/drawing/2014/main" id="{57A143AB-6210-6357-2657-C0369FEF30A9}"/>
                  </a:ext>
                </a:extLst>
              </p:cNvPr>
              <p:cNvSpPr txBox="1">
                <a:spLocks noRot="1" noChangeAspect="1" noMove="1" noResize="1" noEditPoints="1" noAdjustHandles="1" noChangeArrowheads="1" noChangeShapeType="1" noTextEdit="1"/>
              </p:cNvSpPr>
              <p:nvPr/>
            </p:nvSpPr>
            <p:spPr>
              <a:xfrm>
                <a:off x="9330727" y="2363871"/>
                <a:ext cx="1270404" cy="338554"/>
              </a:xfrm>
              <a:prstGeom prst="rect">
                <a:avLst/>
              </a:prstGeom>
              <a:blipFill>
                <a:blip r:embed="rId21"/>
                <a:stretch>
                  <a:fillRect b="-10909"/>
                </a:stretch>
              </a:blipFill>
            </p:spPr>
            <p:txBody>
              <a:bodyPr/>
              <a:lstStyle/>
              <a:p>
                <a:r>
                  <a:rPr lang="ja-JP" altLang="en-US">
                    <a:noFill/>
                  </a:rPr>
                  <a:t> </a:t>
                </a:r>
              </a:p>
            </p:txBody>
          </p:sp>
        </mc:Fallback>
      </mc:AlternateContent>
      <p:cxnSp>
        <p:nvCxnSpPr>
          <p:cNvPr id="158" name="直線矢印コネクタ 157">
            <a:extLst>
              <a:ext uri="{FF2B5EF4-FFF2-40B4-BE49-F238E27FC236}">
                <a16:creationId xmlns:a16="http://schemas.microsoft.com/office/drawing/2014/main" id="{412AD24A-C45B-2D7D-0FBA-DA3BE9421A38}"/>
              </a:ext>
            </a:extLst>
          </p:cNvPr>
          <p:cNvCxnSpPr>
            <a:cxnSpLocks/>
          </p:cNvCxnSpPr>
          <p:nvPr/>
        </p:nvCxnSpPr>
        <p:spPr>
          <a:xfrm>
            <a:off x="8774413" y="1919277"/>
            <a:ext cx="0" cy="67294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9" name="直方体 158">
            <a:extLst>
              <a:ext uri="{FF2B5EF4-FFF2-40B4-BE49-F238E27FC236}">
                <a16:creationId xmlns:a16="http://schemas.microsoft.com/office/drawing/2014/main" id="{B3055E80-BA09-FF41-1516-7320B7BD6111}"/>
              </a:ext>
            </a:extLst>
          </p:cNvPr>
          <p:cNvSpPr/>
          <p:nvPr/>
        </p:nvSpPr>
        <p:spPr>
          <a:xfrm>
            <a:off x="8485551" y="2689791"/>
            <a:ext cx="500526" cy="503028"/>
          </a:xfrm>
          <a:prstGeom prst="cube">
            <a:avLst>
              <a:gd name="adj" fmla="val 75836"/>
            </a:avLst>
          </a:prstGeom>
          <a:solidFill>
            <a:srgbClr val="00206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60" name="直線矢印コネクタ 159">
            <a:extLst>
              <a:ext uri="{FF2B5EF4-FFF2-40B4-BE49-F238E27FC236}">
                <a16:creationId xmlns:a16="http://schemas.microsoft.com/office/drawing/2014/main" id="{915144A8-582E-AA1A-5D4E-64949D049793}"/>
              </a:ext>
            </a:extLst>
          </p:cNvPr>
          <p:cNvCxnSpPr>
            <a:cxnSpLocks/>
          </p:cNvCxnSpPr>
          <p:nvPr/>
        </p:nvCxnSpPr>
        <p:spPr>
          <a:xfrm>
            <a:off x="10619739" y="1961809"/>
            <a:ext cx="0" cy="66315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1" name="直方体 160">
            <a:extLst>
              <a:ext uri="{FF2B5EF4-FFF2-40B4-BE49-F238E27FC236}">
                <a16:creationId xmlns:a16="http://schemas.microsoft.com/office/drawing/2014/main" id="{5CF84670-C084-C808-1CA7-F77809BE81E8}"/>
              </a:ext>
            </a:extLst>
          </p:cNvPr>
          <p:cNvSpPr/>
          <p:nvPr/>
        </p:nvSpPr>
        <p:spPr>
          <a:xfrm>
            <a:off x="10336282" y="2707687"/>
            <a:ext cx="500526" cy="503028"/>
          </a:xfrm>
          <a:prstGeom prst="cube">
            <a:avLst>
              <a:gd name="adj" fmla="val 75836"/>
            </a:avLst>
          </a:prstGeom>
          <a:solidFill>
            <a:srgbClr val="00206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2" name="テキスト ボックス 161">
            <a:extLst>
              <a:ext uri="{FF2B5EF4-FFF2-40B4-BE49-F238E27FC236}">
                <a16:creationId xmlns:a16="http://schemas.microsoft.com/office/drawing/2014/main" id="{940FD5F5-98AD-1FDC-3964-F1CD12AEE1A2}"/>
              </a:ext>
            </a:extLst>
          </p:cNvPr>
          <p:cNvSpPr txBox="1"/>
          <p:nvPr/>
        </p:nvSpPr>
        <p:spPr>
          <a:xfrm>
            <a:off x="7266560" y="957212"/>
            <a:ext cx="2859981" cy="400110"/>
          </a:xfrm>
          <a:prstGeom prst="rect">
            <a:avLst/>
          </a:prstGeom>
          <a:noFill/>
        </p:spPr>
        <p:txBody>
          <a:bodyPr wrap="square" rtlCol="0">
            <a:spAutoFit/>
          </a:bodyPr>
          <a:lstStyle/>
          <a:p>
            <a:pPr algn="ctr"/>
            <a:r>
              <a:rPr kumimoji="1" lang="ja-JP" altLang="en-US" sz="2000" b="1"/>
              <a:t>パッチの画像情報</a:t>
            </a:r>
          </a:p>
        </p:txBody>
      </p:sp>
      <p:cxnSp>
        <p:nvCxnSpPr>
          <p:cNvPr id="180" name="直線矢印コネクタ 179">
            <a:extLst>
              <a:ext uri="{FF2B5EF4-FFF2-40B4-BE49-F238E27FC236}">
                <a16:creationId xmlns:a16="http://schemas.microsoft.com/office/drawing/2014/main" id="{A1F54978-6FCB-7255-3186-70D4CDE83E2C}"/>
              </a:ext>
            </a:extLst>
          </p:cNvPr>
          <p:cNvCxnSpPr>
            <a:cxnSpLocks/>
          </p:cNvCxnSpPr>
          <p:nvPr/>
        </p:nvCxnSpPr>
        <p:spPr>
          <a:xfrm>
            <a:off x="8774413" y="3204517"/>
            <a:ext cx="0" cy="67294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1" name="直線矢印コネクタ 180">
            <a:extLst>
              <a:ext uri="{FF2B5EF4-FFF2-40B4-BE49-F238E27FC236}">
                <a16:creationId xmlns:a16="http://schemas.microsoft.com/office/drawing/2014/main" id="{6075D2EE-175C-C92B-C6B8-17CAD5E4A5B7}"/>
              </a:ext>
            </a:extLst>
          </p:cNvPr>
          <p:cNvCxnSpPr>
            <a:cxnSpLocks/>
          </p:cNvCxnSpPr>
          <p:nvPr/>
        </p:nvCxnSpPr>
        <p:spPr>
          <a:xfrm>
            <a:off x="10619739" y="3247049"/>
            <a:ext cx="0" cy="66315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四角形: 角を丸くする 25">
            <a:extLst>
              <a:ext uri="{FF2B5EF4-FFF2-40B4-BE49-F238E27FC236}">
                <a16:creationId xmlns:a16="http://schemas.microsoft.com/office/drawing/2014/main" id="{195C8AFC-3BF9-CFFA-8B55-6061B6CAE721}"/>
              </a:ext>
            </a:extLst>
          </p:cNvPr>
          <p:cNvSpPr/>
          <p:nvPr/>
        </p:nvSpPr>
        <p:spPr>
          <a:xfrm>
            <a:off x="1147357" y="3351491"/>
            <a:ext cx="9897285" cy="781659"/>
          </a:xfrm>
          <a:prstGeom prst="roundRect">
            <a:avLst/>
          </a:prstGeom>
          <a:solidFill>
            <a:srgbClr val="FFC000"/>
          </a:solidFill>
          <a:ln w="57150">
            <a:solidFill>
              <a:schemeClr val="tx1"/>
            </a:solidFill>
            <a:prstDash val="solid"/>
            <a:extLst>
              <a:ext uri="{C807C97D-BFC1-408E-A445-0C87EB9F89A2}">
                <ask:lineSketchStyleProps xmlns:ask="http://schemas.microsoft.com/office/drawing/2018/sketchyshapes">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3200">
                <a:solidFill>
                  <a:schemeClr val="tx1"/>
                </a:solidFill>
                <a:latin typeface="Arial Black" panose="020B0A04020102020204" pitchFamily="34" charset="0"/>
              </a:rPr>
              <a:t>Transformer Encoder</a:t>
            </a:r>
            <a:endParaRPr kumimoji="1" lang="ja-JP" altLang="en-US" sz="3200">
              <a:solidFill>
                <a:schemeClr val="tx1"/>
              </a:solidFill>
              <a:latin typeface="Arial Black" panose="020B0A04020102020204" pitchFamily="34" charset="0"/>
            </a:endParaRPr>
          </a:p>
        </p:txBody>
      </p:sp>
      <p:cxnSp>
        <p:nvCxnSpPr>
          <p:cNvPr id="182" name="直線コネクタ 181">
            <a:extLst>
              <a:ext uri="{FF2B5EF4-FFF2-40B4-BE49-F238E27FC236}">
                <a16:creationId xmlns:a16="http://schemas.microsoft.com/office/drawing/2014/main" id="{FA08858E-C56A-C8E2-41FF-08F83C35C20D}"/>
              </a:ext>
            </a:extLst>
          </p:cNvPr>
          <p:cNvCxnSpPr>
            <a:cxnSpLocks/>
          </p:cNvCxnSpPr>
          <p:nvPr/>
        </p:nvCxnSpPr>
        <p:spPr>
          <a:xfrm>
            <a:off x="9443245" y="2930520"/>
            <a:ext cx="590203" cy="0"/>
          </a:xfrm>
          <a:prstGeom prst="line">
            <a:avLst/>
          </a:prstGeom>
          <a:ln w="762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3" name="直線コネクタ 182">
            <a:extLst>
              <a:ext uri="{FF2B5EF4-FFF2-40B4-BE49-F238E27FC236}">
                <a16:creationId xmlns:a16="http://schemas.microsoft.com/office/drawing/2014/main" id="{6D8757A7-3559-57FB-52CB-10E4BA09F8DB}"/>
              </a:ext>
            </a:extLst>
          </p:cNvPr>
          <p:cNvCxnSpPr>
            <a:cxnSpLocks/>
          </p:cNvCxnSpPr>
          <p:nvPr/>
        </p:nvCxnSpPr>
        <p:spPr>
          <a:xfrm>
            <a:off x="9443245" y="1596505"/>
            <a:ext cx="590203" cy="0"/>
          </a:xfrm>
          <a:prstGeom prst="line">
            <a:avLst/>
          </a:prstGeom>
          <a:ln w="762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3" name="四角形: 角を丸くする 2">
            <a:extLst>
              <a:ext uri="{FF2B5EF4-FFF2-40B4-BE49-F238E27FC236}">
                <a16:creationId xmlns:a16="http://schemas.microsoft.com/office/drawing/2014/main" id="{6EAC4A1A-9DEF-08D6-A660-07CAB50CD8FF}"/>
              </a:ext>
            </a:extLst>
          </p:cNvPr>
          <p:cNvSpPr/>
          <p:nvPr/>
        </p:nvSpPr>
        <p:spPr>
          <a:xfrm>
            <a:off x="3324307" y="5118123"/>
            <a:ext cx="1909699" cy="433137"/>
          </a:xfrm>
          <a:prstGeom prst="roundRect">
            <a:avLst/>
          </a:prstGeom>
          <a:solidFill>
            <a:srgbClr val="FFFF00"/>
          </a:solidFill>
          <a:ln w="28575">
            <a:solidFill>
              <a:schemeClr val="tx1"/>
            </a:solidFill>
            <a:prstDash val="solid"/>
            <a:extLst>
              <a:ext uri="{C807C97D-BFC1-408E-A445-0C87EB9F89A2}">
                <ask:lineSketchStyleProps xmlns:ask="http://schemas.microsoft.com/office/drawing/2018/sketchyshapes">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2400">
                <a:solidFill>
                  <a:schemeClr val="tx1"/>
                </a:solidFill>
                <a:latin typeface="Arial Black" panose="020B0A04020102020204" pitchFamily="34" charset="0"/>
              </a:rPr>
              <a:t>MLP Head</a:t>
            </a:r>
            <a:endParaRPr kumimoji="1" lang="ja-JP" altLang="en-US" sz="2400">
              <a:solidFill>
                <a:schemeClr val="tx1"/>
              </a:solidFill>
              <a:latin typeface="Arial Black" panose="020B0A04020102020204" pitchFamily="34" charset="0"/>
            </a:endParaRPr>
          </a:p>
        </p:txBody>
      </p:sp>
      <p:sp>
        <p:nvSpPr>
          <p:cNvPr id="4" name="四角形: 角を丸くする 3">
            <a:extLst>
              <a:ext uri="{FF2B5EF4-FFF2-40B4-BE49-F238E27FC236}">
                <a16:creationId xmlns:a16="http://schemas.microsoft.com/office/drawing/2014/main" id="{88832B35-E830-BBD2-7048-E6F1D1BE5142}"/>
              </a:ext>
            </a:extLst>
          </p:cNvPr>
          <p:cNvSpPr/>
          <p:nvPr/>
        </p:nvSpPr>
        <p:spPr>
          <a:xfrm>
            <a:off x="6046017" y="5118122"/>
            <a:ext cx="1909699" cy="433137"/>
          </a:xfrm>
          <a:prstGeom prst="roundRect">
            <a:avLst/>
          </a:prstGeom>
          <a:solidFill>
            <a:srgbClr val="FFFF00"/>
          </a:solidFill>
          <a:ln w="28575">
            <a:solidFill>
              <a:schemeClr val="tx1"/>
            </a:solidFill>
            <a:prstDash val="solid"/>
            <a:extLst>
              <a:ext uri="{C807C97D-BFC1-408E-A445-0C87EB9F89A2}">
                <ask:lineSketchStyleProps xmlns:ask="http://schemas.microsoft.com/office/drawing/2018/sketchyshapes">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2400">
                <a:solidFill>
                  <a:schemeClr val="tx1"/>
                </a:solidFill>
                <a:latin typeface="Arial Black" panose="020B0A04020102020204" pitchFamily="34" charset="0"/>
              </a:rPr>
              <a:t>MLP Head</a:t>
            </a:r>
            <a:endParaRPr kumimoji="1" lang="ja-JP" altLang="en-US" sz="2400">
              <a:solidFill>
                <a:schemeClr val="tx1"/>
              </a:solidFill>
              <a:latin typeface="Arial Black" panose="020B0A04020102020204" pitchFamily="34" charset="0"/>
            </a:endParaRPr>
          </a:p>
        </p:txBody>
      </p:sp>
    </p:spTree>
    <p:extLst>
      <p:ext uri="{BB962C8B-B14F-4D97-AF65-F5344CB8AC3E}">
        <p14:creationId xmlns:p14="http://schemas.microsoft.com/office/powerpoint/2010/main" val="2093105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7"/>
                                        </p:tgtEl>
                                        <p:attrNameLst>
                                          <p:attrName>style.visibility</p:attrName>
                                        </p:attrNameLst>
                                      </p:cBhvr>
                                      <p:to>
                                        <p:strVal val="visible"/>
                                      </p:to>
                                    </p:set>
                                    <p:animEffect transition="in" filter="fade">
                                      <p:cBhvr>
                                        <p:cTn id="7" dur="500"/>
                                        <p:tgtEl>
                                          <p:spTgt spid="13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8"/>
                                        </p:tgtEl>
                                        <p:attrNameLst>
                                          <p:attrName>style.visibility</p:attrName>
                                        </p:attrNameLst>
                                      </p:cBhvr>
                                      <p:to>
                                        <p:strVal val="visible"/>
                                      </p:to>
                                    </p:set>
                                    <p:animEffect transition="in" filter="fade">
                                      <p:cBhvr>
                                        <p:cTn id="10" dur="500"/>
                                        <p:tgtEl>
                                          <p:spTgt spid="13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9"/>
                                        </p:tgtEl>
                                        <p:attrNameLst>
                                          <p:attrName>style.visibility</p:attrName>
                                        </p:attrNameLst>
                                      </p:cBhvr>
                                      <p:to>
                                        <p:strVal val="visible"/>
                                      </p:to>
                                    </p:set>
                                    <p:animEffect transition="in" filter="fade">
                                      <p:cBhvr>
                                        <p:cTn id="13" dur="500"/>
                                        <p:tgtEl>
                                          <p:spTgt spid="13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40"/>
                                        </p:tgtEl>
                                        <p:attrNameLst>
                                          <p:attrName>style.visibility</p:attrName>
                                        </p:attrNameLst>
                                      </p:cBhvr>
                                      <p:to>
                                        <p:strVal val="visible"/>
                                      </p:to>
                                    </p:set>
                                    <p:animEffect transition="in" filter="fade">
                                      <p:cBhvr>
                                        <p:cTn id="16" dur="500"/>
                                        <p:tgtEl>
                                          <p:spTgt spid="140"/>
                                        </p:tgtEl>
                                      </p:cBhvr>
                                    </p:animEffect>
                                  </p:childTnLst>
                                </p:cTn>
                              </p:par>
                              <p:par>
                                <p:cTn id="17" presetID="10" presetClass="entr" presetSubtype="0" fill="hold" nodeType="withEffect">
                                  <p:stCondLst>
                                    <p:cond delay="0"/>
                                  </p:stCondLst>
                                  <p:childTnLst>
                                    <p:set>
                                      <p:cBhvr>
                                        <p:cTn id="18" dur="1" fill="hold">
                                          <p:stCondLst>
                                            <p:cond delay="0"/>
                                          </p:stCondLst>
                                        </p:cTn>
                                        <p:tgtEl>
                                          <p:spTgt spid="183"/>
                                        </p:tgtEl>
                                        <p:attrNameLst>
                                          <p:attrName>style.visibility</p:attrName>
                                        </p:attrNameLst>
                                      </p:cBhvr>
                                      <p:to>
                                        <p:strVal val="visible"/>
                                      </p:to>
                                    </p:set>
                                    <p:animEffect transition="in" filter="fade">
                                      <p:cBhvr>
                                        <p:cTn id="19" dur="500"/>
                                        <p:tgtEl>
                                          <p:spTgt spid="18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62"/>
                                        </p:tgtEl>
                                        <p:attrNameLst>
                                          <p:attrName>style.visibility</p:attrName>
                                        </p:attrNameLst>
                                      </p:cBhvr>
                                      <p:to>
                                        <p:strVal val="visible"/>
                                      </p:to>
                                    </p:set>
                                    <p:animEffect transition="in" filter="fade">
                                      <p:cBhvr>
                                        <p:cTn id="22" dur="500"/>
                                        <p:tgtEl>
                                          <p:spTgt spid="16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4"/>
                                        </p:tgtEl>
                                        <p:attrNameLst>
                                          <p:attrName>style.visibility</p:attrName>
                                        </p:attrNameLst>
                                      </p:cBhvr>
                                      <p:to>
                                        <p:strVal val="visible"/>
                                      </p:to>
                                    </p:set>
                                    <p:animEffect transition="in" filter="fade">
                                      <p:cBhvr>
                                        <p:cTn id="27" dur="500"/>
                                        <p:tgtEl>
                                          <p:spTgt spid="64"/>
                                        </p:tgtEl>
                                      </p:cBhvr>
                                    </p:animEffect>
                                  </p:childTnLst>
                                </p:cTn>
                              </p:par>
                              <p:par>
                                <p:cTn id="28" presetID="10" presetClass="entr" presetSubtype="0" fill="hold" nodeType="withEffect">
                                  <p:stCondLst>
                                    <p:cond delay="0"/>
                                  </p:stCondLst>
                                  <p:childTnLst>
                                    <p:set>
                                      <p:cBhvr>
                                        <p:cTn id="29" dur="1" fill="hold">
                                          <p:stCondLst>
                                            <p:cond delay="0"/>
                                          </p:stCondLst>
                                        </p:cTn>
                                        <p:tgtEl>
                                          <p:spTgt spid="34"/>
                                        </p:tgtEl>
                                        <p:attrNameLst>
                                          <p:attrName>style.visibility</p:attrName>
                                        </p:attrNameLst>
                                      </p:cBhvr>
                                      <p:to>
                                        <p:strVal val="visible"/>
                                      </p:to>
                                    </p:set>
                                    <p:animEffect transition="in" filter="fade">
                                      <p:cBhvr>
                                        <p:cTn id="30" dur="500"/>
                                        <p:tgtEl>
                                          <p:spTgt spid="34"/>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47"/>
                                        </p:tgtEl>
                                        <p:attrNameLst>
                                          <p:attrName>style.visibility</p:attrName>
                                        </p:attrNameLst>
                                      </p:cBhvr>
                                      <p:to>
                                        <p:strVal val="visible"/>
                                      </p:to>
                                    </p:set>
                                    <p:animEffect transition="in" filter="fade">
                                      <p:cBhvr>
                                        <p:cTn id="33" dur="500"/>
                                        <p:tgtEl>
                                          <p:spTgt spid="47"/>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48"/>
                                        </p:tgtEl>
                                        <p:attrNameLst>
                                          <p:attrName>style.visibility</p:attrName>
                                        </p:attrNameLst>
                                      </p:cBhvr>
                                      <p:to>
                                        <p:strVal val="visible"/>
                                      </p:to>
                                    </p:set>
                                    <p:animEffect transition="in" filter="fade">
                                      <p:cBhvr>
                                        <p:cTn id="36" dur="500"/>
                                        <p:tgtEl>
                                          <p:spTgt spid="48"/>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49"/>
                                        </p:tgtEl>
                                        <p:attrNameLst>
                                          <p:attrName>style.visibility</p:attrName>
                                        </p:attrNameLst>
                                      </p:cBhvr>
                                      <p:to>
                                        <p:strVal val="visible"/>
                                      </p:to>
                                    </p:set>
                                    <p:animEffect transition="in" filter="fade">
                                      <p:cBhvr>
                                        <p:cTn id="39" dur="500"/>
                                        <p:tgtEl>
                                          <p:spTgt spid="49"/>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52"/>
                                        </p:tgtEl>
                                        <p:attrNameLst>
                                          <p:attrName>style.visibility</p:attrName>
                                        </p:attrNameLst>
                                      </p:cBhvr>
                                      <p:to>
                                        <p:strVal val="visible"/>
                                      </p:to>
                                    </p:set>
                                    <p:animEffect transition="in" filter="fade">
                                      <p:cBhvr>
                                        <p:cTn id="42" dur="500"/>
                                        <p:tgtEl>
                                          <p:spTgt spid="52"/>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55"/>
                                        </p:tgtEl>
                                        <p:attrNameLst>
                                          <p:attrName>style.visibility</p:attrName>
                                        </p:attrNameLst>
                                      </p:cBhvr>
                                      <p:to>
                                        <p:strVal val="visible"/>
                                      </p:to>
                                    </p:set>
                                    <p:animEffect transition="in" filter="fade">
                                      <p:cBhvr>
                                        <p:cTn id="45" dur="500"/>
                                        <p:tgtEl>
                                          <p:spTgt spid="55"/>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56"/>
                                        </p:tgtEl>
                                        <p:attrNameLst>
                                          <p:attrName>style.visibility</p:attrName>
                                        </p:attrNameLst>
                                      </p:cBhvr>
                                      <p:to>
                                        <p:strVal val="visible"/>
                                      </p:to>
                                    </p:set>
                                    <p:animEffect transition="in" filter="fade">
                                      <p:cBhvr>
                                        <p:cTn id="48" dur="500"/>
                                        <p:tgtEl>
                                          <p:spTgt spid="56"/>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60"/>
                                        </p:tgtEl>
                                        <p:attrNameLst>
                                          <p:attrName>style.visibility</p:attrName>
                                        </p:attrNameLst>
                                      </p:cBhvr>
                                      <p:to>
                                        <p:strVal val="visible"/>
                                      </p:to>
                                    </p:set>
                                    <p:animEffect transition="in" filter="fade">
                                      <p:cBhvr>
                                        <p:cTn id="51" dur="500"/>
                                        <p:tgtEl>
                                          <p:spTgt spid="60"/>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66"/>
                                        </p:tgtEl>
                                        <p:attrNameLst>
                                          <p:attrName>style.visibility</p:attrName>
                                        </p:attrNameLst>
                                      </p:cBhvr>
                                      <p:to>
                                        <p:strVal val="visible"/>
                                      </p:to>
                                    </p:set>
                                    <p:animEffect transition="in" filter="fade">
                                      <p:cBhvr>
                                        <p:cTn id="54" dur="500"/>
                                        <p:tgtEl>
                                          <p:spTgt spid="66"/>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67"/>
                                        </p:tgtEl>
                                        <p:attrNameLst>
                                          <p:attrName>style.visibility</p:attrName>
                                        </p:attrNameLst>
                                      </p:cBhvr>
                                      <p:to>
                                        <p:strVal val="visible"/>
                                      </p:to>
                                    </p:set>
                                    <p:animEffect transition="in" filter="fade">
                                      <p:cBhvr>
                                        <p:cTn id="57" dur="500"/>
                                        <p:tgtEl>
                                          <p:spTgt spid="67"/>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69"/>
                                        </p:tgtEl>
                                        <p:attrNameLst>
                                          <p:attrName>style.visibility</p:attrName>
                                        </p:attrNameLst>
                                      </p:cBhvr>
                                      <p:to>
                                        <p:strVal val="visible"/>
                                      </p:to>
                                    </p:set>
                                    <p:animEffect transition="in" filter="fade">
                                      <p:cBhvr>
                                        <p:cTn id="60" dur="500"/>
                                        <p:tgtEl>
                                          <p:spTgt spid="69"/>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141"/>
                                        </p:tgtEl>
                                        <p:attrNameLst>
                                          <p:attrName>style.visibility</p:attrName>
                                        </p:attrNameLst>
                                      </p:cBhvr>
                                      <p:to>
                                        <p:strVal val="visible"/>
                                      </p:to>
                                    </p:set>
                                    <p:animEffect transition="in" filter="fade">
                                      <p:cBhvr>
                                        <p:cTn id="65" dur="500"/>
                                        <p:tgtEl>
                                          <p:spTgt spid="141"/>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144"/>
                                        </p:tgtEl>
                                        <p:attrNameLst>
                                          <p:attrName>style.visibility</p:attrName>
                                        </p:attrNameLst>
                                      </p:cBhvr>
                                      <p:to>
                                        <p:strVal val="visible"/>
                                      </p:to>
                                    </p:set>
                                    <p:animEffect transition="in" filter="fade">
                                      <p:cBhvr>
                                        <p:cTn id="68" dur="500"/>
                                        <p:tgtEl>
                                          <p:spTgt spid="144"/>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145"/>
                                        </p:tgtEl>
                                        <p:attrNameLst>
                                          <p:attrName>style.visibility</p:attrName>
                                        </p:attrNameLst>
                                      </p:cBhvr>
                                      <p:to>
                                        <p:strVal val="visible"/>
                                      </p:to>
                                    </p:set>
                                    <p:animEffect transition="in" filter="fade">
                                      <p:cBhvr>
                                        <p:cTn id="71" dur="500"/>
                                        <p:tgtEl>
                                          <p:spTgt spid="145"/>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150"/>
                                        </p:tgtEl>
                                        <p:attrNameLst>
                                          <p:attrName>style.visibility</p:attrName>
                                        </p:attrNameLst>
                                      </p:cBhvr>
                                      <p:to>
                                        <p:strVal val="visible"/>
                                      </p:to>
                                    </p:set>
                                    <p:animEffect transition="in" filter="fade">
                                      <p:cBhvr>
                                        <p:cTn id="74" dur="500"/>
                                        <p:tgtEl>
                                          <p:spTgt spid="150"/>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154"/>
                                        </p:tgtEl>
                                        <p:attrNameLst>
                                          <p:attrName>style.visibility</p:attrName>
                                        </p:attrNameLst>
                                      </p:cBhvr>
                                      <p:to>
                                        <p:strVal val="visible"/>
                                      </p:to>
                                    </p:set>
                                    <p:animEffect transition="in" filter="fade">
                                      <p:cBhvr>
                                        <p:cTn id="77" dur="500"/>
                                        <p:tgtEl>
                                          <p:spTgt spid="154"/>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155"/>
                                        </p:tgtEl>
                                        <p:attrNameLst>
                                          <p:attrName>style.visibility</p:attrName>
                                        </p:attrNameLst>
                                      </p:cBhvr>
                                      <p:to>
                                        <p:strVal val="visible"/>
                                      </p:to>
                                    </p:set>
                                    <p:animEffect transition="in" filter="fade">
                                      <p:cBhvr>
                                        <p:cTn id="80" dur="500"/>
                                        <p:tgtEl>
                                          <p:spTgt spid="155"/>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156"/>
                                        </p:tgtEl>
                                        <p:attrNameLst>
                                          <p:attrName>style.visibility</p:attrName>
                                        </p:attrNameLst>
                                      </p:cBhvr>
                                      <p:to>
                                        <p:strVal val="visible"/>
                                      </p:to>
                                    </p:set>
                                    <p:animEffect transition="in" filter="fade">
                                      <p:cBhvr>
                                        <p:cTn id="83" dur="500"/>
                                        <p:tgtEl>
                                          <p:spTgt spid="156"/>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157"/>
                                        </p:tgtEl>
                                        <p:attrNameLst>
                                          <p:attrName>style.visibility</p:attrName>
                                        </p:attrNameLst>
                                      </p:cBhvr>
                                      <p:to>
                                        <p:strVal val="visible"/>
                                      </p:to>
                                    </p:set>
                                    <p:animEffect transition="in" filter="fade">
                                      <p:cBhvr>
                                        <p:cTn id="86" dur="500"/>
                                        <p:tgtEl>
                                          <p:spTgt spid="157"/>
                                        </p:tgtEl>
                                      </p:cBhvr>
                                    </p:animEffect>
                                  </p:childTnLst>
                                </p:cTn>
                              </p:par>
                              <p:par>
                                <p:cTn id="87" presetID="10" presetClass="entr" presetSubtype="0" fill="hold" nodeType="withEffect">
                                  <p:stCondLst>
                                    <p:cond delay="0"/>
                                  </p:stCondLst>
                                  <p:childTnLst>
                                    <p:set>
                                      <p:cBhvr>
                                        <p:cTn id="88" dur="1" fill="hold">
                                          <p:stCondLst>
                                            <p:cond delay="0"/>
                                          </p:stCondLst>
                                        </p:cTn>
                                        <p:tgtEl>
                                          <p:spTgt spid="158"/>
                                        </p:tgtEl>
                                        <p:attrNameLst>
                                          <p:attrName>style.visibility</p:attrName>
                                        </p:attrNameLst>
                                      </p:cBhvr>
                                      <p:to>
                                        <p:strVal val="visible"/>
                                      </p:to>
                                    </p:set>
                                    <p:animEffect transition="in" filter="fade">
                                      <p:cBhvr>
                                        <p:cTn id="89" dur="500"/>
                                        <p:tgtEl>
                                          <p:spTgt spid="158"/>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159"/>
                                        </p:tgtEl>
                                        <p:attrNameLst>
                                          <p:attrName>style.visibility</p:attrName>
                                        </p:attrNameLst>
                                      </p:cBhvr>
                                      <p:to>
                                        <p:strVal val="visible"/>
                                      </p:to>
                                    </p:set>
                                    <p:animEffect transition="in" filter="fade">
                                      <p:cBhvr>
                                        <p:cTn id="92" dur="500"/>
                                        <p:tgtEl>
                                          <p:spTgt spid="159"/>
                                        </p:tgtEl>
                                      </p:cBhvr>
                                    </p:animEffect>
                                  </p:childTnLst>
                                </p:cTn>
                              </p:par>
                              <p:par>
                                <p:cTn id="93" presetID="10" presetClass="entr" presetSubtype="0" fill="hold" nodeType="withEffect">
                                  <p:stCondLst>
                                    <p:cond delay="0"/>
                                  </p:stCondLst>
                                  <p:childTnLst>
                                    <p:set>
                                      <p:cBhvr>
                                        <p:cTn id="94" dur="1" fill="hold">
                                          <p:stCondLst>
                                            <p:cond delay="0"/>
                                          </p:stCondLst>
                                        </p:cTn>
                                        <p:tgtEl>
                                          <p:spTgt spid="160"/>
                                        </p:tgtEl>
                                        <p:attrNameLst>
                                          <p:attrName>style.visibility</p:attrName>
                                        </p:attrNameLst>
                                      </p:cBhvr>
                                      <p:to>
                                        <p:strVal val="visible"/>
                                      </p:to>
                                    </p:set>
                                    <p:animEffect transition="in" filter="fade">
                                      <p:cBhvr>
                                        <p:cTn id="95" dur="500"/>
                                        <p:tgtEl>
                                          <p:spTgt spid="160"/>
                                        </p:tgtEl>
                                      </p:cBhvr>
                                    </p:animEffect>
                                  </p:childTnLst>
                                </p:cTn>
                              </p:par>
                              <p:par>
                                <p:cTn id="96" presetID="10" presetClass="entr" presetSubtype="0" fill="hold" grpId="0" nodeType="withEffect">
                                  <p:stCondLst>
                                    <p:cond delay="0"/>
                                  </p:stCondLst>
                                  <p:childTnLst>
                                    <p:set>
                                      <p:cBhvr>
                                        <p:cTn id="97" dur="1" fill="hold">
                                          <p:stCondLst>
                                            <p:cond delay="0"/>
                                          </p:stCondLst>
                                        </p:cTn>
                                        <p:tgtEl>
                                          <p:spTgt spid="161"/>
                                        </p:tgtEl>
                                        <p:attrNameLst>
                                          <p:attrName>style.visibility</p:attrName>
                                        </p:attrNameLst>
                                      </p:cBhvr>
                                      <p:to>
                                        <p:strVal val="visible"/>
                                      </p:to>
                                    </p:set>
                                    <p:animEffect transition="in" filter="fade">
                                      <p:cBhvr>
                                        <p:cTn id="98" dur="500"/>
                                        <p:tgtEl>
                                          <p:spTgt spid="161"/>
                                        </p:tgtEl>
                                      </p:cBhvr>
                                    </p:animEffect>
                                  </p:childTnLst>
                                </p:cTn>
                              </p:par>
                              <p:par>
                                <p:cTn id="99" presetID="10" presetClass="entr" presetSubtype="0" fill="hold" nodeType="withEffect">
                                  <p:stCondLst>
                                    <p:cond delay="0"/>
                                  </p:stCondLst>
                                  <p:childTnLst>
                                    <p:set>
                                      <p:cBhvr>
                                        <p:cTn id="100" dur="1" fill="hold">
                                          <p:stCondLst>
                                            <p:cond delay="0"/>
                                          </p:stCondLst>
                                        </p:cTn>
                                        <p:tgtEl>
                                          <p:spTgt spid="182"/>
                                        </p:tgtEl>
                                        <p:attrNameLst>
                                          <p:attrName>style.visibility</p:attrName>
                                        </p:attrNameLst>
                                      </p:cBhvr>
                                      <p:to>
                                        <p:strVal val="visible"/>
                                      </p:to>
                                    </p:set>
                                    <p:animEffect transition="in" filter="fade">
                                      <p:cBhvr>
                                        <p:cTn id="101" dur="500"/>
                                        <p:tgtEl>
                                          <p:spTgt spid="182"/>
                                        </p:tgtEl>
                                      </p:cBhvr>
                                    </p:animEffect>
                                  </p:childTnLst>
                                </p:cTn>
                              </p:par>
                            </p:childTnLst>
                          </p:cTn>
                        </p:par>
                      </p:childTnLst>
                    </p:cTn>
                  </p:par>
                  <p:par>
                    <p:cTn id="102" fill="hold">
                      <p:stCondLst>
                        <p:cond delay="indefinite"/>
                      </p:stCondLst>
                      <p:childTnLst>
                        <p:par>
                          <p:cTn id="103" fill="hold">
                            <p:stCondLst>
                              <p:cond delay="0"/>
                            </p:stCondLst>
                            <p:childTnLst>
                              <p:par>
                                <p:cTn id="104" presetID="10" presetClass="entr" presetSubtype="0" fill="hold" grpId="0" nodeType="clickEffect">
                                  <p:stCondLst>
                                    <p:cond delay="0"/>
                                  </p:stCondLst>
                                  <p:childTnLst>
                                    <p:set>
                                      <p:cBhvr>
                                        <p:cTn id="105" dur="1" fill="hold">
                                          <p:stCondLst>
                                            <p:cond delay="0"/>
                                          </p:stCondLst>
                                        </p:cTn>
                                        <p:tgtEl>
                                          <p:spTgt spid="108"/>
                                        </p:tgtEl>
                                        <p:attrNameLst>
                                          <p:attrName>style.visibility</p:attrName>
                                        </p:attrNameLst>
                                      </p:cBhvr>
                                      <p:to>
                                        <p:strVal val="visible"/>
                                      </p:to>
                                    </p:set>
                                    <p:animEffect transition="in" filter="fade">
                                      <p:cBhvr>
                                        <p:cTn id="106" dur="500"/>
                                        <p:tgtEl>
                                          <p:spTgt spid="108"/>
                                        </p:tgtEl>
                                      </p:cBhvr>
                                    </p:animEffect>
                                  </p:childTnLst>
                                </p:cTn>
                              </p:par>
                              <p:par>
                                <p:cTn id="107" presetID="10" presetClass="entr" presetSubtype="0" fill="hold" grpId="0" nodeType="withEffect">
                                  <p:stCondLst>
                                    <p:cond delay="0"/>
                                  </p:stCondLst>
                                  <p:childTnLst>
                                    <p:set>
                                      <p:cBhvr>
                                        <p:cTn id="108" dur="1" fill="hold">
                                          <p:stCondLst>
                                            <p:cond delay="0"/>
                                          </p:stCondLst>
                                        </p:cTn>
                                        <p:tgtEl>
                                          <p:spTgt spid="109"/>
                                        </p:tgtEl>
                                        <p:attrNameLst>
                                          <p:attrName>style.visibility</p:attrName>
                                        </p:attrNameLst>
                                      </p:cBhvr>
                                      <p:to>
                                        <p:strVal val="visible"/>
                                      </p:to>
                                    </p:set>
                                    <p:animEffect transition="in" filter="fade">
                                      <p:cBhvr>
                                        <p:cTn id="109" dur="500"/>
                                        <p:tgtEl>
                                          <p:spTgt spid="109"/>
                                        </p:tgtEl>
                                      </p:cBhvr>
                                    </p:animEffect>
                                  </p:childTnLst>
                                </p:cTn>
                              </p:par>
                              <p:par>
                                <p:cTn id="110" presetID="10" presetClass="entr" presetSubtype="0" fill="hold" grpId="0" nodeType="withEffect">
                                  <p:stCondLst>
                                    <p:cond delay="0"/>
                                  </p:stCondLst>
                                  <p:childTnLst>
                                    <p:set>
                                      <p:cBhvr>
                                        <p:cTn id="111" dur="1" fill="hold">
                                          <p:stCondLst>
                                            <p:cond delay="0"/>
                                          </p:stCondLst>
                                        </p:cTn>
                                        <p:tgtEl>
                                          <p:spTgt spid="110"/>
                                        </p:tgtEl>
                                        <p:attrNameLst>
                                          <p:attrName>style.visibility</p:attrName>
                                        </p:attrNameLst>
                                      </p:cBhvr>
                                      <p:to>
                                        <p:strVal val="visible"/>
                                      </p:to>
                                    </p:set>
                                    <p:animEffect transition="in" filter="fade">
                                      <p:cBhvr>
                                        <p:cTn id="112" dur="500"/>
                                        <p:tgtEl>
                                          <p:spTgt spid="110"/>
                                        </p:tgtEl>
                                      </p:cBhvr>
                                    </p:animEffect>
                                  </p:childTnLst>
                                </p:cTn>
                              </p:par>
                              <p:par>
                                <p:cTn id="113" presetID="10" presetClass="entr" presetSubtype="0" fill="hold" nodeType="withEffect">
                                  <p:stCondLst>
                                    <p:cond delay="0"/>
                                  </p:stCondLst>
                                  <p:childTnLst>
                                    <p:set>
                                      <p:cBhvr>
                                        <p:cTn id="114" dur="1" fill="hold">
                                          <p:stCondLst>
                                            <p:cond delay="0"/>
                                          </p:stCondLst>
                                        </p:cTn>
                                        <p:tgtEl>
                                          <p:spTgt spid="111"/>
                                        </p:tgtEl>
                                        <p:attrNameLst>
                                          <p:attrName>style.visibility</p:attrName>
                                        </p:attrNameLst>
                                      </p:cBhvr>
                                      <p:to>
                                        <p:strVal val="visible"/>
                                      </p:to>
                                    </p:set>
                                    <p:animEffect transition="in" filter="fade">
                                      <p:cBhvr>
                                        <p:cTn id="115" dur="500"/>
                                        <p:tgtEl>
                                          <p:spTgt spid="111"/>
                                        </p:tgtEl>
                                      </p:cBhvr>
                                    </p:animEffect>
                                  </p:childTnLst>
                                </p:cTn>
                              </p:par>
                              <p:par>
                                <p:cTn id="116" presetID="10" presetClass="entr" presetSubtype="0" fill="hold" grpId="0" nodeType="withEffect">
                                  <p:stCondLst>
                                    <p:cond delay="0"/>
                                  </p:stCondLst>
                                  <p:childTnLst>
                                    <p:set>
                                      <p:cBhvr>
                                        <p:cTn id="117" dur="1" fill="hold">
                                          <p:stCondLst>
                                            <p:cond delay="0"/>
                                          </p:stCondLst>
                                        </p:cTn>
                                        <p:tgtEl>
                                          <p:spTgt spid="112"/>
                                        </p:tgtEl>
                                        <p:attrNameLst>
                                          <p:attrName>style.visibility</p:attrName>
                                        </p:attrNameLst>
                                      </p:cBhvr>
                                      <p:to>
                                        <p:strVal val="visible"/>
                                      </p:to>
                                    </p:set>
                                    <p:animEffect transition="in" filter="fade">
                                      <p:cBhvr>
                                        <p:cTn id="118" dur="500"/>
                                        <p:tgtEl>
                                          <p:spTgt spid="112"/>
                                        </p:tgtEl>
                                      </p:cBhvr>
                                    </p:animEffect>
                                  </p:childTnLst>
                                </p:cTn>
                              </p:par>
                              <p:par>
                                <p:cTn id="119" presetID="10" presetClass="entr" presetSubtype="0" fill="hold" grpId="0" nodeType="withEffect">
                                  <p:stCondLst>
                                    <p:cond delay="0"/>
                                  </p:stCondLst>
                                  <p:childTnLst>
                                    <p:set>
                                      <p:cBhvr>
                                        <p:cTn id="120" dur="1" fill="hold">
                                          <p:stCondLst>
                                            <p:cond delay="0"/>
                                          </p:stCondLst>
                                        </p:cTn>
                                        <p:tgtEl>
                                          <p:spTgt spid="113"/>
                                        </p:tgtEl>
                                        <p:attrNameLst>
                                          <p:attrName>style.visibility</p:attrName>
                                        </p:attrNameLst>
                                      </p:cBhvr>
                                      <p:to>
                                        <p:strVal val="visible"/>
                                      </p:to>
                                    </p:set>
                                    <p:animEffect transition="in" filter="fade">
                                      <p:cBhvr>
                                        <p:cTn id="121" dur="500"/>
                                        <p:tgtEl>
                                          <p:spTgt spid="113"/>
                                        </p:tgtEl>
                                      </p:cBhvr>
                                    </p:animEffect>
                                  </p:childTnLst>
                                </p:cTn>
                              </p:par>
                              <p:par>
                                <p:cTn id="122" presetID="10" presetClass="entr" presetSubtype="0" fill="hold" grpId="0" nodeType="withEffect">
                                  <p:stCondLst>
                                    <p:cond delay="0"/>
                                  </p:stCondLst>
                                  <p:childTnLst>
                                    <p:set>
                                      <p:cBhvr>
                                        <p:cTn id="123" dur="1" fill="hold">
                                          <p:stCondLst>
                                            <p:cond delay="0"/>
                                          </p:stCondLst>
                                        </p:cTn>
                                        <p:tgtEl>
                                          <p:spTgt spid="114"/>
                                        </p:tgtEl>
                                        <p:attrNameLst>
                                          <p:attrName>style.visibility</p:attrName>
                                        </p:attrNameLst>
                                      </p:cBhvr>
                                      <p:to>
                                        <p:strVal val="visible"/>
                                      </p:to>
                                    </p:set>
                                    <p:animEffect transition="in" filter="fade">
                                      <p:cBhvr>
                                        <p:cTn id="124" dur="500"/>
                                        <p:tgtEl>
                                          <p:spTgt spid="114"/>
                                        </p:tgtEl>
                                      </p:cBhvr>
                                    </p:animEffect>
                                  </p:childTnLst>
                                </p:cTn>
                              </p:par>
                              <p:par>
                                <p:cTn id="125" presetID="10" presetClass="entr" presetSubtype="0" fill="hold" grpId="0" nodeType="withEffect">
                                  <p:stCondLst>
                                    <p:cond delay="0"/>
                                  </p:stCondLst>
                                  <p:childTnLst>
                                    <p:set>
                                      <p:cBhvr>
                                        <p:cTn id="126" dur="1" fill="hold">
                                          <p:stCondLst>
                                            <p:cond delay="0"/>
                                          </p:stCondLst>
                                        </p:cTn>
                                        <p:tgtEl>
                                          <p:spTgt spid="121"/>
                                        </p:tgtEl>
                                        <p:attrNameLst>
                                          <p:attrName>style.visibility</p:attrName>
                                        </p:attrNameLst>
                                      </p:cBhvr>
                                      <p:to>
                                        <p:strVal val="visible"/>
                                      </p:to>
                                    </p:set>
                                    <p:animEffect transition="in" filter="fade">
                                      <p:cBhvr>
                                        <p:cTn id="127" dur="500"/>
                                        <p:tgtEl>
                                          <p:spTgt spid="121"/>
                                        </p:tgtEl>
                                      </p:cBhvr>
                                    </p:animEffect>
                                  </p:childTnLst>
                                </p:cTn>
                              </p:par>
                              <p:par>
                                <p:cTn id="128" presetID="10" presetClass="entr" presetSubtype="0" fill="hold" grpId="0" nodeType="withEffect">
                                  <p:stCondLst>
                                    <p:cond delay="0"/>
                                  </p:stCondLst>
                                  <p:childTnLst>
                                    <p:set>
                                      <p:cBhvr>
                                        <p:cTn id="129" dur="1" fill="hold">
                                          <p:stCondLst>
                                            <p:cond delay="0"/>
                                          </p:stCondLst>
                                        </p:cTn>
                                        <p:tgtEl>
                                          <p:spTgt spid="122"/>
                                        </p:tgtEl>
                                        <p:attrNameLst>
                                          <p:attrName>style.visibility</p:attrName>
                                        </p:attrNameLst>
                                      </p:cBhvr>
                                      <p:to>
                                        <p:strVal val="visible"/>
                                      </p:to>
                                    </p:set>
                                    <p:animEffect transition="in" filter="fade">
                                      <p:cBhvr>
                                        <p:cTn id="130" dur="500"/>
                                        <p:tgtEl>
                                          <p:spTgt spid="122"/>
                                        </p:tgtEl>
                                      </p:cBhvr>
                                    </p:animEffect>
                                  </p:childTnLst>
                                </p:cTn>
                              </p:par>
                              <p:par>
                                <p:cTn id="131" presetID="10" presetClass="entr" presetSubtype="0" fill="hold" grpId="0" nodeType="withEffect">
                                  <p:stCondLst>
                                    <p:cond delay="0"/>
                                  </p:stCondLst>
                                  <p:childTnLst>
                                    <p:set>
                                      <p:cBhvr>
                                        <p:cTn id="132" dur="1" fill="hold">
                                          <p:stCondLst>
                                            <p:cond delay="0"/>
                                          </p:stCondLst>
                                        </p:cTn>
                                        <p:tgtEl>
                                          <p:spTgt spid="123"/>
                                        </p:tgtEl>
                                        <p:attrNameLst>
                                          <p:attrName>style.visibility</p:attrName>
                                        </p:attrNameLst>
                                      </p:cBhvr>
                                      <p:to>
                                        <p:strVal val="visible"/>
                                      </p:to>
                                    </p:set>
                                    <p:animEffect transition="in" filter="fade">
                                      <p:cBhvr>
                                        <p:cTn id="133" dur="500"/>
                                        <p:tgtEl>
                                          <p:spTgt spid="123"/>
                                        </p:tgtEl>
                                      </p:cBhvr>
                                    </p:animEffect>
                                  </p:childTnLst>
                                </p:cTn>
                              </p:par>
                              <p:par>
                                <p:cTn id="134" presetID="10" presetClass="entr" presetSubtype="0" fill="hold" grpId="0" nodeType="withEffect">
                                  <p:stCondLst>
                                    <p:cond delay="0"/>
                                  </p:stCondLst>
                                  <p:childTnLst>
                                    <p:set>
                                      <p:cBhvr>
                                        <p:cTn id="135" dur="1" fill="hold">
                                          <p:stCondLst>
                                            <p:cond delay="0"/>
                                          </p:stCondLst>
                                        </p:cTn>
                                        <p:tgtEl>
                                          <p:spTgt spid="124"/>
                                        </p:tgtEl>
                                        <p:attrNameLst>
                                          <p:attrName>style.visibility</p:attrName>
                                        </p:attrNameLst>
                                      </p:cBhvr>
                                      <p:to>
                                        <p:strVal val="visible"/>
                                      </p:to>
                                    </p:set>
                                    <p:animEffect transition="in" filter="fade">
                                      <p:cBhvr>
                                        <p:cTn id="136" dur="500"/>
                                        <p:tgtEl>
                                          <p:spTgt spid="124"/>
                                        </p:tgtEl>
                                      </p:cBhvr>
                                    </p:animEffect>
                                  </p:childTnLst>
                                </p:cTn>
                              </p:par>
                              <p:par>
                                <p:cTn id="137" presetID="10" presetClass="entr" presetSubtype="0" fill="hold" grpId="0" nodeType="withEffect">
                                  <p:stCondLst>
                                    <p:cond delay="0"/>
                                  </p:stCondLst>
                                  <p:childTnLst>
                                    <p:set>
                                      <p:cBhvr>
                                        <p:cTn id="138" dur="1" fill="hold">
                                          <p:stCondLst>
                                            <p:cond delay="0"/>
                                          </p:stCondLst>
                                        </p:cTn>
                                        <p:tgtEl>
                                          <p:spTgt spid="125"/>
                                        </p:tgtEl>
                                        <p:attrNameLst>
                                          <p:attrName>style.visibility</p:attrName>
                                        </p:attrNameLst>
                                      </p:cBhvr>
                                      <p:to>
                                        <p:strVal val="visible"/>
                                      </p:to>
                                    </p:set>
                                    <p:animEffect transition="in" filter="fade">
                                      <p:cBhvr>
                                        <p:cTn id="139" dur="500"/>
                                        <p:tgtEl>
                                          <p:spTgt spid="125"/>
                                        </p:tgtEl>
                                      </p:cBhvr>
                                    </p:animEffect>
                                  </p:childTnLst>
                                </p:cTn>
                              </p:par>
                              <p:par>
                                <p:cTn id="140" presetID="10" presetClass="entr" presetSubtype="0" fill="hold" grpId="0" nodeType="withEffect">
                                  <p:stCondLst>
                                    <p:cond delay="0"/>
                                  </p:stCondLst>
                                  <p:childTnLst>
                                    <p:set>
                                      <p:cBhvr>
                                        <p:cTn id="141" dur="1" fill="hold">
                                          <p:stCondLst>
                                            <p:cond delay="0"/>
                                          </p:stCondLst>
                                        </p:cTn>
                                        <p:tgtEl>
                                          <p:spTgt spid="126"/>
                                        </p:tgtEl>
                                        <p:attrNameLst>
                                          <p:attrName>style.visibility</p:attrName>
                                        </p:attrNameLst>
                                      </p:cBhvr>
                                      <p:to>
                                        <p:strVal val="visible"/>
                                      </p:to>
                                    </p:set>
                                    <p:animEffect transition="in" filter="fade">
                                      <p:cBhvr>
                                        <p:cTn id="142" dur="500"/>
                                        <p:tgtEl>
                                          <p:spTgt spid="126"/>
                                        </p:tgtEl>
                                      </p:cBhvr>
                                    </p:animEffect>
                                  </p:childTnLst>
                                </p:cTn>
                              </p:par>
                              <p:par>
                                <p:cTn id="143" presetID="10" presetClass="entr" presetSubtype="0" fill="hold" nodeType="withEffect">
                                  <p:stCondLst>
                                    <p:cond delay="0"/>
                                  </p:stCondLst>
                                  <p:childTnLst>
                                    <p:set>
                                      <p:cBhvr>
                                        <p:cTn id="144" dur="1" fill="hold">
                                          <p:stCondLst>
                                            <p:cond delay="0"/>
                                          </p:stCondLst>
                                        </p:cTn>
                                        <p:tgtEl>
                                          <p:spTgt spid="127"/>
                                        </p:tgtEl>
                                        <p:attrNameLst>
                                          <p:attrName>style.visibility</p:attrName>
                                        </p:attrNameLst>
                                      </p:cBhvr>
                                      <p:to>
                                        <p:strVal val="visible"/>
                                      </p:to>
                                    </p:set>
                                    <p:animEffect transition="in" filter="fade">
                                      <p:cBhvr>
                                        <p:cTn id="145" dur="500"/>
                                        <p:tgtEl>
                                          <p:spTgt spid="127"/>
                                        </p:tgtEl>
                                      </p:cBhvr>
                                    </p:animEffect>
                                  </p:childTnLst>
                                </p:cTn>
                              </p:par>
                              <p:par>
                                <p:cTn id="146" presetID="10" presetClass="entr" presetSubtype="0" fill="hold" nodeType="withEffect">
                                  <p:stCondLst>
                                    <p:cond delay="0"/>
                                  </p:stCondLst>
                                  <p:childTnLst>
                                    <p:set>
                                      <p:cBhvr>
                                        <p:cTn id="147" dur="1" fill="hold">
                                          <p:stCondLst>
                                            <p:cond delay="0"/>
                                          </p:stCondLst>
                                        </p:cTn>
                                        <p:tgtEl>
                                          <p:spTgt spid="128"/>
                                        </p:tgtEl>
                                        <p:attrNameLst>
                                          <p:attrName>style.visibility</p:attrName>
                                        </p:attrNameLst>
                                      </p:cBhvr>
                                      <p:to>
                                        <p:strVal val="visible"/>
                                      </p:to>
                                    </p:set>
                                    <p:animEffect transition="in" filter="fade">
                                      <p:cBhvr>
                                        <p:cTn id="148" dur="500"/>
                                        <p:tgtEl>
                                          <p:spTgt spid="128"/>
                                        </p:tgtEl>
                                      </p:cBhvr>
                                    </p:animEffect>
                                  </p:childTnLst>
                                </p:cTn>
                              </p:par>
                              <p:par>
                                <p:cTn id="149" presetID="10" presetClass="entr" presetSubtype="0" fill="hold" nodeType="withEffect">
                                  <p:stCondLst>
                                    <p:cond delay="0"/>
                                  </p:stCondLst>
                                  <p:childTnLst>
                                    <p:set>
                                      <p:cBhvr>
                                        <p:cTn id="150" dur="1" fill="hold">
                                          <p:stCondLst>
                                            <p:cond delay="0"/>
                                          </p:stCondLst>
                                        </p:cTn>
                                        <p:tgtEl>
                                          <p:spTgt spid="129"/>
                                        </p:tgtEl>
                                        <p:attrNameLst>
                                          <p:attrName>style.visibility</p:attrName>
                                        </p:attrNameLst>
                                      </p:cBhvr>
                                      <p:to>
                                        <p:strVal val="visible"/>
                                      </p:to>
                                    </p:set>
                                    <p:animEffect transition="in" filter="fade">
                                      <p:cBhvr>
                                        <p:cTn id="151" dur="500"/>
                                        <p:tgtEl>
                                          <p:spTgt spid="129"/>
                                        </p:tgtEl>
                                      </p:cBhvr>
                                    </p:animEffect>
                                  </p:childTnLst>
                                </p:cTn>
                              </p:par>
                              <p:par>
                                <p:cTn id="152" presetID="10" presetClass="entr" presetSubtype="0" fill="hold" grpId="0" nodeType="withEffect">
                                  <p:stCondLst>
                                    <p:cond delay="0"/>
                                  </p:stCondLst>
                                  <p:childTnLst>
                                    <p:set>
                                      <p:cBhvr>
                                        <p:cTn id="153" dur="1" fill="hold">
                                          <p:stCondLst>
                                            <p:cond delay="0"/>
                                          </p:stCondLst>
                                        </p:cTn>
                                        <p:tgtEl>
                                          <p:spTgt spid="115"/>
                                        </p:tgtEl>
                                        <p:attrNameLst>
                                          <p:attrName>style.visibility</p:attrName>
                                        </p:attrNameLst>
                                      </p:cBhvr>
                                      <p:to>
                                        <p:strVal val="visible"/>
                                      </p:to>
                                    </p:set>
                                    <p:animEffect transition="in" filter="fade">
                                      <p:cBhvr>
                                        <p:cTn id="154" dur="500"/>
                                        <p:tgtEl>
                                          <p:spTgt spid="115"/>
                                        </p:tgtEl>
                                      </p:cBhvr>
                                    </p:animEffect>
                                  </p:childTnLst>
                                </p:cTn>
                              </p:par>
                              <p:par>
                                <p:cTn id="155" presetID="10" presetClass="entr" presetSubtype="0" fill="hold" nodeType="withEffect">
                                  <p:stCondLst>
                                    <p:cond delay="0"/>
                                  </p:stCondLst>
                                  <p:childTnLst>
                                    <p:set>
                                      <p:cBhvr>
                                        <p:cTn id="156" dur="1" fill="hold">
                                          <p:stCondLst>
                                            <p:cond delay="0"/>
                                          </p:stCondLst>
                                        </p:cTn>
                                        <p:tgtEl>
                                          <p:spTgt spid="100"/>
                                        </p:tgtEl>
                                        <p:attrNameLst>
                                          <p:attrName>style.visibility</p:attrName>
                                        </p:attrNameLst>
                                      </p:cBhvr>
                                      <p:to>
                                        <p:strVal val="visible"/>
                                      </p:to>
                                    </p:set>
                                    <p:animEffect transition="in" filter="fade">
                                      <p:cBhvr>
                                        <p:cTn id="157" dur="500"/>
                                        <p:tgtEl>
                                          <p:spTgt spid="100"/>
                                        </p:tgtEl>
                                      </p:cBhvr>
                                    </p:animEffect>
                                  </p:childTnLst>
                                </p:cTn>
                              </p:par>
                              <p:par>
                                <p:cTn id="158" presetID="10" presetClass="entr" presetSubtype="0" fill="hold" nodeType="withEffect">
                                  <p:stCondLst>
                                    <p:cond delay="0"/>
                                  </p:stCondLst>
                                  <p:childTnLst>
                                    <p:set>
                                      <p:cBhvr>
                                        <p:cTn id="159" dur="1" fill="hold">
                                          <p:stCondLst>
                                            <p:cond delay="0"/>
                                          </p:stCondLst>
                                        </p:cTn>
                                        <p:tgtEl>
                                          <p:spTgt spid="101"/>
                                        </p:tgtEl>
                                        <p:attrNameLst>
                                          <p:attrName>style.visibility</p:attrName>
                                        </p:attrNameLst>
                                      </p:cBhvr>
                                      <p:to>
                                        <p:strVal val="visible"/>
                                      </p:to>
                                    </p:set>
                                    <p:animEffect transition="in" filter="fade">
                                      <p:cBhvr>
                                        <p:cTn id="160" dur="500"/>
                                        <p:tgtEl>
                                          <p:spTgt spid="101"/>
                                        </p:tgtEl>
                                      </p:cBhvr>
                                    </p:animEffect>
                                  </p:childTnLst>
                                </p:cTn>
                              </p:par>
                              <p:par>
                                <p:cTn id="161" presetID="10" presetClass="entr" presetSubtype="0" fill="hold" nodeType="withEffect">
                                  <p:stCondLst>
                                    <p:cond delay="0"/>
                                  </p:stCondLst>
                                  <p:childTnLst>
                                    <p:set>
                                      <p:cBhvr>
                                        <p:cTn id="162" dur="1" fill="hold">
                                          <p:stCondLst>
                                            <p:cond delay="0"/>
                                          </p:stCondLst>
                                        </p:cTn>
                                        <p:tgtEl>
                                          <p:spTgt spid="180"/>
                                        </p:tgtEl>
                                        <p:attrNameLst>
                                          <p:attrName>style.visibility</p:attrName>
                                        </p:attrNameLst>
                                      </p:cBhvr>
                                      <p:to>
                                        <p:strVal val="visible"/>
                                      </p:to>
                                    </p:set>
                                    <p:animEffect transition="in" filter="fade">
                                      <p:cBhvr>
                                        <p:cTn id="163" dur="500"/>
                                        <p:tgtEl>
                                          <p:spTgt spid="180"/>
                                        </p:tgtEl>
                                      </p:cBhvr>
                                    </p:animEffect>
                                  </p:childTnLst>
                                </p:cTn>
                              </p:par>
                              <p:par>
                                <p:cTn id="164" presetID="10" presetClass="entr" presetSubtype="0" fill="hold" nodeType="withEffect">
                                  <p:stCondLst>
                                    <p:cond delay="0"/>
                                  </p:stCondLst>
                                  <p:childTnLst>
                                    <p:set>
                                      <p:cBhvr>
                                        <p:cTn id="165" dur="1" fill="hold">
                                          <p:stCondLst>
                                            <p:cond delay="0"/>
                                          </p:stCondLst>
                                        </p:cTn>
                                        <p:tgtEl>
                                          <p:spTgt spid="181"/>
                                        </p:tgtEl>
                                        <p:attrNameLst>
                                          <p:attrName>style.visibility</p:attrName>
                                        </p:attrNameLst>
                                      </p:cBhvr>
                                      <p:to>
                                        <p:strVal val="visible"/>
                                      </p:to>
                                    </p:set>
                                    <p:animEffect transition="in" filter="fade">
                                      <p:cBhvr>
                                        <p:cTn id="166" dur="500"/>
                                        <p:tgtEl>
                                          <p:spTgt spid="181"/>
                                        </p:tgtEl>
                                      </p:cBhvr>
                                    </p:animEffect>
                                  </p:childTnLst>
                                </p:cTn>
                              </p:par>
                              <p:par>
                                <p:cTn id="167" presetID="10" presetClass="entr" presetSubtype="0" fill="hold" nodeType="withEffect">
                                  <p:stCondLst>
                                    <p:cond delay="0"/>
                                  </p:stCondLst>
                                  <p:childTnLst>
                                    <p:set>
                                      <p:cBhvr>
                                        <p:cTn id="168" dur="1" fill="hold">
                                          <p:stCondLst>
                                            <p:cond delay="0"/>
                                          </p:stCondLst>
                                        </p:cTn>
                                        <p:tgtEl>
                                          <p:spTgt spid="102"/>
                                        </p:tgtEl>
                                        <p:attrNameLst>
                                          <p:attrName>style.visibility</p:attrName>
                                        </p:attrNameLst>
                                      </p:cBhvr>
                                      <p:to>
                                        <p:strVal val="visible"/>
                                      </p:to>
                                    </p:set>
                                    <p:animEffect transition="in" filter="fade">
                                      <p:cBhvr>
                                        <p:cTn id="169" dur="500"/>
                                        <p:tgtEl>
                                          <p:spTgt spid="102"/>
                                        </p:tgtEl>
                                      </p:cBhvr>
                                    </p:animEffect>
                                  </p:childTnLst>
                                </p:cTn>
                              </p:par>
                              <p:par>
                                <p:cTn id="170" presetID="10" presetClass="entr" presetSubtype="0" fill="hold" grpId="0" nodeType="withEffect">
                                  <p:stCondLst>
                                    <p:cond delay="0"/>
                                  </p:stCondLst>
                                  <p:childTnLst>
                                    <p:set>
                                      <p:cBhvr>
                                        <p:cTn id="171" dur="1" fill="hold">
                                          <p:stCondLst>
                                            <p:cond delay="0"/>
                                          </p:stCondLst>
                                        </p:cTn>
                                        <p:tgtEl>
                                          <p:spTgt spid="3"/>
                                        </p:tgtEl>
                                        <p:attrNameLst>
                                          <p:attrName>style.visibility</p:attrName>
                                        </p:attrNameLst>
                                      </p:cBhvr>
                                      <p:to>
                                        <p:strVal val="visible"/>
                                      </p:to>
                                    </p:set>
                                    <p:animEffect transition="in" filter="fade">
                                      <p:cBhvr>
                                        <p:cTn id="172" dur="500"/>
                                        <p:tgtEl>
                                          <p:spTgt spid="3"/>
                                        </p:tgtEl>
                                      </p:cBhvr>
                                    </p:animEffect>
                                  </p:childTnLst>
                                </p:cTn>
                              </p:par>
                              <p:par>
                                <p:cTn id="173" presetID="10" presetClass="entr" presetSubtype="0" fill="hold" grpId="0" nodeType="withEffect">
                                  <p:stCondLst>
                                    <p:cond delay="0"/>
                                  </p:stCondLst>
                                  <p:childTnLst>
                                    <p:set>
                                      <p:cBhvr>
                                        <p:cTn id="174" dur="1" fill="hold">
                                          <p:stCondLst>
                                            <p:cond delay="0"/>
                                          </p:stCondLst>
                                        </p:cTn>
                                        <p:tgtEl>
                                          <p:spTgt spid="4"/>
                                        </p:tgtEl>
                                        <p:attrNameLst>
                                          <p:attrName>style.visibility</p:attrName>
                                        </p:attrNameLst>
                                      </p:cBhvr>
                                      <p:to>
                                        <p:strVal val="visible"/>
                                      </p:to>
                                    </p:set>
                                    <p:animEffect transition="in" filter="fade">
                                      <p:cBhvr>
                                        <p:cTn id="175" dur="500"/>
                                        <p:tgtEl>
                                          <p:spTgt spid="4"/>
                                        </p:tgtEl>
                                      </p:cBhvr>
                                    </p:animEffect>
                                  </p:childTnLst>
                                </p:cTn>
                              </p:par>
                              <p:par>
                                <p:cTn id="176" presetID="10" presetClass="entr" presetSubtype="0" fill="hold" grpId="0" nodeType="withEffect">
                                  <p:stCondLst>
                                    <p:cond delay="0"/>
                                  </p:stCondLst>
                                  <p:childTnLst>
                                    <p:set>
                                      <p:cBhvr>
                                        <p:cTn id="177" dur="1" fill="hold">
                                          <p:stCondLst>
                                            <p:cond delay="0"/>
                                          </p:stCondLst>
                                        </p:cTn>
                                        <p:tgtEl>
                                          <p:spTgt spid="5"/>
                                        </p:tgtEl>
                                        <p:attrNameLst>
                                          <p:attrName>style.visibility</p:attrName>
                                        </p:attrNameLst>
                                      </p:cBhvr>
                                      <p:to>
                                        <p:strVal val="visible"/>
                                      </p:to>
                                    </p:set>
                                    <p:animEffect transition="in" filter="fade">
                                      <p:cBhvr>
                                        <p:cTn id="178" dur="500"/>
                                        <p:tgtEl>
                                          <p:spTgt spid="5"/>
                                        </p:tgtEl>
                                      </p:cBhvr>
                                    </p:animEffect>
                                  </p:childTnLst>
                                </p:cTn>
                              </p:par>
                              <p:par>
                                <p:cTn id="179" presetID="10" presetClass="entr" presetSubtype="0" fill="hold" grpId="0" nodeType="withEffect">
                                  <p:stCondLst>
                                    <p:cond delay="0"/>
                                  </p:stCondLst>
                                  <p:childTnLst>
                                    <p:set>
                                      <p:cBhvr>
                                        <p:cTn id="180" dur="1" fill="hold">
                                          <p:stCondLst>
                                            <p:cond delay="0"/>
                                          </p:stCondLst>
                                        </p:cTn>
                                        <p:tgtEl>
                                          <p:spTgt spid="6"/>
                                        </p:tgtEl>
                                        <p:attrNameLst>
                                          <p:attrName>style.visibility</p:attrName>
                                        </p:attrNameLst>
                                      </p:cBhvr>
                                      <p:to>
                                        <p:strVal val="visible"/>
                                      </p:to>
                                    </p:set>
                                    <p:animEffect transition="in" filter="fade">
                                      <p:cBhvr>
                                        <p:cTn id="18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64" grpId="0" animBg="1"/>
      <p:bldP spid="47" grpId="0" animBg="1"/>
      <p:bldP spid="48" grpId="0" animBg="1"/>
      <p:bldP spid="49" grpId="0" animBg="1"/>
      <p:bldP spid="52" grpId="0"/>
      <p:bldP spid="55" grpId="0" animBg="1"/>
      <p:bldP spid="56" grpId="0" animBg="1"/>
      <p:bldP spid="60" grpId="0" animBg="1"/>
      <p:bldP spid="66" grpId="0"/>
      <p:bldP spid="67" grpId="0"/>
      <p:bldP spid="69" grpId="0"/>
      <p:bldP spid="108" grpId="0" animBg="1"/>
      <p:bldP spid="109" grpId="0" animBg="1"/>
      <p:bldP spid="110" grpId="0" animBg="1"/>
      <p:bldP spid="112" grpId="0"/>
      <p:bldP spid="113" grpId="0"/>
      <p:bldP spid="114" grpId="0"/>
      <p:bldP spid="121" grpId="0"/>
      <p:bldP spid="122" grpId="0"/>
      <p:bldP spid="123" grpId="0"/>
      <p:bldP spid="124" grpId="0"/>
      <p:bldP spid="125" grpId="0"/>
      <p:bldP spid="126" grpId="0"/>
      <p:bldP spid="115" grpId="0" animBg="1"/>
      <p:bldP spid="137" grpId="0" animBg="1"/>
      <p:bldP spid="138" grpId="0" animBg="1"/>
      <p:bldP spid="139" grpId="0"/>
      <p:bldP spid="140" grpId="0"/>
      <p:bldP spid="141" grpId="0" animBg="1"/>
      <p:bldP spid="144" grpId="0" animBg="1"/>
      <p:bldP spid="145" grpId="0" animBg="1"/>
      <p:bldP spid="150" grpId="0" animBg="1"/>
      <p:bldP spid="154" grpId="0" animBg="1"/>
      <p:bldP spid="155" grpId="0" animBg="1"/>
      <p:bldP spid="156" grpId="0"/>
      <p:bldP spid="157" grpId="0"/>
      <p:bldP spid="159" grpId="0" animBg="1"/>
      <p:bldP spid="161" grpId="0" animBg="1"/>
      <p:bldP spid="162" grpId="0"/>
      <p:bldP spid="3" grpId="0" animBg="1"/>
      <p:bldP spid="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69B56B-2C8F-AE38-EEC4-E33C436B2B35}"/>
            </a:ext>
          </a:extLst>
        </p:cNvPr>
        <p:cNvGrpSpPr/>
        <p:nvPr/>
      </p:nvGrpSpPr>
      <p:grpSpPr>
        <a:xfrm>
          <a:off x="0" y="0"/>
          <a:ext cx="0" cy="0"/>
          <a:chOff x="0" y="0"/>
          <a:chExt cx="0" cy="0"/>
        </a:xfrm>
      </p:grpSpPr>
      <p:sp>
        <p:nvSpPr>
          <p:cNvPr id="121" name="四角形: 角を丸くする 120">
            <a:extLst>
              <a:ext uri="{FF2B5EF4-FFF2-40B4-BE49-F238E27FC236}">
                <a16:creationId xmlns:a16="http://schemas.microsoft.com/office/drawing/2014/main" id="{36CAB275-8FA2-6A8A-15DF-A6DA57F4D51C}"/>
              </a:ext>
            </a:extLst>
          </p:cNvPr>
          <p:cNvSpPr/>
          <p:nvPr/>
        </p:nvSpPr>
        <p:spPr>
          <a:xfrm>
            <a:off x="3979649" y="4520370"/>
            <a:ext cx="7482222" cy="896877"/>
          </a:xfrm>
          <a:prstGeom prst="round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2" name="テキスト ボックス 121">
            <a:extLst>
              <a:ext uri="{FF2B5EF4-FFF2-40B4-BE49-F238E27FC236}">
                <a16:creationId xmlns:a16="http://schemas.microsoft.com/office/drawing/2014/main" id="{99E88321-48E9-6A49-3DDF-3C5B588C285D}"/>
              </a:ext>
            </a:extLst>
          </p:cNvPr>
          <p:cNvSpPr txBox="1"/>
          <p:nvPr/>
        </p:nvSpPr>
        <p:spPr>
          <a:xfrm>
            <a:off x="3838419" y="4707198"/>
            <a:ext cx="1212679" cy="523220"/>
          </a:xfrm>
          <a:prstGeom prst="rect">
            <a:avLst/>
          </a:prstGeom>
          <a:noFill/>
        </p:spPr>
        <p:txBody>
          <a:bodyPr wrap="square" rtlCol="0">
            <a:spAutoFit/>
          </a:bodyPr>
          <a:lstStyle/>
          <a:p>
            <a:pPr algn="ctr"/>
            <a:r>
              <a:rPr kumimoji="1" lang="ja-JP" altLang="en-US" sz="2800"/>
              <a:t>共有</a:t>
            </a:r>
          </a:p>
        </p:txBody>
      </p:sp>
      <p:cxnSp>
        <p:nvCxnSpPr>
          <p:cNvPr id="7" name="直線矢印コネクタ 6">
            <a:extLst>
              <a:ext uri="{FF2B5EF4-FFF2-40B4-BE49-F238E27FC236}">
                <a16:creationId xmlns:a16="http://schemas.microsoft.com/office/drawing/2014/main" id="{2E1BF743-D3D7-9ACD-D26F-6A03E9287DEA}"/>
              </a:ext>
            </a:extLst>
          </p:cNvPr>
          <p:cNvCxnSpPr>
            <a:cxnSpLocks/>
            <a:endCxn id="19" idx="0"/>
          </p:cNvCxnSpPr>
          <p:nvPr/>
        </p:nvCxnSpPr>
        <p:spPr>
          <a:xfrm>
            <a:off x="5735928" y="4475747"/>
            <a:ext cx="0" cy="118007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スライド番号プレースホルダー 1">
            <a:extLst>
              <a:ext uri="{FF2B5EF4-FFF2-40B4-BE49-F238E27FC236}">
                <a16:creationId xmlns:a16="http://schemas.microsoft.com/office/drawing/2014/main" id="{C95384E1-AC36-8E59-7A62-4D066029E718}"/>
              </a:ext>
            </a:extLst>
          </p:cNvPr>
          <p:cNvSpPr>
            <a:spLocks noGrp="1"/>
          </p:cNvSpPr>
          <p:nvPr>
            <p:ph type="sldNum" sz="quarter" idx="12"/>
          </p:nvPr>
        </p:nvSpPr>
        <p:spPr/>
        <p:txBody>
          <a:bodyPr/>
          <a:lstStyle/>
          <a:p>
            <a:fld id="{1EF18A5E-C41D-42D7-A85C-2D0BDB75365C}" type="slidenum">
              <a:rPr kumimoji="1" lang="ja-JP" altLang="en-US" sz="2800" smtClean="0"/>
              <a:t>15</a:t>
            </a:fld>
            <a:endParaRPr kumimoji="1" lang="ja-JP" altLang="en-US" sz="2800"/>
          </a:p>
        </p:txBody>
      </p:sp>
      <p:cxnSp>
        <p:nvCxnSpPr>
          <p:cNvPr id="8" name="直線矢印コネクタ 7">
            <a:extLst>
              <a:ext uri="{FF2B5EF4-FFF2-40B4-BE49-F238E27FC236}">
                <a16:creationId xmlns:a16="http://schemas.microsoft.com/office/drawing/2014/main" id="{BAF2F16C-8B5A-6FEF-97CB-C221C9510FA7}"/>
              </a:ext>
            </a:extLst>
          </p:cNvPr>
          <p:cNvCxnSpPr>
            <a:cxnSpLocks/>
          </p:cNvCxnSpPr>
          <p:nvPr/>
        </p:nvCxnSpPr>
        <p:spPr>
          <a:xfrm flipH="1">
            <a:off x="8037118" y="4504103"/>
            <a:ext cx="9929" cy="116079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線矢印コネクタ 8">
            <a:extLst>
              <a:ext uri="{FF2B5EF4-FFF2-40B4-BE49-F238E27FC236}">
                <a16:creationId xmlns:a16="http://schemas.microsoft.com/office/drawing/2014/main" id="{3C794692-1A27-4414-D7AF-62B887872491}"/>
              </a:ext>
            </a:extLst>
          </p:cNvPr>
          <p:cNvCxnSpPr>
            <a:cxnSpLocks/>
            <a:endCxn id="10" idx="0"/>
          </p:cNvCxnSpPr>
          <p:nvPr/>
        </p:nvCxnSpPr>
        <p:spPr>
          <a:xfrm flipH="1">
            <a:off x="10335540" y="4487978"/>
            <a:ext cx="8699" cy="115600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四角形: 角を丸くする 4">
            <a:extLst>
              <a:ext uri="{FF2B5EF4-FFF2-40B4-BE49-F238E27FC236}">
                <a16:creationId xmlns:a16="http://schemas.microsoft.com/office/drawing/2014/main" id="{8F08B152-37B4-0263-3B95-29A3CC7F2D27}"/>
              </a:ext>
            </a:extLst>
          </p:cNvPr>
          <p:cNvSpPr/>
          <p:nvPr/>
        </p:nvSpPr>
        <p:spPr>
          <a:xfrm>
            <a:off x="5011384" y="4676302"/>
            <a:ext cx="1460086" cy="593694"/>
          </a:xfrm>
          <a:prstGeom prst="roundRect">
            <a:avLst/>
          </a:prstGeom>
          <a:solidFill>
            <a:schemeClr val="accent5">
              <a:lumMod val="20000"/>
              <a:lumOff val="80000"/>
            </a:schemeClr>
          </a:solid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3600">
                <a:solidFill>
                  <a:schemeClr val="tx1"/>
                </a:solidFill>
                <a:latin typeface="Arial Black" panose="020B0A04020102020204" pitchFamily="34" charset="0"/>
              </a:rPr>
              <a:t>MLP</a:t>
            </a:r>
            <a:endParaRPr kumimoji="1" lang="ja-JP" altLang="en-US" sz="3600">
              <a:solidFill>
                <a:schemeClr val="tx1"/>
              </a:solidFill>
              <a:latin typeface="Arial Black" panose="020B0A04020102020204" pitchFamily="34" charset="0"/>
            </a:endParaRPr>
          </a:p>
        </p:txBody>
      </p:sp>
      <mc:AlternateContent xmlns:mc="http://schemas.openxmlformats.org/markup-compatibility/2006" xmlns:a14="http://schemas.microsoft.com/office/drawing/2010/main">
        <mc:Choice Requires="a14">
          <p:sp>
            <p:nvSpPr>
              <p:cNvPr id="10" name="テキスト ボックス 9">
                <a:extLst>
                  <a:ext uri="{FF2B5EF4-FFF2-40B4-BE49-F238E27FC236}">
                    <a16:creationId xmlns:a16="http://schemas.microsoft.com/office/drawing/2014/main" id="{04CECCC2-96E5-717F-0354-B98E5CBE26B5}"/>
                  </a:ext>
                </a:extLst>
              </p:cNvPr>
              <p:cNvSpPr txBox="1"/>
              <p:nvPr/>
            </p:nvSpPr>
            <p:spPr>
              <a:xfrm>
                <a:off x="9167602" y="5643987"/>
                <a:ext cx="2335876" cy="669992"/>
              </a:xfrm>
              <a:prstGeom prst="rect">
                <a:avLst/>
              </a:prstGeom>
              <a:noFill/>
            </p:spPr>
            <p:txBody>
              <a:bodyPr wrap="square" rtlCol="0">
                <a:spAutoFit/>
              </a:bodyPr>
              <a:lstStyle/>
              <a:p>
                <a:pPr algn="ctr"/>
                <a14:m>
                  <m:oMath xmlns:m="http://schemas.openxmlformats.org/officeDocument/2006/math">
                    <m:sSup>
                      <m:sSupPr>
                        <m:ctrlPr>
                          <a:rPr kumimoji="1" lang="en-US" altLang="ja-JP" sz="1800" i="1" smtClean="0">
                            <a:latin typeface="Cambria Math" panose="02040503050406030204" pitchFamily="18" charset="0"/>
                          </a:rPr>
                        </m:ctrlPr>
                      </m:sSupPr>
                      <m:e>
                        <m:r>
                          <a:rPr kumimoji="1" lang="en-US" altLang="ja-JP" sz="1800" b="0" i="1" smtClean="0">
                            <a:latin typeface="Cambria Math" panose="02040503050406030204" pitchFamily="18" charset="0"/>
                          </a:rPr>
                          <m:t>𝑂</m:t>
                        </m:r>
                      </m:e>
                      <m:sup>
                        <m:r>
                          <a:rPr kumimoji="1" lang="en-US" altLang="ja-JP" sz="1800" b="0" i="1" smtClean="0">
                            <a:latin typeface="Cambria Math" panose="02040503050406030204" pitchFamily="18" charset="0"/>
                          </a:rPr>
                          <m:t>𝑑</m:t>
                        </m:r>
                      </m:sup>
                    </m:sSup>
                  </m:oMath>
                </a14:m>
                <a:r>
                  <a:rPr kumimoji="1" lang="ja-JP" altLang="en-US"/>
                  <a:t> リスク要因</a:t>
                </a:r>
                <a:endParaRPr kumimoji="1" lang="en-US" altLang="ja-JP"/>
              </a:p>
              <a:p>
                <a:pPr algn="ctr"/>
                <a:r>
                  <a:rPr kumimoji="1" lang="en-US" altLang="ja-JP"/>
                  <a:t>(</a:t>
                </a:r>
                <a:r>
                  <a:rPr kumimoji="1" lang="ja-JP" altLang="en-US"/>
                  <a:t>マルチラベル</a:t>
                </a:r>
                <a:r>
                  <a:rPr kumimoji="1" lang="en-US" altLang="ja-JP"/>
                  <a:t>)</a:t>
                </a:r>
                <a:endParaRPr kumimoji="1" lang="ja-JP" altLang="en-US"/>
              </a:p>
            </p:txBody>
          </p:sp>
        </mc:Choice>
        <mc:Fallback xmlns="">
          <p:sp>
            <p:nvSpPr>
              <p:cNvPr id="10" name="テキスト ボックス 9">
                <a:extLst>
                  <a:ext uri="{FF2B5EF4-FFF2-40B4-BE49-F238E27FC236}">
                    <a16:creationId xmlns:a16="http://schemas.microsoft.com/office/drawing/2014/main" id="{04CECCC2-96E5-717F-0354-B98E5CBE26B5}"/>
                  </a:ext>
                </a:extLst>
              </p:cNvPr>
              <p:cNvSpPr txBox="1">
                <a:spLocks noRot="1" noChangeAspect="1" noMove="1" noResize="1" noEditPoints="1" noAdjustHandles="1" noChangeArrowheads="1" noChangeShapeType="1" noTextEdit="1"/>
              </p:cNvSpPr>
              <p:nvPr/>
            </p:nvSpPr>
            <p:spPr>
              <a:xfrm>
                <a:off x="9167602" y="5643987"/>
                <a:ext cx="2335876" cy="669992"/>
              </a:xfrm>
              <a:prstGeom prst="rect">
                <a:avLst/>
              </a:prstGeom>
              <a:blipFill>
                <a:blip r:embed="rId2"/>
                <a:stretch>
                  <a:fillRect t="-8182" b="-11818"/>
                </a:stretch>
              </a:blipFill>
            </p:spPr>
            <p:txBody>
              <a:bodyPr/>
              <a:lstStyle/>
              <a:p>
                <a:r>
                  <a:rPr lang="ja-JP" altLang="en-US">
                    <a:noFill/>
                  </a:rPr>
                  <a:t> </a:t>
                </a:r>
              </a:p>
            </p:txBody>
          </p:sp>
        </mc:Fallback>
      </mc:AlternateContent>
      <p:cxnSp>
        <p:nvCxnSpPr>
          <p:cNvPr id="12" name="直線コネクタ 11">
            <a:extLst>
              <a:ext uri="{FF2B5EF4-FFF2-40B4-BE49-F238E27FC236}">
                <a16:creationId xmlns:a16="http://schemas.microsoft.com/office/drawing/2014/main" id="{FE6F3240-D7C7-C823-EFD0-BFCD57F2DFFB}"/>
              </a:ext>
            </a:extLst>
          </p:cNvPr>
          <p:cNvCxnSpPr>
            <a:cxnSpLocks/>
          </p:cNvCxnSpPr>
          <p:nvPr/>
        </p:nvCxnSpPr>
        <p:spPr>
          <a:xfrm>
            <a:off x="8989457" y="2507647"/>
            <a:ext cx="590203" cy="0"/>
          </a:xfrm>
          <a:prstGeom prst="line">
            <a:avLst/>
          </a:prstGeom>
          <a:ln w="76200">
            <a:solidFill>
              <a:schemeClr val="tx1"/>
            </a:solidFill>
            <a:prstDash val="sysDot"/>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テキスト ボックス 17">
                <a:extLst>
                  <a:ext uri="{FF2B5EF4-FFF2-40B4-BE49-F238E27FC236}">
                    <a16:creationId xmlns:a16="http://schemas.microsoft.com/office/drawing/2014/main" id="{E47367A6-C80C-C452-EF6B-D79D0706E405}"/>
                  </a:ext>
                </a:extLst>
              </p:cNvPr>
              <p:cNvSpPr txBox="1"/>
              <p:nvPr/>
            </p:nvSpPr>
            <p:spPr>
              <a:xfrm>
                <a:off x="6877492" y="5664894"/>
                <a:ext cx="2335876" cy="669992"/>
              </a:xfrm>
              <a:prstGeom prst="rect">
                <a:avLst/>
              </a:prstGeom>
              <a:noFill/>
            </p:spPr>
            <p:txBody>
              <a:bodyPr wrap="square" rtlCol="0">
                <a:spAutoFit/>
              </a:bodyPr>
              <a:lstStyle/>
              <a:p>
                <a:pPr algn="ctr"/>
                <a14:m>
                  <m:oMath xmlns:m="http://schemas.openxmlformats.org/officeDocument/2006/math">
                    <m:sSup>
                      <m:sSupPr>
                        <m:ctrlPr>
                          <a:rPr kumimoji="1" lang="en-US" altLang="ja-JP" sz="1800" i="1" smtClean="0">
                            <a:latin typeface="Cambria Math" panose="02040503050406030204" pitchFamily="18" charset="0"/>
                          </a:rPr>
                        </m:ctrlPr>
                      </m:sSupPr>
                      <m:e>
                        <m:r>
                          <a:rPr kumimoji="1" lang="en-US" altLang="ja-JP" sz="1800" b="0" i="1" smtClean="0">
                            <a:latin typeface="Cambria Math" panose="02040503050406030204" pitchFamily="18" charset="0"/>
                          </a:rPr>
                          <m:t>𝑂</m:t>
                        </m:r>
                      </m:e>
                      <m:sup>
                        <m:r>
                          <a:rPr kumimoji="1" lang="en-US" altLang="ja-JP" sz="1800" b="0" i="1" smtClean="0">
                            <a:latin typeface="Cambria Math" panose="02040503050406030204" pitchFamily="18" charset="0"/>
                          </a:rPr>
                          <m:t>2</m:t>
                        </m:r>
                      </m:sup>
                    </m:sSup>
                  </m:oMath>
                </a14:m>
                <a:r>
                  <a:rPr kumimoji="1" lang="ja-JP" altLang="en-US"/>
                  <a:t> リスク要因</a:t>
                </a:r>
                <a:endParaRPr kumimoji="1" lang="en-US" altLang="ja-JP"/>
              </a:p>
              <a:p>
                <a:pPr algn="ctr"/>
                <a:r>
                  <a:rPr kumimoji="1" lang="en-US" altLang="ja-JP"/>
                  <a:t>(</a:t>
                </a:r>
                <a:r>
                  <a:rPr kumimoji="1" lang="ja-JP" altLang="en-US"/>
                  <a:t>マルチラベル</a:t>
                </a:r>
                <a:r>
                  <a:rPr kumimoji="1" lang="en-US" altLang="ja-JP"/>
                  <a:t>)</a:t>
                </a:r>
                <a:endParaRPr kumimoji="1" lang="ja-JP" altLang="en-US"/>
              </a:p>
            </p:txBody>
          </p:sp>
        </mc:Choice>
        <mc:Fallback xmlns="">
          <p:sp>
            <p:nvSpPr>
              <p:cNvPr id="18" name="テキスト ボックス 17">
                <a:extLst>
                  <a:ext uri="{FF2B5EF4-FFF2-40B4-BE49-F238E27FC236}">
                    <a16:creationId xmlns:a16="http://schemas.microsoft.com/office/drawing/2014/main" id="{E47367A6-C80C-C452-EF6B-D79D0706E405}"/>
                  </a:ext>
                </a:extLst>
              </p:cNvPr>
              <p:cNvSpPr txBox="1">
                <a:spLocks noRot="1" noChangeAspect="1" noMove="1" noResize="1" noEditPoints="1" noAdjustHandles="1" noChangeArrowheads="1" noChangeShapeType="1" noTextEdit="1"/>
              </p:cNvSpPr>
              <p:nvPr/>
            </p:nvSpPr>
            <p:spPr>
              <a:xfrm>
                <a:off x="6877492" y="5664894"/>
                <a:ext cx="2335876" cy="669992"/>
              </a:xfrm>
              <a:prstGeom prst="rect">
                <a:avLst/>
              </a:prstGeom>
              <a:blipFill>
                <a:blip r:embed="rId3"/>
                <a:stretch>
                  <a:fillRect t="-7273" b="-1090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9" name="テキスト ボックス 18">
                <a:extLst>
                  <a:ext uri="{FF2B5EF4-FFF2-40B4-BE49-F238E27FC236}">
                    <a16:creationId xmlns:a16="http://schemas.microsoft.com/office/drawing/2014/main" id="{6D3E9A50-F058-6E28-F8C6-A341B179F74E}"/>
                  </a:ext>
                </a:extLst>
              </p:cNvPr>
              <p:cNvSpPr txBox="1"/>
              <p:nvPr/>
            </p:nvSpPr>
            <p:spPr>
              <a:xfrm>
                <a:off x="4567990" y="5655817"/>
                <a:ext cx="2335876" cy="646331"/>
              </a:xfrm>
              <a:prstGeom prst="rect">
                <a:avLst/>
              </a:prstGeom>
              <a:noFill/>
            </p:spPr>
            <p:txBody>
              <a:bodyPr wrap="square" rtlCol="0">
                <a:spAutoFit/>
              </a:bodyPr>
              <a:lstStyle/>
              <a:p>
                <a:pPr algn="ctr"/>
                <a14:m>
                  <m:oMath xmlns:m="http://schemas.openxmlformats.org/officeDocument/2006/math">
                    <m:sSup>
                      <m:sSupPr>
                        <m:ctrlPr>
                          <a:rPr kumimoji="1" lang="en-US" altLang="ja-JP" sz="1800" i="1" smtClean="0">
                            <a:latin typeface="Cambria Math" panose="02040503050406030204" pitchFamily="18" charset="0"/>
                          </a:rPr>
                        </m:ctrlPr>
                      </m:sSupPr>
                      <m:e>
                        <m:r>
                          <a:rPr kumimoji="1" lang="en-US" altLang="ja-JP" sz="1800" b="0" i="1" smtClean="0">
                            <a:latin typeface="Cambria Math" panose="02040503050406030204" pitchFamily="18" charset="0"/>
                          </a:rPr>
                          <m:t>𝑂</m:t>
                        </m:r>
                      </m:e>
                      <m:sup>
                        <m:r>
                          <a:rPr kumimoji="1" lang="en-US" altLang="ja-JP" sz="1800" b="0" i="1" smtClean="0">
                            <a:latin typeface="Cambria Math" panose="02040503050406030204" pitchFamily="18" charset="0"/>
                          </a:rPr>
                          <m:t>1</m:t>
                        </m:r>
                      </m:sup>
                    </m:sSup>
                    <m:r>
                      <a:rPr kumimoji="1" lang="en-US" altLang="ja-JP" sz="1800" b="0" i="1" smtClean="0">
                        <a:latin typeface="Cambria Math" panose="02040503050406030204" pitchFamily="18" charset="0"/>
                      </a:rPr>
                      <m:t> </m:t>
                    </m:r>
                  </m:oMath>
                </a14:m>
                <a:r>
                  <a:rPr kumimoji="1" lang="ja-JP" altLang="en-US"/>
                  <a:t>リスク要因</a:t>
                </a:r>
                <a:endParaRPr kumimoji="1" lang="en-US" altLang="ja-JP"/>
              </a:p>
              <a:p>
                <a:pPr algn="ctr"/>
                <a:r>
                  <a:rPr kumimoji="1" lang="en-US" altLang="ja-JP"/>
                  <a:t>(</a:t>
                </a:r>
                <a:r>
                  <a:rPr kumimoji="1" lang="ja-JP" altLang="en-US"/>
                  <a:t>マルチラベル</a:t>
                </a:r>
                <a:r>
                  <a:rPr kumimoji="1" lang="en-US" altLang="ja-JP"/>
                  <a:t>)</a:t>
                </a:r>
                <a:endParaRPr kumimoji="1" lang="ja-JP" altLang="en-US"/>
              </a:p>
            </p:txBody>
          </p:sp>
        </mc:Choice>
        <mc:Fallback xmlns="">
          <p:sp>
            <p:nvSpPr>
              <p:cNvPr id="19" name="テキスト ボックス 18">
                <a:extLst>
                  <a:ext uri="{FF2B5EF4-FFF2-40B4-BE49-F238E27FC236}">
                    <a16:creationId xmlns:a16="http://schemas.microsoft.com/office/drawing/2014/main" id="{6D3E9A50-F058-6E28-F8C6-A341B179F74E}"/>
                  </a:ext>
                </a:extLst>
              </p:cNvPr>
              <p:cNvSpPr txBox="1">
                <a:spLocks noRot="1" noChangeAspect="1" noMove="1" noResize="1" noEditPoints="1" noAdjustHandles="1" noChangeArrowheads="1" noChangeShapeType="1" noTextEdit="1"/>
              </p:cNvSpPr>
              <p:nvPr/>
            </p:nvSpPr>
            <p:spPr>
              <a:xfrm>
                <a:off x="4567990" y="5655817"/>
                <a:ext cx="2335876" cy="646331"/>
              </a:xfrm>
              <a:prstGeom prst="rect">
                <a:avLst/>
              </a:prstGeom>
              <a:blipFill>
                <a:blip r:embed="rId4"/>
                <a:stretch>
                  <a:fillRect t="-8491" b="-15094"/>
                </a:stretch>
              </a:blipFill>
            </p:spPr>
            <p:txBody>
              <a:bodyPr/>
              <a:lstStyle/>
              <a:p>
                <a:r>
                  <a:rPr lang="ja-JP" altLang="en-US">
                    <a:noFill/>
                  </a:rPr>
                  <a:t> </a:t>
                </a:r>
              </a:p>
            </p:txBody>
          </p:sp>
        </mc:Fallback>
      </mc:AlternateContent>
      <p:cxnSp>
        <p:nvCxnSpPr>
          <p:cNvPr id="32" name="直線コネクタ 31">
            <a:extLst>
              <a:ext uri="{FF2B5EF4-FFF2-40B4-BE49-F238E27FC236}">
                <a16:creationId xmlns:a16="http://schemas.microsoft.com/office/drawing/2014/main" id="{16B930A1-C89C-4251-BBAE-2095E5DBE45B}"/>
              </a:ext>
            </a:extLst>
          </p:cNvPr>
          <p:cNvCxnSpPr>
            <a:cxnSpLocks/>
          </p:cNvCxnSpPr>
          <p:nvPr/>
        </p:nvCxnSpPr>
        <p:spPr>
          <a:xfrm>
            <a:off x="8925629" y="5570941"/>
            <a:ext cx="590203" cy="0"/>
          </a:xfrm>
          <a:prstGeom prst="line">
            <a:avLst/>
          </a:prstGeom>
          <a:ln w="762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6" name="タイトル 1">
            <a:extLst>
              <a:ext uri="{FF2B5EF4-FFF2-40B4-BE49-F238E27FC236}">
                <a16:creationId xmlns:a16="http://schemas.microsoft.com/office/drawing/2014/main" id="{CF2F938D-DB38-DD4B-AA49-05E29B0A6581}"/>
              </a:ext>
            </a:extLst>
          </p:cNvPr>
          <p:cNvSpPr txBox="1">
            <a:spLocks/>
          </p:cNvSpPr>
          <p:nvPr/>
        </p:nvSpPr>
        <p:spPr>
          <a:xfrm>
            <a:off x="834556" y="343446"/>
            <a:ext cx="5685514" cy="827302"/>
          </a:xfrm>
          <a:prstGeom prst="rect">
            <a:avLst/>
          </a:prstGeom>
        </p:spPr>
        <p:txBody>
          <a:bodyPr/>
          <a:lstStyle>
            <a:lvl1pPr algn="l" defTabSz="914400" rtl="0" eaLnBrk="1" latinLnBrk="0" hangingPunct="1">
              <a:lnSpc>
                <a:spcPct val="85000"/>
              </a:lnSpc>
              <a:spcBef>
                <a:spcPct val="0"/>
              </a:spcBef>
              <a:buNone/>
              <a:defRPr kumimoji="1" sz="4800" kern="1200" spc="-50" baseline="0">
                <a:solidFill>
                  <a:schemeClr val="tx1">
                    <a:lumMod val="75000"/>
                    <a:lumOff val="25000"/>
                  </a:schemeClr>
                </a:solidFill>
                <a:latin typeface="+mj-lt"/>
                <a:ea typeface="+mj-ea"/>
                <a:cs typeface="+mj-cs"/>
              </a:defRPr>
            </a:lvl1pPr>
          </a:lstStyle>
          <a:p>
            <a:r>
              <a:rPr lang="ja-JP" altLang="en-US"/>
              <a:t>ベースライン手法</a:t>
            </a:r>
            <a:r>
              <a:rPr lang="en-US" altLang="ja-JP" b="1"/>
              <a:t>B</a:t>
            </a:r>
          </a:p>
        </p:txBody>
      </p:sp>
      <p:sp>
        <p:nvSpPr>
          <p:cNvPr id="14" name="テキスト ボックス 13">
            <a:extLst>
              <a:ext uri="{FF2B5EF4-FFF2-40B4-BE49-F238E27FC236}">
                <a16:creationId xmlns:a16="http://schemas.microsoft.com/office/drawing/2014/main" id="{5BAB65E5-CE41-121B-52F3-B06EF5BD2C35}"/>
              </a:ext>
            </a:extLst>
          </p:cNvPr>
          <p:cNvSpPr txBox="1"/>
          <p:nvPr/>
        </p:nvSpPr>
        <p:spPr>
          <a:xfrm>
            <a:off x="336884" y="1224427"/>
            <a:ext cx="11454063" cy="584775"/>
          </a:xfrm>
          <a:prstGeom prst="rect">
            <a:avLst/>
          </a:prstGeom>
          <a:noFill/>
        </p:spPr>
        <p:txBody>
          <a:bodyPr wrap="square" rtlCol="0">
            <a:spAutoFit/>
          </a:bodyPr>
          <a:lstStyle/>
          <a:p>
            <a:pPr algn="ctr"/>
            <a:r>
              <a:rPr kumimoji="1" lang="en-US" altLang="ja-JP" sz="3200" b="1">
                <a:solidFill>
                  <a:schemeClr val="accent2"/>
                </a:solidFill>
              </a:rPr>
              <a:t>Transformer</a:t>
            </a:r>
            <a:r>
              <a:rPr kumimoji="1" lang="ja-JP" altLang="en-US" sz="3200" b="1"/>
              <a:t>を使用せず、</a:t>
            </a:r>
            <a:r>
              <a:rPr kumimoji="1" lang="ja-JP" altLang="en-US" sz="3200" b="1">
                <a:solidFill>
                  <a:srgbClr val="F17B0F"/>
                </a:solidFill>
              </a:rPr>
              <a:t>周辺環境の情報 </a:t>
            </a:r>
            <a:r>
              <a:rPr kumimoji="1" lang="ja-JP" altLang="en-US" sz="3200" b="1"/>
              <a:t>を考慮する</a:t>
            </a:r>
            <a:endParaRPr lang="ja-JP" altLang="en-US" sz="3200"/>
          </a:p>
        </p:txBody>
      </p:sp>
      <p:sp>
        <p:nvSpPr>
          <p:cNvPr id="53" name="直方体 52">
            <a:extLst>
              <a:ext uri="{FF2B5EF4-FFF2-40B4-BE49-F238E27FC236}">
                <a16:creationId xmlns:a16="http://schemas.microsoft.com/office/drawing/2014/main" id="{81768E02-AD25-00BD-FD09-CD844EA5E4A7}"/>
              </a:ext>
            </a:extLst>
          </p:cNvPr>
          <p:cNvSpPr/>
          <p:nvPr/>
        </p:nvSpPr>
        <p:spPr>
          <a:xfrm>
            <a:off x="5426423" y="2215015"/>
            <a:ext cx="500526" cy="503028"/>
          </a:xfrm>
          <a:prstGeom prst="cube">
            <a:avLst>
              <a:gd name="adj" fmla="val 75836"/>
            </a:avLst>
          </a:prstGeom>
          <a:solidFill>
            <a:schemeClr val="accent4">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直方体 53">
            <a:extLst>
              <a:ext uri="{FF2B5EF4-FFF2-40B4-BE49-F238E27FC236}">
                <a16:creationId xmlns:a16="http://schemas.microsoft.com/office/drawing/2014/main" id="{D7C6421A-E25B-F0B7-8657-F3005ED62FE8}"/>
              </a:ext>
            </a:extLst>
          </p:cNvPr>
          <p:cNvSpPr/>
          <p:nvPr/>
        </p:nvSpPr>
        <p:spPr>
          <a:xfrm>
            <a:off x="7733298" y="2219534"/>
            <a:ext cx="500526" cy="503028"/>
          </a:xfrm>
          <a:prstGeom prst="cube">
            <a:avLst>
              <a:gd name="adj" fmla="val 75836"/>
            </a:avLst>
          </a:prstGeom>
          <a:solidFill>
            <a:schemeClr val="accent4">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直方体 54">
            <a:extLst>
              <a:ext uri="{FF2B5EF4-FFF2-40B4-BE49-F238E27FC236}">
                <a16:creationId xmlns:a16="http://schemas.microsoft.com/office/drawing/2014/main" id="{E62C8708-D1E8-D15E-4D90-EF7FFE20F986}"/>
              </a:ext>
            </a:extLst>
          </p:cNvPr>
          <p:cNvSpPr/>
          <p:nvPr/>
        </p:nvSpPr>
        <p:spPr>
          <a:xfrm>
            <a:off x="9949201" y="2238653"/>
            <a:ext cx="500526" cy="503028"/>
          </a:xfrm>
          <a:prstGeom prst="cube">
            <a:avLst>
              <a:gd name="adj" fmla="val 75836"/>
            </a:avLst>
          </a:prstGeom>
          <a:solidFill>
            <a:schemeClr val="accent4">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63" name="テキスト ボックス 62">
                <a:extLst>
                  <a:ext uri="{FF2B5EF4-FFF2-40B4-BE49-F238E27FC236}">
                    <a16:creationId xmlns:a16="http://schemas.microsoft.com/office/drawing/2014/main" id="{1AD6A51F-DD21-B92E-13D4-2426F5EFABA6}"/>
                  </a:ext>
                </a:extLst>
              </p:cNvPr>
              <p:cNvSpPr txBox="1"/>
              <p:nvPr/>
            </p:nvSpPr>
            <p:spPr>
              <a:xfrm>
                <a:off x="5515198" y="2414545"/>
                <a:ext cx="1270404" cy="338554"/>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r>
                        <a:rPr kumimoji="1" lang="en-US" altLang="ja-JP" sz="1600" i="1" smtClean="0">
                          <a:latin typeface="Cambria Math" panose="02040503050406030204" pitchFamily="18" charset="0"/>
                        </a:rPr>
                        <m:t>(</m:t>
                      </m:r>
                      <m:r>
                        <a:rPr kumimoji="1" lang="en-US" altLang="ja-JP" sz="1600" b="0" i="1" smtClean="0">
                          <a:latin typeface="Cambria Math" panose="02040503050406030204" pitchFamily="18" charset="0"/>
                        </a:rPr>
                        <m:t>4096</m:t>
                      </m:r>
                      <m:r>
                        <a:rPr kumimoji="1" lang="en-US" altLang="ja-JP" sz="1600" i="1" smtClean="0">
                          <a:latin typeface="Cambria Math" panose="02040503050406030204" pitchFamily="18" charset="0"/>
                        </a:rPr>
                        <m:t>)</m:t>
                      </m:r>
                    </m:oMath>
                  </m:oMathPara>
                </a14:m>
                <a:endParaRPr kumimoji="1" lang="ja-JP" altLang="en-US" sz="1600"/>
              </a:p>
            </p:txBody>
          </p:sp>
        </mc:Choice>
        <mc:Fallback xmlns="">
          <p:sp>
            <p:nvSpPr>
              <p:cNvPr id="63" name="テキスト ボックス 62">
                <a:extLst>
                  <a:ext uri="{FF2B5EF4-FFF2-40B4-BE49-F238E27FC236}">
                    <a16:creationId xmlns:a16="http://schemas.microsoft.com/office/drawing/2014/main" id="{1AD6A51F-DD21-B92E-13D4-2426F5EFABA6}"/>
                  </a:ext>
                </a:extLst>
              </p:cNvPr>
              <p:cNvSpPr txBox="1">
                <a:spLocks noRot="1" noChangeAspect="1" noMove="1" noResize="1" noEditPoints="1" noAdjustHandles="1" noChangeArrowheads="1" noChangeShapeType="1" noTextEdit="1"/>
              </p:cNvSpPr>
              <p:nvPr/>
            </p:nvSpPr>
            <p:spPr>
              <a:xfrm>
                <a:off x="5515198" y="2414545"/>
                <a:ext cx="1270404" cy="338554"/>
              </a:xfrm>
              <a:prstGeom prst="rect">
                <a:avLst/>
              </a:prstGeom>
              <a:blipFill>
                <a:blip r:embed="rId5"/>
                <a:stretch>
                  <a:fillRect b="-892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4" name="テキスト ボックス 63">
                <a:extLst>
                  <a:ext uri="{FF2B5EF4-FFF2-40B4-BE49-F238E27FC236}">
                    <a16:creationId xmlns:a16="http://schemas.microsoft.com/office/drawing/2014/main" id="{C29B8AAE-A3F4-E0C7-636E-E6E9F25C23B3}"/>
                  </a:ext>
                </a:extLst>
              </p:cNvPr>
              <p:cNvSpPr txBox="1"/>
              <p:nvPr/>
            </p:nvSpPr>
            <p:spPr>
              <a:xfrm>
                <a:off x="7777113" y="2423913"/>
                <a:ext cx="1270404" cy="338554"/>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r>
                        <a:rPr kumimoji="1" lang="en-US" altLang="ja-JP" sz="1600" i="1" smtClean="0">
                          <a:latin typeface="Cambria Math" panose="02040503050406030204" pitchFamily="18" charset="0"/>
                        </a:rPr>
                        <m:t>(</m:t>
                      </m:r>
                      <m:r>
                        <a:rPr kumimoji="1" lang="en-US" altLang="ja-JP" sz="1600" b="0" i="1" smtClean="0">
                          <a:latin typeface="Cambria Math" panose="02040503050406030204" pitchFamily="18" charset="0"/>
                        </a:rPr>
                        <m:t>4096</m:t>
                      </m:r>
                      <m:r>
                        <a:rPr kumimoji="1" lang="en-US" altLang="ja-JP" sz="1600" i="1" smtClean="0">
                          <a:latin typeface="Cambria Math" panose="02040503050406030204" pitchFamily="18" charset="0"/>
                        </a:rPr>
                        <m:t>)</m:t>
                      </m:r>
                    </m:oMath>
                  </m:oMathPara>
                </a14:m>
                <a:endParaRPr kumimoji="1" lang="ja-JP" altLang="en-US" sz="1600"/>
              </a:p>
            </p:txBody>
          </p:sp>
        </mc:Choice>
        <mc:Fallback xmlns="">
          <p:sp>
            <p:nvSpPr>
              <p:cNvPr id="64" name="テキスト ボックス 63">
                <a:extLst>
                  <a:ext uri="{FF2B5EF4-FFF2-40B4-BE49-F238E27FC236}">
                    <a16:creationId xmlns:a16="http://schemas.microsoft.com/office/drawing/2014/main" id="{C29B8AAE-A3F4-E0C7-636E-E6E9F25C23B3}"/>
                  </a:ext>
                </a:extLst>
              </p:cNvPr>
              <p:cNvSpPr txBox="1">
                <a:spLocks noRot="1" noChangeAspect="1" noMove="1" noResize="1" noEditPoints="1" noAdjustHandles="1" noChangeArrowheads="1" noChangeShapeType="1" noTextEdit="1"/>
              </p:cNvSpPr>
              <p:nvPr/>
            </p:nvSpPr>
            <p:spPr>
              <a:xfrm>
                <a:off x="7777113" y="2423913"/>
                <a:ext cx="1270404" cy="338554"/>
              </a:xfrm>
              <a:prstGeom prst="rect">
                <a:avLst/>
              </a:prstGeom>
              <a:blipFill>
                <a:blip r:embed="rId6"/>
                <a:stretch>
                  <a:fillRect b="-1090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5" name="テキスト ボックス 64">
                <a:extLst>
                  <a:ext uri="{FF2B5EF4-FFF2-40B4-BE49-F238E27FC236}">
                    <a16:creationId xmlns:a16="http://schemas.microsoft.com/office/drawing/2014/main" id="{B1A11848-0615-AD0D-8F7A-BFF7CC398571}"/>
                  </a:ext>
                </a:extLst>
              </p:cNvPr>
              <p:cNvSpPr txBox="1"/>
              <p:nvPr/>
            </p:nvSpPr>
            <p:spPr>
              <a:xfrm>
                <a:off x="9985631" y="2446614"/>
                <a:ext cx="1270404" cy="338554"/>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r>
                        <a:rPr kumimoji="1" lang="en-US" altLang="ja-JP" sz="1600" i="1" smtClean="0">
                          <a:latin typeface="Cambria Math" panose="02040503050406030204" pitchFamily="18" charset="0"/>
                        </a:rPr>
                        <m:t>(</m:t>
                      </m:r>
                      <m:r>
                        <a:rPr kumimoji="1" lang="en-US" altLang="ja-JP" sz="1600" b="0" i="1" smtClean="0">
                          <a:latin typeface="Cambria Math" panose="02040503050406030204" pitchFamily="18" charset="0"/>
                        </a:rPr>
                        <m:t>4096</m:t>
                      </m:r>
                      <m:r>
                        <a:rPr kumimoji="1" lang="en-US" altLang="ja-JP" sz="1600" i="1" smtClean="0">
                          <a:latin typeface="Cambria Math" panose="02040503050406030204" pitchFamily="18" charset="0"/>
                        </a:rPr>
                        <m:t>)</m:t>
                      </m:r>
                    </m:oMath>
                  </m:oMathPara>
                </a14:m>
                <a:endParaRPr kumimoji="1" lang="ja-JP" altLang="en-US" sz="1600"/>
              </a:p>
            </p:txBody>
          </p:sp>
        </mc:Choice>
        <mc:Fallback xmlns="">
          <p:sp>
            <p:nvSpPr>
              <p:cNvPr id="65" name="テキスト ボックス 64">
                <a:extLst>
                  <a:ext uri="{FF2B5EF4-FFF2-40B4-BE49-F238E27FC236}">
                    <a16:creationId xmlns:a16="http://schemas.microsoft.com/office/drawing/2014/main" id="{B1A11848-0615-AD0D-8F7A-BFF7CC398571}"/>
                  </a:ext>
                </a:extLst>
              </p:cNvPr>
              <p:cNvSpPr txBox="1">
                <a:spLocks noRot="1" noChangeAspect="1" noMove="1" noResize="1" noEditPoints="1" noAdjustHandles="1" noChangeArrowheads="1" noChangeShapeType="1" noTextEdit="1"/>
              </p:cNvSpPr>
              <p:nvPr/>
            </p:nvSpPr>
            <p:spPr>
              <a:xfrm>
                <a:off x="9985631" y="2446614"/>
                <a:ext cx="1270404" cy="338554"/>
              </a:xfrm>
              <a:prstGeom prst="rect">
                <a:avLst/>
              </a:prstGeom>
              <a:blipFill>
                <a:blip r:embed="rId7"/>
                <a:stretch>
                  <a:fillRect b="-892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8" name="テキスト ボックス 67">
                <a:extLst>
                  <a:ext uri="{FF2B5EF4-FFF2-40B4-BE49-F238E27FC236}">
                    <a16:creationId xmlns:a16="http://schemas.microsoft.com/office/drawing/2014/main" id="{3F1EDB1C-DDA1-C702-D3D9-EAFB4C936D03}"/>
                  </a:ext>
                </a:extLst>
              </p:cNvPr>
              <p:cNvSpPr txBox="1"/>
              <p:nvPr/>
            </p:nvSpPr>
            <p:spPr>
              <a:xfrm>
                <a:off x="5086604" y="1767109"/>
                <a:ext cx="1444035"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kumimoji="1" lang="en-US" altLang="ja-JP" sz="3200" i="1" smtClean="0">
                              <a:latin typeface="Cambria Math" panose="02040503050406030204" pitchFamily="18" charset="0"/>
                            </a:rPr>
                          </m:ctrlPr>
                        </m:sSupPr>
                        <m:e>
                          <m:r>
                            <a:rPr kumimoji="1" lang="en-US" altLang="ja-JP" sz="3200" b="0" i="1" smtClean="0">
                              <a:latin typeface="Cambria Math" panose="02040503050406030204" pitchFamily="18" charset="0"/>
                            </a:rPr>
                            <m:t>𝑂</m:t>
                          </m:r>
                        </m:e>
                        <m:sup>
                          <m:r>
                            <a:rPr kumimoji="1" lang="en-US" altLang="ja-JP" sz="3200" b="0" i="1" smtClean="0">
                              <a:latin typeface="Cambria Math" panose="02040503050406030204" pitchFamily="18" charset="0"/>
                            </a:rPr>
                            <m:t>1</m:t>
                          </m:r>
                        </m:sup>
                      </m:sSup>
                    </m:oMath>
                  </m:oMathPara>
                </a14:m>
                <a:endParaRPr kumimoji="1" lang="ja-JP" altLang="en-US" sz="3200"/>
              </a:p>
            </p:txBody>
          </p:sp>
        </mc:Choice>
        <mc:Fallback xmlns="">
          <p:sp>
            <p:nvSpPr>
              <p:cNvPr id="68" name="テキスト ボックス 67">
                <a:extLst>
                  <a:ext uri="{FF2B5EF4-FFF2-40B4-BE49-F238E27FC236}">
                    <a16:creationId xmlns:a16="http://schemas.microsoft.com/office/drawing/2014/main" id="{3F1EDB1C-DDA1-C702-D3D9-EAFB4C936D03}"/>
                  </a:ext>
                </a:extLst>
              </p:cNvPr>
              <p:cNvSpPr txBox="1">
                <a:spLocks noRot="1" noChangeAspect="1" noMove="1" noResize="1" noEditPoints="1" noAdjustHandles="1" noChangeArrowheads="1" noChangeShapeType="1" noTextEdit="1"/>
              </p:cNvSpPr>
              <p:nvPr/>
            </p:nvSpPr>
            <p:spPr>
              <a:xfrm>
                <a:off x="5086604" y="1767109"/>
                <a:ext cx="1444035" cy="584775"/>
              </a:xfrm>
              <a:prstGeom prst="rect">
                <a:avLst/>
              </a:prstGeom>
              <a:blipFill>
                <a:blip r:embed="rId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9" name="テキスト ボックス 68">
                <a:extLst>
                  <a:ext uri="{FF2B5EF4-FFF2-40B4-BE49-F238E27FC236}">
                    <a16:creationId xmlns:a16="http://schemas.microsoft.com/office/drawing/2014/main" id="{F088C62A-0C04-8B28-8599-CF99C4CA499F}"/>
                  </a:ext>
                </a:extLst>
              </p:cNvPr>
              <p:cNvSpPr txBox="1"/>
              <p:nvPr/>
            </p:nvSpPr>
            <p:spPr>
              <a:xfrm>
                <a:off x="7413395" y="1752997"/>
                <a:ext cx="1444035"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kumimoji="1" lang="en-US" altLang="ja-JP" sz="3200" i="1" smtClean="0">
                              <a:latin typeface="Cambria Math" panose="02040503050406030204" pitchFamily="18" charset="0"/>
                            </a:rPr>
                          </m:ctrlPr>
                        </m:sSupPr>
                        <m:e>
                          <m:r>
                            <a:rPr kumimoji="1" lang="en-US" altLang="ja-JP" sz="3200" b="0" i="1" smtClean="0">
                              <a:latin typeface="Cambria Math" panose="02040503050406030204" pitchFamily="18" charset="0"/>
                            </a:rPr>
                            <m:t>𝑂</m:t>
                          </m:r>
                        </m:e>
                        <m:sup>
                          <m:r>
                            <a:rPr kumimoji="1" lang="en-US" altLang="ja-JP" sz="3200" b="0" i="1" smtClean="0">
                              <a:latin typeface="Cambria Math" panose="02040503050406030204" pitchFamily="18" charset="0"/>
                            </a:rPr>
                            <m:t>2</m:t>
                          </m:r>
                        </m:sup>
                      </m:sSup>
                    </m:oMath>
                  </m:oMathPara>
                </a14:m>
                <a:endParaRPr kumimoji="1" lang="ja-JP" altLang="en-US" sz="3200"/>
              </a:p>
            </p:txBody>
          </p:sp>
        </mc:Choice>
        <mc:Fallback xmlns="">
          <p:sp>
            <p:nvSpPr>
              <p:cNvPr id="69" name="テキスト ボックス 68">
                <a:extLst>
                  <a:ext uri="{FF2B5EF4-FFF2-40B4-BE49-F238E27FC236}">
                    <a16:creationId xmlns:a16="http://schemas.microsoft.com/office/drawing/2014/main" id="{F088C62A-0C04-8B28-8599-CF99C4CA499F}"/>
                  </a:ext>
                </a:extLst>
              </p:cNvPr>
              <p:cNvSpPr txBox="1">
                <a:spLocks noRot="1" noChangeAspect="1" noMove="1" noResize="1" noEditPoints="1" noAdjustHandles="1" noChangeArrowheads="1" noChangeShapeType="1" noTextEdit="1"/>
              </p:cNvSpPr>
              <p:nvPr/>
            </p:nvSpPr>
            <p:spPr>
              <a:xfrm>
                <a:off x="7413395" y="1752997"/>
                <a:ext cx="1444035" cy="584775"/>
              </a:xfrm>
              <a:prstGeom prst="rect">
                <a:avLst/>
              </a:prstGeom>
              <a:blipFill>
                <a:blip r:embed="rId9"/>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0" name="テキスト ボックス 69">
                <a:extLst>
                  <a:ext uri="{FF2B5EF4-FFF2-40B4-BE49-F238E27FC236}">
                    <a16:creationId xmlns:a16="http://schemas.microsoft.com/office/drawing/2014/main" id="{44BE2775-90CB-9EB7-AA85-08330BF10A71}"/>
                  </a:ext>
                </a:extLst>
              </p:cNvPr>
              <p:cNvSpPr txBox="1"/>
              <p:nvPr/>
            </p:nvSpPr>
            <p:spPr>
              <a:xfrm>
                <a:off x="9613522" y="1748572"/>
                <a:ext cx="1444035" cy="59362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kumimoji="1" lang="en-US" altLang="ja-JP" sz="3200" i="1" smtClean="0">
                              <a:latin typeface="Cambria Math" panose="02040503050406030204" pitchFamily="18" charset="0"/>
                            </a:rPr>
                          </m:ctrlPr>
                        </m:sSupPr>
                        <m:e>
                          <m:r>
                            <a:rPr kumimoji="1" lang="en-US" altLang="ja-JP" sz="3200" b="0" i="1" smtClean="0">
                              <a:latin typeface="Cambria Math" panose="02040503050406030204" pitchFamily="18" charset="0"/>
                            </a:rPr>
                            <m:t>𝑂</m:t>
                          </m:r>
                        </m:e>
                        <m:sup>
                          <m:r>
                            <a:rPr kumimoji="1" lang="en-US" altLang="ja-JP" sz="3200" b="0" i="1" smtClean="0">
                              <a:latin typeface="Cambria Math" panose="02040503050406030204" pitchFamily="18" charset="0"/>
                            </a:rPr>
                            <m:t>𝑑</m:t>
                          </m:r>
                        </m:sup>
                      </m:sSup>
                    </m:oMath>
                  </m:oMathPara>
                </a14:m>
                <a:endParaRPr kumimoji="1" lang="ja-JP" altLang="en-US" sz="3200"/>
              </a:p>
            </p:txBody>
          </p:sp>
        </mc:Choice>
        <mc:Fallback xmlns="">
          <p:sp>
            <p:nvSpPr>
              <p:cNvPr id="70" name="テキスト ボックス 69">
                <a:extLst>
                  <a:ext uri="{FF2B5EF4-FFF2-40B4-BE49-F238E27FC236}">
                    <a16:creationId xmlns:a16="http://schemas.microsoft.com/office/drawing/2014/main" id="{44BE2775-90CB-9EB7-AA85-08330BF10A71}"/>
                  </a:ext>
                </a:extLst>
              </p:cNvPr>
              <p:cNvSpPr txBox="1">
                <a:spLocks noRot="1" noChangeAspect="1" noMove="1" noResize="1" noEditPoints="1" noAdjustHandles="1" noChangeArrowheads="1" noChangeShapeType="1" noTextEdit="1"/>
              </p:cNvSpPr>
              <p:nvPr/>
            </p:nvSpPr>
            <p:spPr>
              <a:xfrm>
                <a:off x="9613522" y="1748572"/>
                <a:ext cx="1444035" cy="593624"/>
              </a:xfrm>
              <a:prstGeom prst="rect">
                <a:avLst/>
              </a:prstGeom>
              <a:blipFill>
                <a:blip r:embed="rId10"/>
                <a:stretch>
                  <a:fillRect/>
                </a:stretch>
              </a:blipFill>
            </p:spPr>
            <p:txBody>
              <a:bodyPr/>
              <a:lstStyle/>
              <a:p>
                <a:r>
                  <a:rPr lang="ja-JP" altLang="en-US">
                    <a:noFill/>
                  </a:rPr>
                  <a:t> </a:t>
                </a:r>
              </a:p>
            </p:txBody>
          </p:sp>
        </mc:Fallback>
      </mc:AlternateContent>
      <p:sp>
        <p:nvSpPr>
          <p:cNvPr id="21" name="楕円 20">
            <a:extLst>
              <a:ext uri="{FF2B5EF4-FFF2-40B4-BE49-F238E27FC236}">
                <a16:creationId xmlns:a16="http://schemas.microsoft.com/office/drawing/2014/main" id="{D9814E18-86BC-4F63-6587-6E3B8490B864}"/>
              </a:ext>
            </a:extLst>
          </p:cNvPr>
          <p:cNvSpPr/>
          <p:nvPr/>
        </p:nvSpPr>
        <p:spPr>
          <a:xfrm>
            <a:off x="5494524" y="2979421"/>
            <a:ext cx="438429" cy="429112"/>
          </a:xfrm>
          <a:prstGeom prst="ellipse">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2800">
                <a:solidFill>
                  <a:schemeClr val="tx1"/>
                </a:solidFill>
                <a:latin typeface="Arial Black" panose="020B0A04020102020204" pitchFamily="34" charset="0"/>
              </a:rPr>
              <a:t>C</a:t>
            </a:r>
            <a:endParaRPr kumimoji="1" lang="ja-JP" altLang="en-US" sz="2800">
              <a:solidFill>
                <a:schemeClr val="tx1"/>
              </a:solidFill>
              <a:latin typeface="Arial Black" panose="020B0A04020102020204" pitchFamily="34" charset="0"/>
            </a:endParaRPr>
          </a:p>
        </p:txBody>
      </p:sp>
      <p:sp>
        <p:nvSpPr>
          <p:cNvPr id="34" name="直方体 33">
            <a:extLst>
              <a:ext uri="{FF2B5EF4-FFF2-40B4-BE49-F238E27FC236}">
                <a16:creationId xmlns:a16="http://schemas.microsoft.com/office/drawing/2014/main" id="{7AFD3C51-FD02-A903-C1E9-745994396436}"/>
              </a:ext>
            </a:extLst>
          </p:cNvPr>
          <p:cNvSpPr/>
          <p:nvPr/>
        </p:nvSpPr>
        <p:spPr>
          <a:xfrm>
            <a:off x="4411510" y="2942463"/>
            <a:ext cx="500526" cy="503028"/>
          </a:xfrm>
          <a:prstGeom prst="cube">
            <a:avLst>
              <a:gd name="adj" fmla="val 75836"/>
            </a:avLst>
          </a:prstGeom>
          <a:solidFill>
            <a:schemeClr val="accent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35" name="テキスト ボックス 34">
                <a:extLst>
                  <a:ext uri="{FF2B5EF4-FFF2-40B4-BE49-F238E27FC236}">
                    <a16:creationId xmlns:a16="http://schemas.microsoft.com/office/drawing/2014/main" id="{7D03A092-0B8A-CAEA-BE49-B35BA6574D2E}"/>
                  </a:ext>
                </a:extLst>
              </p:cNvPr>
              <p:cNvSpPr txBox="1"/>
              <p:nvPr/>
            </p:nvSpPr>
            <p:spPr>
              <a:xfrm>
                <a:off x="4356772" y="3240800"/>
                <a:ext cx="1270404" cy="338554"/>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r>
                        <a:rPr kumimoji="1" lang="en-US" altLang="ja-JP" sz="1600" i="1" smtClean="0">
                          <a:latin typeface="Cambria Math" panose="02040503050406030204" pitchFamily="18" charset="0"/>
                        </a:rPr>
                        <m:t>(</m:t>
                      </m:r>
                      <m:r>
                        <a:rPr kumimoji="1" lang="en-US" altLang="ja-JP" sz="1600" b="0" i="1" smtClean="0">
                          <a:latin typeface="Cambria Math" panose="02040503050406030204" pitchFamily="18" charset="0"/>
                        </a:rPr>
                        <m:t>4096</m:t>
                      </m:r>
                      <m:r>
                        <a:rPr kumimoji="1" lang="en-US" altLang="ja-JP" sz="1600" i="1" smtClean="0">
                          <a:latin typeface="Cambria Math" panose="02040503050406030204" pitchFamily="18" charset="0"/>
                        </a:rPr>
                        <m:t>)</m:t>
                      </m:r>
                    </m:oMath>
                  </m:oMathPara>
                </a14:m>
                <a:endParaRPr kumimoji="1" lang="ja-JP" altLang="en-US" sz="1600"/>
              </a:p>
            </p:txBody>
          </p:sp>
        </mc:Choice>
        <mc:Fallback xmlns="">
          <p:sp>
            <p:nvSpPr>
              <p:cNvPr id="35" name="テキスト ボックス 34">
                <a:extLst>
                  <a:ext uri="{FF2B5EF4-FFF2-40B4-BE49-F238E27FC236}">
                    <a16:creationId xmlns:a16="http://schemas.microsoft.com/office/drawing/2014/main" id="{7D03A092-0B8A-CAEA-BE49-B35BA6574D2E}"/>
                  </a:ext>
                </a:extLst>
              </p:cNvPr>
              <p:cNvSpPr txBox="1">
                <a:spLocks noRot="1" noChangeAspect="1" noMove="1" noResize="1" noEditPoints="1" noAdjustHandles="1" noChangeArrowheads="1" noChangeShapeType="1" noTextEdit="1"/>
              </p:cNvSpPr>
              <p:nvPr/>
            </p:nvSpPr>
            <p:spPr>
              <a:xfrm>
                <a:off x="4356772" y="3240800"/>
                <a:ext cx="1270404" cy="338554"/>
              </a:xfrm>
              <a:prstGeom prst="rect">
                <a:avLst/>
              </a:prstGeom>
              <a:blipFill>
                <a:blip r:embed="rId11"/>
                <a:stretch>
                  <a:fillRect b="-10909"/>
                </a:stretch>
              </a:blipFill>
            </p:spPr>
            <p:txBody>
              <a:bodyPr/>
              <a:lstStyle/>
              <a:p>
                <a:r>
                  <a:rPr lang="ja-JP" altLang="en-US">
                    <a:noFill/>
                  </a:rPr>
                  <a:t> </a:t>
                </a:r>
              </a:p>
            </p:txBody>
          </p:sp>
        </mc:Fallback>
      </mc:AlternateContent>
      <p:sp>
        <p:nvSpPr>
          <p:cNvPr id="39" name="楕円 38">
            <a:extLst>
              <a:ext uri="{FF2B5EF4-FFF2-40B4-BE49-F238E27FC236}">
                <a16:creationId xmlns:a16="http://schemas.microsoft.com/office/drawing/2014/main" id="{A29868C2-7BF1-BC56-2B43-B70E20729EDA}"/>
              </a:ext>
            </a:extLst>
          </p:cNvPr>
          <p:cNvSpPr/>
          <p:nvPr/>
        </p:nvSpPr>
        <p:spPr>
          <a:xfrm>
            <a:off x="7796163" y="2977012"/>
            <a:ext cx="438429" cy="429112"/>
          </a:xfrm>
          <a:prstGeom prst="ellipse">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2800">
                <a:solidFill>
                  <a:schemeClr val="tx1"/>
                </a:solidFill>
                <a:latin typeface="Arial Black" panose="020B0A04020102020204" pitchFamily="34" charset="0"/>
              </a:rPr>
              <a:t>C</a:t>
            </a:r>
            <a:endParaRPr kumimoji="1" lang="ja-JP" altLang="en-US" sz="2800">
              <a:solidFill>
                <a:schemeClr val="tx1"/>
              </a:solidFill>
              <a:latin typeface="Arial Black" panose="020B0A04020102020204" pitchFamily="34" charset="0"/>
            </a:endParaRPr>
          </a:p>
        </p:txBody>
      </p:sp>
      <p:sp>
        <p:nvSpPr>
          <p:cNvPr id="40" name="直方体 39">
            <a:extLst>
              <a:ext uri="{FF2B5EF4-FFF2-40B4-BE49-F238E27FC236}">
                <a16:creationId xmlns:a16="http://schemas.microsoft.com/office/drawing/2014/main" id="{52F88E17-D288-0E3B-EF02-C01593B16E6E}"/>
              </a:ext>
            </a:extLst>
          </p:cNvPr>
          <p:cNvSpPr/>
          <p:nvPr/>
        </p:nvSpPr>
        <p:spPr>
          <a:xfrm>
            <a:off x="6713149" y="2940054"/>
            <a:ext cx="500526" cy="503028"/>
          </a:xfrm>
          <a:prstGeom prst="cube">
            <a:avLst>
              <a:gd name="adj" fmla="val 75836"/>
            </a:avLst>
          </a:prstGeom>
          <a:solidFill>
            <a:schemeClr val="accent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44" name="テキスト ボックス 43">
                <a:extLst>
                  <a:ext uri="{FF2B5EF4-FFF2-40B4-BE49-F238E27FC236}">
                    <a16:creationId xmlns:a16="http://schemas.microsoft.com/office/drawing/2014/main" id="{17F7C3A0-9CDC-8CEF-D40A-D157396F0877}"/>
                  </a:ext>
                </a:extLst>
              </p:cNvPr>
              <p:cNvSpPr txBox="1"/>
              <p:nvPr/>
            </p:nvSpPr>
            <p:spPr>
              <a:xfrm>
                <a:off x="6658411" y="3238391"/>
                <a:ext cx="1270404" cy="338554"/>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r>
                        <a:rPr kumimoji="1" lang="en-US" altLang="ja-JP" sz="1600" i="1" smtClean="0">
                          <a:latin typeface="Cambria Math" panose="02040503050406030204" pitchFamily="18" charset="0"/>
                        </a:rPr>
                        <m:t>(</m:t>
                      </m:r>
                      <m:r>
                        <a:rPr kumimoji="1" lang="en-US" altLang="ja-JP" sz="1600" b="0" i="1" smtClean="0">
                          <a:latin typeface="Cambria Math" panose="02040503050406030204" pitchFamily="18" charset="0"/>
                        </a:rPr>
                        <m:t>4096</m:t>
                      </m:r>
                      <m:r>
                        <a:rPr kumimoji="1" lang="en-US" altLang="ja-JP" sz="1600" i="1" smtClean="0">
                          <a:latin typeface="Cambria Math" panose="02040503050406030204" pitchFamily="18" charset="0"/>
                        </a:rPr>
                        <m:t>)</m:t>
                      </m:r>
                    </m:oMath>
                  </m:oMathPara>
                </a14:m>
                <a:endParaRPr kumimoji="1" lang="ja-JP" altLang="en-US" sz="1600"/>
              </a:p>
            </p:txBody>
          </p:sp>
        </mc:Choice>
        <mc:Fallback xmlns="">
          <p:sp>
            <p:nvSpPr>
              <p:cNvPr id="44" name="テキスト ボックス 43">
                <a:extLst>
                  <a:ext uri="{FF2B5EF4-FFF2-40B4-BE49-F238E27FC236}">
                    <a16:creationId xmlns:a16="http://schemas.microsoft.com/office/drawing/2014/main" id="{17F7C3A0-9CDC-8CEF-D40A-D157396F0877}"/>
                  </a:ext>
                </a:extLst>
              </p:cNvPr>
              <p:cNvSpPr txBox="1">
                <a:spLocks noRot="1" noChangeAspect="1" noMove="1" noResize="1" noEditPoints="1" noAdjustHandles="1" noChangeArrowheads="1" noChangeShapeType="1" noTextEdit="1"/>
              </p:cNvSpPr>
              <p:nvPr/>
            </p:nvSpPr>
            <p:spPr>
              <a:xfrm>
                <a:off x="6658411" y="3238391"/>
                <a:ext cx="1270404" cy="338554"/>
              </a:xfrm>
              <a:prstGeom prst="rect">
                <a:avLst/>
              </a:prstGeom>
              <a:blipFill>
                <a:blip r:embed="rId12"/>
                <a:stretch>
                  <a:fillRect b="-8929"/>
                </a:stretch>
              </a:blipFill>
            </p:spPr>
            <p:txBody>
              <a:bodyPr/>
              <a:lstStyle/>
              <a:p>
                <a:r>
                  <a:rPr lang="ja-JP" altLang="en-US">
                    <a:noFill/>
                  </a:rPr>
                  <a:t> </a:t>
                </a:r>
              </a:p>
            </p:txBody>
          </p:sp>
        </mc:Fallback>
      </mc:AlternateContent>
      <p:sp>
        <p:nvSpPr>
          <p:cNvPr id="45" name="楕円 44">
            <a:extLst>
              <a:ext uri="{FF2B5EF4-FFF2-40B4-BE49-F238E27FC236}">
                <a16:creationId xmlns:a16="http://schemas.microsoft.com/office/drawing/2014/main" id="{86FC6E82-DF5F-CF11-528F-95D9F9B74578}"/>
              </a:ext>
            </a:extLst>
          </p:cNvPr>
          <p:cNvSpPr/>
          <p:nvPr/>
        </p:nvSpPr>
        <p:spPr>
          <a:xfrm>
            <a:off x="10082210" y="2970703"/>
            <a:ext cx="438429" cy="429112"/>
          </a:xfrm>
          <a:prstGeom prst="ellipse">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2800">
                <a:solidFill>
                  <a:schemeClr val="tx1"/>
                </a:solidFill>
                <a:latin typeface="Arial Black" panose="020B0A04020102020204" pitchFamily="34" charset="0"/>
              </a:rPr>
              <a:t>C</a:t>
            </a:r>
            <a:endParaRPr kumimoji="1" lang="ja-JP" altLang="en-US" sz="2800">
              <a:solidFill>
                <a:schemeClr val="tx1"/>
              </a:solidFill>
              <a:latin typeface="Arial Black" panose="020B0A04020102020204" pitchFamily="34" charset="0"/>
            </a:endParaRPr>
          </a:p>
        </p:txBody>
      </p:sp>
      <p:sp>
        <p:nvSpPr>
          <p:cNvPr id="47" name="直方体 46">
            <a:extLst>
              <a:ext uri="{FF2B5EF4-FFF2-40B4-BE49-F238E27FC236}">
                <a16:creationId xmlns:a16="http://schemas.microsoft.com/office/drawing/2014/main" id="{C7DE44F1-3988-C924-4A17-5B25B1EB5D0E}"/>
              </a:ext>
            </a:extLst>
          </p:cNvPr>
          <p:cNvSpPr/>
          <p:nvPr/>
        </p:nvSpPr>
        <p:spPr>
          <a:xfrm>
            <a:off x="8999196" y="2933745"/>
            <a:ext cx="500526" cy="503028"/>
          </a:xfrm>
          <a:prstGeom prst="cube">
            <a:avLst>
              <a:gd name="adj" fmla="val 75836"/>
            </a:avLst>
          </a:prstGeom>
          <a:solidFill>
            <a:schemeClr val="accent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48" name="テキスト ボックス 47">
                <a:extLst>
                  <a:ext uri="{FF2B5EF4-FFF2-40B4-BE49-F238E27FC236}">
                    <a16:creationId xmlns:a16="http://schemas.microsoft.com/office/drawing/2014/main" id="{C0834ED8-56B4-7FA5-5CE4-5003E0A02988}"/>
                  </a:ext>
                </a:extLst>
              </p:cNvPr>
              <p:cNvSpPr txBox="1"/>
              <p:nvPr/>
            </p:nvSpPr>
            <p:spPr>
              <a:xfrm>
                <a:off x="8944458" y="3232082"/>
                <a:ext cx="1270404" cy="338554"/>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r>
                        <a:rPr kumimoji="1" lang="en-US" altLang="ja-JP" sz="1600" i="1" smtClean="0">
                          <a:latin typeface="Cambria Math" panose="02040503050406030204" pitchFamily="18" charset="0"/>
                        </a:rPr>
                        <m:t>(</m:t>
                      </m:r>
                      <m:r>
                        <a:rPr kumimoji="1" lang="en-US" altLang="ja-JP" sz="1600" b="0" i="1" smtClean="0">
                          <a:latin typeface="Cambria Math" panose="02040503050406030204" pitchFamily="18" charset="0"/>
                        </a:rPr>
                        <m:t>4096</m:t>
                      </m:r>
                      <m:r>
                        <a:rPr kumimoji="1" lang="en-US" altLang="ja-JP" sz="1600" i="1" smtClean="0">
                          <a:latin typeface="Cambria Math" panose="02040503050406030204" pitchFamily="18" charset="0"/>
                        </a:rPr>
                        <m:t>)</m:t>
                      </m:r>
                    </m:oMath>
                  </m:oMathPara>
                </a14:m>
                <a:endParaRPr kumimoji="1" lang="ja-JP" altLang="en-US" sz="1600"/>
              </a:p>
            </p:txBody>
          </p:sp>
        </mc:Choice>
        <mc:Fallback xmlns="">
          <p:sp>
            <p:nvSpPr>
              <p:cNvPr id="48" name="テキスト ボックス 47">
                <a:extLst>
                  <a:ext uri="{FF2B5EF4-FFF2-40B4-BE49-F238E27FC236}">
                    <a16:creationId xmlns:a16="http://schemas.microsoft.com/office/drawing/2014/main" id="{C0834ED8-56B4-7FA5-5CE4-5003E0A02988}"/>
                  </a:ext>
                </a:extLst>
              </p:cNvPr>
              <p:cNvSpPr txBox="1">
                <a:spLocks noRot="1" noChangeAspect="1" noMove="1" noResize="1" noEditPoints="1" noAdjustHandles="1" noChangeArrowheads="1" noChangeShapeType="1" noTextEdit="1"/>
              </p:cNvSpPr>
              <p:nvPr/>
            </p:nvSpPr>
            <p:spPr>
              <a:xfrm>
                <a:off x="8944458" y="3232082"/>
                <a:ext cx="1270404" cy="338554"/>
              </a:xfrm>
              <a:prstGeom prst="rect">
                <a:avLst/>
              </a:prstGeom>
              <a:blipFill>
                <a:blip r:embed="rId13"/>
                <a:stretch>
                  <a:fillRect b="-8929"/>
                </a:stretch>
              </a:blipFill>
            </p:spPr>
            <p:txBody>
              <a:bodyPr/>
              <a:lstStyle/>
              <a:p>
                <a:r>
                  <a:rPr lang="ja-JP" altLang="en-US">
                    <a:noFill/>
                  </a:rPr>
                  <a:t> </a:t>
                </a:r>
              </a:p>
            </p:txBody>
          </p:sp>
        </mc:Fallback>
      </mc:AlternateContent>
      <p:sp>
        <p:nvSpPr>
          <p:cNvPr id="49" name="直方体 48">
            <a:extLst>
              <a:ext uri="{FF2B5EF4-FFF2-40B4-BE49-F238E27FC236}">
                <a16:creationId xmlns:a16="http://schemas.microsoft.com/office/drawing/2014/main" id="{E78E694F-117A-7CC1-2ED6-C448ED835843}"/>
              </a:ext>
            </a:extLst>
          </p:cNvPr>
          <p:cNvSpPr/>
          <p:nvPr/>
        </p:nvSpPr>
        <p:spPr>
          <a:xfrm>
            <a:off x="5673880" y="3863471"/>
            <a:ext cx="355932" cy="362926"/>
          </a:xfrm>
          <a:prstGeom prst="cube">
            <a:avLst>
              <a:gd name="adj" fmla="val 75836"/>
            </a:avLst>
          </a:prstGeom>
          <a:solidFill>
            <a:schemeClr val="accent4">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直方体 49">
            <a:extLst>
              <a:ext uri="{FF2B5EF4-FFF2-40B4-BE49-F238E27FC236}">
                <a16:creationId xmlns:a16="http://schemas.microsoft.com/office/drawing/2014/main" id="{502B0277-5517-042F-2C7C-51BB993CBA35}"/>
              </a:ext>
            </a:extLst>
          </p:cNvPr>
          <p:cNvSpPr/>
          <p:nvPr/>
        </p:nvSpPr>
        <p:spPr>
          <a:xfrm>
            <a:off x="5410566" y="4129076"/>
            <a:ext cx="355932" cy="362926"/>
          </a:xfrm>
          <a:prstGeom prst="cube">
            <a:avLst>
              <a:gd name="adj" fmla="val 75836"/>
            </a:avLst>
          </a:prstGeom>
          <a:solidFill>
            <a:schemeClr val="accent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直方体 55">
            <a:extLst>
              <a:ext uri="{FF2B5EF4-FFF2-40B4-BE49-F238E27FC236}">
                <a16:creationId xmlns:a16="http://schemas.microsoft.com/office/drawing/2014/main" id="{C0865805-D401-B1AA-F3B3-6C42227AB34C}"/>
              </a:ext>
            </a:extLst>
          </p:cNvPr>
          <p:cNvSpPr/>
          <p:nvPr/>
        </p:nvSpPr>
        <p:spPr>
          <a:xfrm>
            <a:off x="7951756" y="3858805"/>
            <a:ext cx="355932" cy="362926"/>
          </a:xfrm>
          <a:prstGeom prst="cube">
            <a:avLst>
              <a:gd name="adj" fmla="val 75836"/>
            </a:avLst>
          </a:prstGeom>
          <a:solidFill>
            <a:schemeClr val="accent4">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直方体 56">
            <a:extLst>
              <a:ext uri="{FF2B5EF4-FFF2-40B4-BE49-F238E27FC236}">
                <a16:creationId xmlns:a16="http://schemas.microsoft.com/office/drawing/2014/main" id="{5E8E7DBA-B0F1-E322-13CF-1B41FDC046D1}"/>
              </a:ext>
            </a:extLst>
          </p:cNvPr>
          <p:cNvSpPr/>
          <p:nvPr/>
        </p:nvSpPr>
        <p:spPr>
          <a:xfrm>
            <a:off x="7688442" y="4124410"/>
            <a:ext cx="355932" cy="362926"/>
          </a:xfrm>
          <a:prstGeom prst="cube">
            <a:avLst>
              <a:gd name="adj" fmla="val 75836"/>
            </a:avLst>
          </a:prstGeom>
          <a:solidFill>
            <a:schemeClr val="accent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直方体 57">
            <a:extLst>
              <a:ext uri="{FF2B5EF4-FFF2-40B4-BE49-F238E27FC236}">
                <a16:creationId xmlns:a16="http://schemas.microsoft.com/office/drawing/2014/main" id="{C214CF0B-EDFD-AAE6-DE90-ECE92B17D0A3}"/>
              </a:ext>
            </a:extLst>
          </p:cNvPr>
          <p:cNvSpPr/>
          <p:nvPr/>
        </p:nvSpPr>
        <p:spPr>
          <a:xfrm>
            <a:off x="10239815" y="3852339"/>
            <a:ext cx="355932" cy="362926"/>
          </a:xfrm>
          <a:prstGeom prst="cube">
            <a:avLst>
              <a:gd name="adj" fmla="val 75836"/>
            </a:avLst>
          </a:prstGeom>
          <a:solidFill>
            <a:schemeClr val="accent4">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1" name="直方体 70">
            <a:extLst>
              <a:ext uri="{FF2B5EF4-FFF2-40B4-BE49-F238E27FC236}">
                <a16:creationId xmlns:a16="http://schemas.microsoft.com/office/drawing/2014/main" id="{FAFB8691-F80A-A986-8375-559FF5B1E676}"/>
              </a:ext>
            </a:extLst>
          </p:cNvPr>
          <p:cNvSpPr/>
          <p:nvPr/>
        </p:nvSpPr>
        <p:spPr>
          <a:xfrm>
            <a:off x="9976501" y="4117944"/>
            <a:ext cx="355932" cy="362926"/>
          </a:xfrm>
          <a:prstGeom prst="cube">
            <a:avLst>
              <a:gd name="adj" fmla="val 75836"/>
            </a:avLst>
          </a:prstGeom>
          <a:solidFill>
            <a:schemeClr val="accent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3" name="直線矢印コネクタ 72">
            <a:extLst>
              <a:ext uri="{FF2B5EF4-FFF2-40B4-BE49-F238E27FC236}">
                <a16:creationId xmlns:a16="http://schemas.microsoft.com/office/drawing/2014/main" id="{4E807EFC-9637-076A-3417-FC47A3FDBF9E}"/>
              </a:ext>
            </a:extLst>
          </p:cNvPr>
          <p:cNvCxnSpPr>
            <a:cxnSpLocks/>
            <a:endCxn id="21" idx="0"/>
          </p:cNvCxnSpPr>
          <p:nvPr/>
        </p:nvCxnSpPr>
        <p:spPr>
          <a:xfrm>
            <a:off x="5713604" y="2760221"/>
            <a:ext cx="135" cy="2192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5" name="直線矢印コネクタ 74">
            <a:extLst>
              <a:ext uri="{FF2B5EF4-FFF2-40B4-BE49-F238E27FC236}">
                <a16:creationId xmlns:a16="http://schemas.microsoft.com/office/drawing/2014/main" id="{BA2A4406-E6F7-9EF2-78FB-48904EF74D5E}"/>
              </a:ext>
            </a:extLst>
          </p:cNvPr>
          <p:cNvCxnSpPr>
            <a:cxnSpLocks/>
            <a:endCxn id="21" idx="2"/>
          </p:cNvCxnSpPr>
          <p:nvPr/>
        </p:nvCxnSpPr>
        <p:spPr>
          <a:xfrm>
            <a:off x="5027554" y="3193977"/>
            <a:ext cx="46697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2" name="直線矢印コネクタ 81">
            <a:extLst>
              <a:ext uri="{FF2B5EF4-FFF2-40B4-BE49-F238E27FC236}">
                <a16:creationId xmlns:a16="http://schemas.microsoft.com/office/drawing/2014/main" id="{EF66D2DA-CCD2-5854-9059-98B49540E95D}"/>
              </a:ext>
            </a:extLst>
          </p:cNvPr>
          <p:cNvCxnSpPr>
            <a:cxnSpLocks/>
            <a:endCxn id="39" idx="2"/>
          </p:cNvCxnSpPr>
          <p:nvPr/>
        </p:nvCxnSpPr>
        <p:spPr>
          <a:xfrm>
            <a:off x="7329193" y="3189878"/>
            <a:ext cx="466970" cy="169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4" name="直線矢印コネクタ 83">
            <a:extLst>
              <a:ext uri="{FF2B5EF4-FFF2-40B4-BE49-F238E27FC236}">
                <a16:creationId xmlns:a16="http://schemas.microsoft.com/office/drawing/2014/main" id="{5962504C-DAC8-8095-815C-E8B36899058F}"/>
              </a:ext>
            </a:extLst>
          </p:cNvPr>
          <p:cNvCxnSpPr>
            <a:cxnSpLocks/>
            <a:endCxn id="45" idx="2"/>
          </p:cNvCxnSpPr>
          <p:nvPr/>
        </p:nvCxnSpPr>
        <p:spPr>
          <a:xfrm flipV="1">
            <a:off x="9597959" y="3185259"/>
            <a:ext cx="484251" cy="452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直線矢印コネクタ 85">
            <a:extLst>
              <a:ext uri="{FF2B5EF4-FFF2-40B4-BE49-F238E27FC236}">
                <a16:creationId xmlns:a16="http://schemas.microsoft.com/office/drawing/2014/main" id="{7B6AE1BB-8700-CD48-39C9-F9FBA0C09762}"/>
              </a:ext>
            </a:extLst>
          </p:cNvPr>
          <p:cNvCxnSpPr>
            <a:cxnSpLocks/>
            <a:endCxn id="39" idx="0"/>
          </p:cNvCxnSpPr>
          <p:nvPr/>
        </p:nvCxnSpPr>
        <p:spPr>
          <a:xfrm flipH="1">
            <a:off x="8015378" y="2768967"/>
            <a:ext cx="4542" cy="20804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8" name="直線矢印コネクタ 87">
            <a:extLst>
              <a:ext uri="{FF2B5EF4-FFF2-40B4-BE49-F238E27FC236}">
                <a16:creationId xmlns:a16="http://schemas.microsoft.com/office/drawing/2014/main" id="{7B884626-0590-15CE-B3A3-65C69B52208C}"/>
              </a:ext>
            </a:extLst>
          </p:cNvPr>
          <p:cNvCxnSpPr>
            <a:cxnSpLocks/>
            <a:endCxn id="45" idx="0"/>
          </p:cNvCxnSpPr>
          <p:nvPr/>
        </p:nvCxnSpPr>
        <p:spPr>
          <a:xfrm flipH="1">
            <a:off x="10301425" y="2768967"/>
            <a:ext cx="4959" cy="20173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1" name="直線矢印コネクタ 90">
            <a:extLst>
              <a:ext uri="{FF2B5EF4-FFF2-40B4-BE49-F238E27FC236}">
                <a16:creationId xmlns:a16="http://schemas.microsoft.com/office/drawing/2014/main" id="{C17A98C1-CFC7-AA00-A377-53249A0051D9}"/>
              </a:ext>
            </a:extLst>
          </p:cNvPr>
          <p:cNvCxnSpPr>
            <a:cxnSpLocks/>
            <a:stCxn id="21" idx="4"/>
          </p:cNvCxnSpPr>
          <p:nvPr/>
        </p:nvCxnSpPr>
        <p:spPr>
          <a:xfrm flipH="1">
            <a:off x="5713198" y="3408533"/>
            <a:ext cx="541" cy="44205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4" name="直線矢印コネクタ 93">
            <a:extLst>
              <a:ext uri="{FF2B5EF4-FFF2-40B4-BE49-F238E27FC236}">
                <a16:creationId xmlns:a16="http://schemas.microsoft.com/office/drawing/2014/main" id="{4679181D-F566-BCBE-669B-5C4F0021521C}"/>
              </a:ext>
            </a:extLst>
          </p:cNvPr>
          <p:cNvCxnSpPr>
            <a:cxnSpLocks/>
            <a:stCxn id="39" idx="4"/>
          </p:cNvCxnSpPr>
          <p:nvPr/>
        </p:nvCxnSpPr>
        <p:spPr>
          <a:xfrm>
            <a:off x="8015378" y="3406124"/>
            <a:ext cx="0" cy="41964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7" name="直線矢印コネクタ 96">
            <a:extLst>
              <a:ext uri="{FF2B5EF4-FFF2-40B4-BE49-F238E27FC236}">
                <a16:creationId xmlns:a16="http://schemas.microsoft.com/office/drawing/2014/main" id="{7A840F0F-4AAF-2A3B-12BF-2BBEB20AAD09}"/>
              </a:ext>
            </a:extLst>
          </p:cNvPr>
          <p:cNvCxnSpPr>
            <a:cxnSpLocks/>
            <a:stCxn id="45" idx="4"/>
          </p:cNvCxnSpPr>
          <p:nvPr/>
        </p:nvCxnSpPr>
        <p:spPr>
          <a:xfrm>
            <a:off x="10301425" y="3399815"/>
            <a:ext cx="0" cy="40903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0" name="テキスト ボックス 99">
                <a:extLst>
                  <a:ext uri="{FF2B5EF4-FFF2-40B4-BE49-F238E27FC236}">
                    <a16:creationId xmlns:a16="http://schemas.microsoft.com/office/drawing/2014/main" id="{CD5A07BF-8F5F-2EEF-8EA0-BE48EE8BC397}"/>
                  </a:ext>
                </a:extLst>
              </p:cNvPr>
              <p:cNvSpPr txBox="1"/>
              <p:nvPr/>
            </p:nvSpPr>
            <p:spPr>
              <a:xfrm>
                <a:off x="10079703" y="4157897"/>
                <a:ext cx="1270404" cy="338554"/>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r>
                        <a:rPr kumimoji="1" lang="en-US" altLang="ja-JP" sz="1600" i="1" smtClean="0">
                          <a:latin typeface="Cambria Math" panose="02040503050406030204" pitchFamily="18" charset="0"/>
                        </a:rPr>
                        <m:t>(</m:t>
                      </m:r>
                      <m:r>
                        <a:rPr kumimoji="1" lang="en-US" altLang="ja-JP" sz="1600" b="0" i="1" smtClean="0">
                          <a:latin typeface="Cambria Math" panose="02040503050406030204" pitchFamily="18" charset="0"/>
                        </a:rPr>
                        <m:t>8192</m:t>
                      </m:r>
                      <m:r>
                        <a:rPr kumimoji="1" lang="en-US" altLang="ja-JP" sz="1600" i="1" smtClean="0">
                          <a:latin typeface="Cambria Math" panose="02040503050406030204" pitchFamily="18" charset="0"/>
                        </a:rPr>
                        <m:t>)</m:t>
                      </m:r>
                    </m:oMath>
                  </m:oMathPara>
                </a14:m>
                <a:endParaRPr kumimoji="1" lang="ja-JP" altLang="en-US" sz="1600"/>
              </a:p>
            </p:txBody>
          </p:sp>
        </mc:Choice>
        <mc:Fallback xmlns="">
          <p:sp>
            <p:nvSpPr>
              <p:cNvPr id="100" name="テキスト ボックス 99">
                <a:extLst>
                  <a:ext uri="{FF2B5EF4-FFF2-40B4-BE49-F238E27FC236}">
                    <a16:creationId xmlns:a16="http://schemas.microsoft.com/office/drawing/2014/main" id="{CD5A07BF-8F5F-2EEF-8EA0-BE48EE8BC397}"/>
                  </a:ext>
                </a:extLst>
              </p:cNvPr>
              <p:cNvSpPr txBox="1">
                <a:spLocks noRot="1" noChangeAspect="1" noMove="1" noResize="1" noEditPoints="1" noAdjustHandles="1" noChangeArrowheads="1" noChangeShapeType="1" noTextEdit="1"/>
              </p:cNvSpPr>
              <p:nvPr/>
            </p:nvSpPr>
            <p:spPr>
              <a:xfrm>
                <a:off x="10079703" y="4157897"/>
                <a:ext cx="1270404" cy="338554"/>
              </a:xfrm>
              <a:prstGeom prst="rect">
                <a:avLst/>
              </a:prstGeom>
              <a:blipFill>
                <a:blip r:embed="rId14"/>
                <a:stretch>
                  <a:fillRect b="-892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1" name="テキスト ボックス 100">
                <a:extLst>
                  <a:ext uri="{FF2B5EF4-FFF2-40B4-BE49-F238E27FC236}">
                    <a16:creationId xmlns:a16="http://schemas.microsoft.com/office/drawing/2014/main" id="{4586E783-651B-1EEE-776A-1FB458A46EEB}"/>
                  </a:ext>
                </a:extLst>
              </p:cNvPr>
              <p:cNvSpPr txBox="1"/>
              <p:nvPr/>
            </p:nvSpPr>
            <p:spPr>
              <a:xfrm>
                <a:off x="7777224" y="4132515"/>
                <a:ext cx="1270404" cy="338554"/>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r>
                        <a:rPr kumimoji="1" lang="en-US" altLang="ja-JP" sz="1600" i="1" smtClean="0">
                          <a:latin typeface="Cambria Math" panose="02040503050406030204" pitchFamily="18" charset="0"/>
                        </a:rPr>
                        <m:t>(</m:t>
                      </m:r>
                      <m:r>
                        <a:rPr kumimoji="1" lang="en-US" altLang="ja-JP" sz="1600" b="0" i="1" smtClean="0">
                          <a:latin typeface="Cambria Math" panose="02040503050406030204" pitchFamily="18" charset="0"/>
                        </a:rPr>
                        <m:t>8192</m:t>
                      </m:r>
                      <m:r>
                        <a:rPr kumimoji="1" lang="en-US" altLang="ja-JP" sz="1600" i="1" smtClean="0">
                          <a:latin typeface="Cambria Math" panose="02040503050406030204" pitchFamily="18" charset="0"/>
                        </a:rPr>
                        <m:t>)</m:t>
                      </m:r>
                    </m:oMath>
                  </m:oMathPara>
                </a14:m>
                <a:endParaRPr kumimoji="1" lang="ja-JP" altLang="en-US" sz="1600"/>
              </a:p>
            </p:txBody>
          </p:sp>
        </mc:Choice>
        <mc:Fallback xmlns="">
          <p:sp>
            <p:nvSpPr>
              <p:cNvPr id="101" name="テキスト ボックス 100">
                <a:extLst>
                  <a:ext uri="{FF2B5EF4-FFF2-40B4-BE49-F238E27FC236}">
                    <a16:creationId xmlns:a16="http://schemas.microsoft.com/office/drawing/2014/main" id="{4586E783-651B-1EEE-776A-1FB458A46EEB}"/>
                  </a:ext>
                </a:extLst>
              </p:cNvPr>
              <p:cNvSpPr txBox="1">
                <a:spLocks noRot="1" noChangeAspect="1" noMove="1" noResize="1" noEditPoints="1" noAdjustHandles="1" noChangeArrowheads="1" noChangeShapeType="1" noTextEdit="1"/>
              </p:cNvSpPr>
              <p:nvPr/>
            </p:nvSpPr>
            <p:spPr>
              <a:xfrm>
                <a:off x="7777224" y="4132515"/>
                <a:ext cx="1270404" cy="338554"/>
              </a:xfrm>
              <a:prstGeom prst="rect">
                <a:avLst/>
              </a:prstGeom>
              <a:blipFill>
                <a:blip r:embed="rId15"/>
                <a:stretch>
                  <a:fillRect b="-1090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2" name="テキスト ボックス 101">
                <a:extLst>
                  <a:ext uri="{FF2B5EF4-FFF2-40B4-BE49-F238E27FC236}">
                    <a16:creationId xmlns:a16="http://schemas.microsoft.com/office/drawing/2014/main" id="{476FB529-1AE7-36D2-C228-FA0526F2CFB9}"/>
                  </a:ext>
                </a:extLst>
              </p:cNvPr>
              <p:cNvSpPr txBox="1"/>
              <p:nvPr/>
            </p:nvSpPr>
            <p:spPr>
              <a:xfrm>
                <a:off x="5467225" y="4152168"/>
                <a:ext cx="1270404" cy="338554"/>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r>
                        <a:rPr kumimoji="1" lang="en-US" altLang="ja-JP" sz="1600" i="1" smtClean="0">
                          <a:latin typeface="Cambria Math" panose="02040503050406030204" pitchFamily="18" charset="0"/>
                        </a:rPr>
                        <m:t>(</m:t>
                      </m:r>
                      <m:r>
                        <a:rPr kumimoji="1" lang="en-US" altLang="ja-JP" sz="1600" b="0" i="1" smtClean="0">
                          <a:latin typeface="Cambria Math" panose="02040503050406030204" pitchFamily="18" charset="0"/>
                        </a:rPr>
                        <m:t>8192</m:t>
                      </m:r>
                      <m:r>
                        <a:rPr kumimoji="1" lang="en-US" altLang="ja-JP" sz="1600" i="1" smtClean="0">
                          <a:latin typeface="Cambria Math" panose="02040503050406030204" pitchFamily="18" charset="0"/>
                        </a:rPr>
                        <m:t>)</m:t>
                      </m:r>
                    </m:oMath>
                  </m:oMathPara>
                </a14:m>
                <a:endParaRPr kumimoji="1" lang="ja-JP" altLang="en-US" sz="1600"/>
              </a:p>
            </p:txBody>
          </p:sp>
        </mc:Choice>
        <mc:Fallback xmlns="">
          <p:sp>
            <p:nvSpPr>
              <p:cNvPr id="102" name="テキスト ボックス 101">
                <a:extLst>
                  <a:ext uri="{FF2B5EF4-FFF2-40B4-BE49-F238E27FC236}">
                    <a16:creationId xmlns:a16="http://schemas.microsoft.com/office/drawing/2014/main" id="{476FB529-1AE7-36D2-C228-FA0526F2CFB9}"/>
                  </a:ext>
                </a:extLst>
              </p:cNvPr>
              <p:cNvSpPr txBox="1">
                <a:spLocks noRot="1" noChangeAspect="1" noMove="1" noResize="1" noEditPoints="1" noAdjustHandles="1" noChangeArrowheads="1" noChangeShapeType="1" noTextEdit="1"/>
              </p:cNvSpPr>
              <p:nvPr/>
            </p:nvSpPr>
            <p:spPr>
              <a:xfrm>
                <a:off x="5467225" y="4152168"/>
                <a:ext cx="1270404" cy="338554"/>
              </a:xfrm>
              <a:prstGeom prst="rect">
                <a:avLst/>
              </a:prstGeom>
              <a:blipFill>
                <a:blip r:embed="rId16"/>
                <a:stretch>
                  <a:fillRect b="-8929"/>
                </a:stretch>
              </a:blipFill>
            </p:spPr>
            <p:txBody>
              <a:bodyPr/>
              <a:lstStyle/>
              <a:p>
                <a:r>
                  <a:rPr lang="ja-JP" altLang="en-US">
                    <a:noFill/>
                  </a:rPr>
                  <a:t> </a:t>
                </a:r>
              </a:p>
            </p:txBody>
          </p:sp>
        </mc:Fallback>
      </mc:AlternateContent>
      <p:sp>
        <p:nvSpPr>
          <p:cNvPr id="105" name="直方体 104">
            <a:extLst>
              <a:ext uri="{FF2B5EF4-FFF2-40B4-BE49-F238E27FC236}">
                <a16:creationId xmlns:a16="http://schemas.microsoft.com/office/drawing/2014/main" id="{53213FEA-B77C-2893-B1C4-86C3AACEF5EB}"/>
              </a:ext>
            </a:extLst>
          </p:cNvPr>
          <p:cNvSpPr/>
          <p:nvPr/>
        </p:nvSpPr>
        <p:spPr>
          <a:xfrm>
            <a:off x="1892654" y="4342708"/>
            <a:ext cx="499913" cy="527331"/>
          </a:xfrm>
          <a:prstGeom prst="cube">
            <a:avLst>
              <a:gd name="adj" fmla="val 76513"/>
            </a:avLst>
          </a:prstGeom>
          <a:solidFill>
            <a:schemeClr val="accent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a:p>
        </p:txBody>
      </p:sp>
      <p:cxnSp>
        <p:nvCxnSpPr>
          <p:cNvPr id="106" name="直線矢印コネクタ 105">
            <a:extLst>
              <a:ext uri="{FF2B5EF4-FFF2-40B4-BE49-F238E27FC236}">
                <a16:creationId xmlns:a16="http://schemas.microsoft.com/office/drawing/2014/main" id="{A9DE8134-FD11-12D8-8C33-7E5B6FFF863E}"/>
              </a:ext>
            </a:extLst>
          </p:cNvPr>
          <p:cNvCxnSpPr>
            <a:cxnSpLocks/>
            <a:stCxn id="109" idx="2"/>
          </p:cNvCxnSpPr>
          <p:nvPr/>
        </p:nvCxnSpPr>
        <p:spPr>
          <a:xfrm>
            <a:off x="2114090" y="3667284"/>
            <a:ext cx="0" cy="70812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7" name="四角形: 角を丸くする 106">
            <a:extLst>
              <a:ext uri="{FF2B5EF4-FFF2-40B4-BE49-F238E27FC236}">
                <a16:creationId xmlns:a16="http://schemas.microsoft.com/office/drawing/2014/main" id="{8CA7A2B3-472A-73B3-FB04-113C1189B229}"/>
              </a:ext>
            </a:extLst>
          </p:cNvPr>
          <p:cNvSpPr/>
          <p:nvPr/>
        </p:nvSpPr>
        <p:spPr>
          <a:xfrm>
            <a:off x="740191" y="3767641"/>
            <a:ext cx="2727774" cy="369858"/>
          </a:xfrm>
          <a:prstGeom prst="roundRect">
            <a:avLst/>
          </a:prstGeom>
          <a:solidFill>
            <a:schemeClr val="bg1"/>
          </a:solid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2400">
                <a:solidFill>
                  <a:schemeClr val="tx1"/>
                </a:solidFill>
                <a:latin typeface="Arial Black" panose="020B0A04020102020204" pitchFamily="34" charset="0"/>
              </a:rPr>
              <a:t>CNN &amp; Flatten</a:t>
            </a:r>
            <a:endParaRPr kumimoji="1" lang="ja-JP" altLang="en-US" sz="2400">
              <a:solidFill>
                <a:schemeClr val="tx1"/>
              </a:solidFill>
              <a:latin typeface="Arial Black" panose="020B0A04020102020204" pitchFamily="34" charset="0"/>
            </a:endParaRPr>
          </a:p>
        </p:txBody>
      </p:sp>
      <mc:AlternateContent xmlns:mc="http://schemas.openxmlformats.org/markup-compatibility/2006" xmlns:a14="http://schemas.microsoft.com/office/drawing/2010/main">
        <mc:Choice Requires="a14">
          <p:sp>
            <p:nvSpPr>
              <p:cNvPr id="108" name="テキスト ボックス 107">
                <a:extLst>
                  <a:ext uri="{FF2B5EF4-FFF2-40B4-BE49-F238E27FC236}">
                    <a16:creationId xmlns:a16="http://schemas.microsoft.com/office/drawing/2014/main" id="{D7E4BEDA-AE2F-7B07-DD8D-63A2847AB1B0}"/>
                  </a:ext>
                </a:extLst>
              </p:cNvPr>
              <p:cNvSpPr txBox="1"/>
              <p:nvPr/>
            </p:nvSpPr>
            <p:spPr>
              <a:xfrm>
                <a:off x="1962744" y="4560941"/>
                <a:ext cx="1270404" cy="338554"/>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r>
                        <a:rPr kumimoji="1" lang="en-US" altLang="ja-JP" sz="1600" i="1" smtClean="0">
                          <a:latin typeface="Cambria Math" panose="02040503050406030204" pitchFamily="18" charset="0"/>
                        </a:rPr>
                        <m:t>(</m:t>
                      </m:r>
                      <m:r>
                        <a:rPr kumimoji="1" lang="en-US" altLang="ja-JP" sz="1600" b="0" i="1" smtClean="0">
                          <a:latin typeface="Cambria Math" panose="02040503050406030204" pitchFamily="18" charset="0"/>
                        </a:rPr>
                        <m:t>4096</m:t>
                      </m:r>
                      <m:r>
                        <a:rPr kumimoji="1" lang="en-US" altLang="ja-JP" sz="1600" i="1" smtClean="0">
                          <a:latin typeface="Cambria Math" panose="02040503050406030204" pitchFamily="18" charset="0"/>
                        </a:rPr>
                        <m:t>)</m:t>
                      </m:r>
                    </m:oMath>
                  </m:oMathPara>
                </a14:m>
                <a:endParaRPr kumimoji="1" lang="ja-JP" altLang="en-US" sz="1600"/>
              </a:p>
            </p:txBody>
          </p:sp>
        </mc:Choice>
        <mc:Fallback xmlns="">
          <p:sp>
            <p:nvSpPr>
              <p:cNvPr id="108" name="テキスト ボックス 107">
                <a:extLst>
                  <a:ext uri="{FF2B5EF4-FFF2-40B4-BE49-F238E27FC236}">
                    <a16:creationId xmlns:a16="http://schemas.microsoft.com/office/drawing/2014/main" id="{D7E4BEDA-AE2F-7B07-DD8D-63A2847AB1B0}"/>
                  </a:ext>
                </a:extLst>
              </p:cNvPr>
              <p:cNvSpPr txBox="1">
                <a:spLocks noRot="1" noChangeAspect="1" noMove="1" noResize="1" noEditPoints="1" noAdjustHandles="1" noChangeArrowheads="1" noChangeShapeType="1" noTextEdit="1"/>
              </p:cNvSpPr>
              <p:nvPr/>
            </p:nvSpPr>
            <p:spPr>
              <a:xfrm>
                <a:off x="1962744" y="4560941"/>
                <a:ext cx="1270404" cy="338554"/>
              </a:xfrm>
              <a:prstGeom prst="rect">
                <a:avLst/>
              </a:prstGeom>
              <a:blipFill>
                <a:blip r:embed="rId17"/>
                <a:stretch>
                  <a:fillRect b="-8929"/>
                </a:stretch>
              </a:blipFill>
            </p:spPr>
            <p:txBody>
              <a:bodyPr/>
              <a:lstStyle/>
              <a:p>
                <a:r>
                  <a:rPr lang="ja-JP" altLang="en-US">
                    <a:noFill/>
                  </a:rPr>
                  <a:t> </a:t>
                </a:r>
              </a:p>
            </p:txBody>
          </p:sp>
        </mc:Fallback>
      </mc:AlternateContent>
      <p:pic>
        <p:nvPicPr>
          <p:cNvPr id="109" name="図 108">
            <a:extLst>
              <a:ext uri="{FF2B5EF4-FFF2-40B4-BE49-F238E27FC236}">
                <a16:creationId xmlns:a16="http://schemas.microsoft.com/office/drawing/2014/main" id="{49E171CA-335D-55B1-8092-25F12B84BBD1}"/>
              </a:ext>
            </a:extLst>
          </p:cNvPr>
          <p:cNvPicPr>
            <a:picLocks noChangeAspect="1"/>
          </p:cNvPicPr>
          <p:nvPr/>
        </p:nvPicPr>
        <p:blipFill rotWithShape="1">
          <a:blip r:embed="rId18">
            <a:extLst>
              <a:ext uri="{28A0092B-C50C-407E-A947-70E740481C1C}">
                <a14:useLocalDpi xmlns:a14="http://schemas.microsoft.com/office/drawing/2010/main" val="0"/>
              </a:ext>
            </a:extLst>
          </a:blip>
          <a:srcRect l="294" t="1129" r="-183" b="269"/>
          <a:stretch/>
        </p:blipFill>
        <p:spPr>
          <a:xfrm>
            <a:off x="1312928" y="2788408"/>
            <a:ext cx="1602324" cy="878876"/>
          </a:xfrm>
          <a:prstGeom prst="rect">
            <a:avLst/>
          </a:prstGeom>
        </p:spPr>
      </p:pic>
      <p:sp>
        <p:nvSpPr>
          <p:cNvPr id="110" name="テキスト ボックス 109">
            <a:extLst>
              <a:ext uri="{FF2B5EF4-FFF2-40B4-BE49-F238E27FC236}">
                <a16:creationId xmlns:a16="http://schemas.microsoft.com/office/drawing/2014/main" id="{7AC83A72-DBDF-7CA9-DB49-0A1E5B37991C}"/>
              </a:ext>
            </a:extLst>
          </p:cNvPr>
          <p:cNvSpPr txBox="1"/>
          <p:nvPr/>
        </p:nvSpPr>
        <p:spPr>
          <a:xfrm>
            <a:off x="937757" y="5039164"/>
            <a:ext cx="2409706" cy="461665"/>
          </a:xfrm>
          <a:prstGeom prst="rect">
            <a:avLst/>
          </a:prstGeom>
          <a:noFill/>
        </p:spPr>
        <p:txBody>
          <a:bodyPr wrap="square">
            <a:spAutoFit/>
          </a:bodyPr>
          <a:lstStyle/>
          <a:p>
            <a:pPr algn="ctr"/>
            <a:r>
              <a:rPr kumimoji="1" lang="ja-JP" altLang="en-US" sz="2400" b="1">
                <a:solidFill>
                  <a:srgbClr val="F17B0F"/>
                </a:solidFill>
              </a:rPr>
              <a:t>周辺環境の情報 </a:t>
            </a:r>
            <a:endParaRPr lang="ja-JP" altLang="en-US" sz="2400"/>
          </a:p>
        </p:txBody>
      </p:sp>
      <p:cxnSp>
        <p:nvCxnSpPr>
          <p:cNvPr id="112" name="直線コネクタ 111">
            <a:extLst>
              <a:ext uri="{FF2B5EF4-FFF2-40B4-BE49-F238E27FC236}">
                <a16:creationId xmlns:a16="http://schemas.microsoft.com/office/drawing/2014/main" id="{C9404F5B-05EE-F5CA-B4B4-A1758FF4266D}"/>
              </a:ext>
            </a:extLst>
          </p:cNvPr>
          <p:cNvCxnSpPr/>
          <p:nvPr/>
        </p:nvCxnSpPr>
        <p:spPr>
          <a:xfrm>
            <a:off x="3818778" y="2364489"/>
            <a:ext cx="0" cy="313634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19" name="四角形: 角を丸くする 118">
            <a:extLst>
              <a:ext uri="{FF2B5EF4-FFF2-40B4-BE49-F238E27FC236}">
                <a16:creationId xmlns:a16="http://schemas.microsoft.com/office/drawing/2014/main" id="{422DC170-F425-817E-31FC-72372F289933}"/>
              </a:ext>
            </a:extLst>
          </p:cNvPr>
          <p:cNvSpPr/>
          <p:nvPr/>
        </p:nvSpPr>
        <p:spPr>
          <a:xfrm>
            <a:off x="7329193" y="4676302"/>
            <a:ext cx="1460086" cy="593694"/>
          </a:xfrm>
          <a:prstGeom prst="roundRect">
            <a:avLst/>
          </a:prstGeom>
          <a:solidFill>
            <a:schemeClr val="accent5">
              <a:lumMod val="20000"/>
              <a:lumOff val="80000"/>
            </a:schemeClr>
          </a:solid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3600">
                <a:solidFill>
                  <a:schemeClr val="tx1"/>
                </a:solidFill>
                <a:latin typeface="Arial Black" panose="020B0A04020102020204" pitchFamily="34" charset="0"/>
              </a:rPr>
              <a:t>MLP</a:t>
            </a:r>
            <a:endParaRPr kumimoji="1" lang="ja-JP" altLang="en-US" sz="3600">
              <a:solidFill>
                <a:schemeClr val="tx1"/>
              </a:solidFill>
              <a:latin typeface="Arial Black" panose="020B0A04020102020204" pitchFamily="34" charset="0"/>
            </a:endParaRPr>
          </a:p>
        </p:txBody>
      </p:sp>
      <p:sp>
        <p:nvSpPr>
          <p:cNvPr id="120" name="四角形: 角を丸くする 119">
            <a:extLst>
              <a:ext uri="{FF2B5EF4-FFF2-40B4-BE49-F238E27FC236}">
                <a16:creationId xmlns:a16="http://schemas.microsoft.com/office/drawing/2014/main" id="{BBAA7CFE-A790-2733-6DAF-61BAFC2D74E0}"/>
              </a:ext>
            </a:extLst>
          </p:cNvPr>
          <p:cNvSpPr/>
          <p:nvPr/>
        </p:nvSpPr>
        <p:spPr>
          <a:xfrm>
            <a:off x="9637385" y="4666008"/>
            <a:ext cx="1460086" cy="593694"/>
          </a:xfrm>
          <a:prstGeom prst="roundRect">
            <a:avLst/>
          </a:prstGeom>
          <a:solidFill>
            <a:schemeClr val="accent5">
              <a:lumMod val="20000"/>
              <a:lumOff val="80000"/>
            </a:schemeClr>
          </a:solid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3600">
                <a:solidFill>
                  <a:schemeClr val="tx1"/>
                </a:solidFill>
                <a:latin typeface="Arial Black" panose="020B0A04020102020204" pitchFamily="34" charset="0"/>
              </a:rPr>
              <a:t>MLP</a:t>
            </a:r>
            <a:endParaRPr kumimoji="1" lang="ja-JP" altLang="en-US" sz="3600">
              <a:solidFill>
                <a:schemeClr val="tx1"/>
              </a:solidFill>
              <a:latin typeface="Arial Black" panose="020B0A04020102020204" pitchFamily="34" charset="0"/>
            </a:endParaRPr>
          </a:p>
        </p:txBody>
      </p:sp>
      <p:sp>
        <p:nvSpPr>
          <p:cNvPr id="3" name="四角形: 角を丸くする 2">
            <a:extLst>
              <a:ext uri="{FF2B5EF4-FFF2-40B4-BE49-F238E27FC236}">
                <a16:creationId xmlns:a16="http://schemas.microsoft.com/office/drawing/2014/main" id="{3CB56F9A-BE18-FC66-184D-2D9969F5D36C}"/>
              </a:ext>
            </a:extLst>
          </p:cNvPr>
          <p:cNvSpPr/>
          <p:nvPr/>
        </p:nvSpPr>
        <p:spPr>
          <a:xfrm>
            <a:off x="599993" y="2186639"/>
            <a:ext cx="7930983" cy="1949262"/>
          </a:xfrm>
          <a:prstGeom prst="roundRect">
            <a:avLst/>
          </a:prstGeom>
          <a:solidFill>
            <a:schemeClr val="accent1">
              <a:lumMod val="20000"/>
              <a:lumOff val="80000"/>
            </a:schemeClr>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50000"/>
              </a:lnSpc>
            </a:pPr>
            <a:r>
              <a:rPr kumimoji="1" lang="ja-JP" altLang="en-US" sz="2400">
                <a:solidFill>
                  <a:schemeClr val="tx1"/>
                </a:solidFill>
              </a:rPr>
              <a:t>周辺の物体や交通環境の情報を</a:t>
            </a:r>
            <a:r>
              <a:rPr kumimoji="1" lang="ja-JP" altLang="en-US" sz="2400" b="1">
                <a:solidFill>
                  <a:srgbClr val="F17B0F"/>
                </a:solidFill>
              </a:rPr>
              <a:t>明示的に与えておらず</a:t>
            </a:r>
            <a:endParaRPr kumimoji="1" lang="en-US" altLang="ja-JP" sz="2400">
              <a:solidFill>
                <a:schemeClr val="tx1"/>
              </a:solidFill>
            </a:endParaRPr>
          </a:p>
          <a:p>
            <a:pPr algn="ctr">
              <a:lnSpc>
                <a:spcPct val="150000"/>
              </a:lnSpc>
            </a:pPr>
            <a:r>
              <a:rPr kumimoji="1" lang="ja-JP" altLang="en-US" sz="2400">
                <a:solidFill>
                  <a:schemeClr val="tx1"/>
                </a:solidFill>
              </a:rPr>
              <a:t>物体および部分的な交通環境単位での</a:t>
            </a:r>
            <a:endParaRPr kumimoji="1" lang="en-US" altLang="ja-JP" sz="2400">
              <a:solidFill>
                <a:schemeClr val="tx1"/>
              </a:solidFill>
            </a:endParaRPr>
          </a:p>
          <a:p>
            <a:pPr algn="ctr">
              <a:lnSpc>
                <a:spcPct val="150000"/>
              </a:lnSpc>
            </a:pPr>
            <a:r>
              <a:rPr kumimoji="1" lang="ja-JP" altLang="en-US" sz="2400">
                <a:solidFill>
                  <a:schemeClr val="tx1"/>
                </a:solidFill>
              </a:rPr>
              <a:t>関係性の取得ができるとは限らない</a:t>
            </a:r>
          </a:p>
        </p:txBody>
      </p:sp>
      <p:sp>
        <p:nvSpPr>
          <p:cNvPr id="4" name="四角形: 角を丸くする 3">
            <a:extLst>
              <a:ext uri="{FF2B5EF4-FFF2-40B4-BE49-F238E27FC236}">
                <a16:creationId xmlns:a16="http://schemas.microsoft.com/office/drawing/2014/main" id="{2D839892-34C1-895E-F66B-41FC67795A8E}"/>
              </a:ext>
            </a:extLst>
          </p:cNvPr>
          <p:cNvSpPr/>
          <p:nvPr/>
        </p:nvSpPr>
        <p:spPr>
          <a:xfrm>
            <a:off x="141512" y="1802170"/>
            <a:ext cx="3593740" cy="626446"/>
          </a:xfrm>
          <a:prstGeom prst="roundRect">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800">
                <a:solidFill>
                  <a:schemeClr val="tx1"/>
                </a:solidFill>
              </a:rPr>
              <a:t>提案手法との違い</a:t>
            </a:r>
          </a:p>
        </p:txBody>
      </p:sp>
    </p:spTree>
    <p:extLst>
      <p:ext uri="{BB962C8B-B14F-4D97-AF65-F5344CB8AC3E}">
        <p14:creationId xmlns:p14="http://schemas.microsoft.com/office/powerpoint/2010/main" val="1909009216"/>
      </p:ext>
    </p:extLst>
  </p:cSld>
  <p:clrMapOvr>
    <a:masterClrMapping/>
  </p:clrMapOvr>
  <mc:AlternateContent xmlns:mc="http://schemas.openxmlformats.org/markup-compatibility/2006" xmlns:p14="http://schemas.microsoft.com/office/powerpoint/2010/main">
    <mc:Choice Requires="p14">
      <p:transition spd="slow" p14:dur="2000" advTm="22896"/>
    </mc:Choice>
    <mc:Fallback xmlns="">
      <p:transition spd="slow" advTm="2289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5"/>
                                        </p:tgtEl>
                                        <p:attrNameLst>
                                          <p:attrName>style.visibility</p:attrName>
                                        </p:attrNameLst>
                                      </p:cBhvr>
                                      <p:to>
                                        <p:strVal val="visible"/>
                                      </p:to>
                                    </p:set>
                                    <p:animEffect transition="in" filter="fade">
                                      <p:cBhvr>
                                        <p:cTn id="7" dur="500"/>
                                        <p:tgtEl>
                                          <p:spTgt spid="105"/>
                                        </p:tgtEl>
                                      </p:cBhvr>
                                    </p:animEffect>
                                  </p:childTnLst>
                                </p:cTn>
                              </p:par>
                              <p:par>
                                <p:cTn id="8" presetID="10" presetClass="entr" presetSubtype="0" fill="hold" nodeType="withEffect">
                                  <p:stCondLst>
                                    <p:cond delay="0"/>
                                  </p:stCondLst>
                                  <p:childTnLst>
                                    <p:set>
                                      <p:cBhvr>
                                        <p:cTn id="9" dur="1" fill="hold">
                                          <p:stCondLst>
                                            <p:cond delay="0"/>
                                          </p:stCondLst>
                                        </p:cTn>
                                        <p:tgtEl>
                                          <p:spTgt spid="106"/>
                                        </p:tgtEl>
                                        <p:attrNameLst>
                                          <p:attrName>style.visibility</p:attrName>
                                        </p:attrNameLst>
                                      </p:cBhvr>
                                      <p:to>
                                        <p:strVal val="visible"/>
                                      </p:to>
                                    </p:set>
                                    <p:animEffect transition="in" filter="fade">
                                      <p:cBhvr>
                                        <p:cTn id="10" dur="500"/>
                                        <p:tgtEl>
                                          <p:spTgt spid="10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7"/>
                                        </p:tgtEl>
                                        <p:attrNameLst>
                                          <p:attrName>style.visibility</p:attrName>
                                        </p:attrNameLst>
                                      </p:cBhvr>
                                      <p:to>
                                        <p:strVal val="visible"/>
                                      </p:to>
                                    </p:set>
                                    <p:animEffect transition="in" filter="fade">
                                      <p:cBhvr>
                                        <p:cTn id="13" dur="500"/>
                                        <p:tgtEl>
                                          <p:spTgt spid="10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8"/>
                                        </p:tgtEl>
                                        <p:attrNameLst>
                                          <p:attrName>style.visibility</p:attrName>
                                        </p:attrNameLst>
                                      </p:cBhvr>
                                      <p:to>
                                        <p:strVal val="visible"/>
                                      </p:to>
                                    </p:set>
                                    <p:animEffect transition="in" filter="fade">
                                      <p:cBhvr>
                                        <p:cTn id="16" dur="500"/>
                                        <p:tgtEl>
                                          <p:spTgt spid="10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10"/>
                                        </p:tgtEl>
                                        <p:attrNameLst>
                                          <p:attrName>style.visibility</p:attrName>
                                        </p:attrNameLst>
                                      </p:cBhvr>
                                      <p:to>
                                        <p:strVal val="visible"/>
                                      </p:to>
                                    </p:set>
                                    <p:animEffect transition="in" filter="fade">
                                      <p:cBhvr>
                                        <p:cTn id="19" dur="500"/>
                                        <p:tgtEl>
                                          <p:spTgt spid="110"/>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112"/>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12"/>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53"/>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54"/>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55"/>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64"/>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65"/>
                                        </p:tgtEl>
                                        <p:attrNameLst>
                                          <p:attrName>style.visibility</p:attrName>
                                        </p:attrNameLst>
                                      </p:cBhvr>
                                      <p:to>
                                        <p:strVal val="visible"/>
                                      </p:to>
                                    </p:set>
                                  </p:childTnLst>
                                </p:cTn>
                              </p:par>
                              <p:par>
                                <p:cTn id="36" presetID="1" presetClass="entr" presetSubtype="0" fill="hold" grpId="0" nodeType="withEffect">
                                  <p:stCondLst>
                                    <p:cond delay="0"/>
                                  </p:stCondLst>
                                  <p:childTnLst>
                                    <p:set>
                                      <p:cBhvr>
                                        <p:cTn id="37" dur="1" fill="hold">
                                          <p:stCondLst>
                                            <p:cond delay="0"/>
                                          </p:stCondLst>
                                        </p:cTn>
                                        <p:tgtEl>
                                          <p:spTgt spid="68"/>
                                        </p:tgtEl>
                                        <p:attrNameLst>
                                          <p:attrName>style.visibility</p:attrName>
                                        </p:attrNameLst>
                                      </p:cBhvr>
                                      <p:to>
                                        <p:strVal val="visible"/>
                                      </p:to>
                                    </p:set>
                                  </p:childTnLst>
                                </p:cTn>
                              </p:par>
                              <p:par>
                                <p:cTn id="38" presetID="1" presetClass="entr" presetSubtype="0" fill="hold" grpId="0" nodeType="withEffect">
                                  <p:stCondLst>
                                    <p:cond delay="0"/>
                                  </p:stCondLst>
                                  <p:childTnLst>
                                    <p:set>
                                      <p:cBhvr>
                                        <p:cTn id="39" dur="1" fill="hold">
                                          <p:stCondLst>
                                            <p:cond delay="0"/>
                                          </p:stCondLst>
                                        </p:cTn>
                                        <p:tgtEl>
                                          <p:spTgt spid="69"/>
                                        </p:tgtEl>
                                        <p:attrNameLst>
                                          <p:attrName>style.visibility</p:attrName>
                                        </p:attrNameLst>
                                      </p:cBhvr>
                                      <p:to>
                                        <p:strVal val="visible"/>
                                      </p:to>
                                    </p:set>
                                  </p:childTnLst>
                                </p:cTn>
                              </p:par>
                              <p:par>
                                <p:cTn id="40" presetID="1" presetClass="entr" presetSubtype="0" fill="hold" grpId="0" nodeType="withEffect">
                                  <p:stCondLst>
                                    <p:cond delay="0"/>
                                  </p:stCondLst>
                                  <p:childTnLst>
                                    <p:set>
                                      <p:cBhvr>
                                        <p:cTn id="41" dur="1" fill="hold">
                                          <p:stCondLst>
                                            <p:cond delay="0"/>
                                          </p:stCondLst>
                                        </p:cTn>
                                        <p:tgtEl>
                                          <p:spTgt spid="70"/>
                                        </p:tgtEl>
                                        <p:attrNameLst>
                                          <p:attrName>style.visibility</p:attrName>
                                        </p:attrNameLst>
                                      </p:cBhvr>
                                      <p:to>
                                        <p:strVal val="visible"/>
                                      </p:to>
                                    </p:set>
                                  </p:childTnLst>
                                </p:cTn>
                              </p:par>
                              <p:par>
                                <p:cTn id="42" presetID="10" presetClass="entr" presetSubtype="0" fill="hold" grpId="0" nodeType="withEffect">
                                  <p:stCondLst>
                                    <p:cond delay="0"/>
                                  </p:stCondLst>
                                  <p:childTnLst>
                                    <p:set>
                                      <p:cBhvr>
                                        <p:cTn id="43" dur="1" fill="hold">
                                          <p:stCondLst>
                                            <p:cond delay="0"/>
                                          </p:stCondLst>
                                        </p:cTn>
                                        <p:tgtEl>
                                          <p:spTgt spid="63"/>
                                        </p:tgtEl>
                                        <p:attrNameLst>
                                          <p:attrName>style.visibility</p:attrName>
                                        </p:attrNameLst>
                                      </p:cBhvr>
                                      <p:to>
                                        <p:strVal val="visible"/>
                                      </p:to>
                                    </p:set>
                                    <p:animEffect transition="in" filter="fade">
                                      <p:cBhvr>
                                        <p:cTn id="44" dur="500"/>
                                        <p:tgtEl>
                                          <p:spTgt spid="63"/>
                                        </p:tgtEl>
                                      </p:cBhvr>
                                    </p:animEffect>
                                  </p:childTnLst>
                                </p:cTn>
                              </p:par>
                              <p:par>
                                <p:cTn id="45" presetID="10" presetClass="entr" presetSubtype="0" fill="hold" nodeType="withEffect">
                                  <p:stCondLst>
                                    <p:cond delay="0"/>
                                  </p:stCondLst>
                                  <p:childTnLst>
                                    <p:set>
                                      <p:cBhvr>
                                        <p:cTn id="46" dur="1" fill="hold">
                                          <p:stCondLst>
                                            <p:cond delay="0"/>
                                          </p:stCondLst>
                                        </p:cTn>
                                        <p:tgtEl>
                                          <p:spTgt spid="73"/>
                                        </p:tgtEl>
                                        <p:attrNameLst>
                                          <p:attrName>style.visibility</p:attrName>
                                        </p:attrNameLst>
                                      </p:cBhvr>
                                      <p:to>
                                        <p:strVal val="visible"/>
                                      </p:to>
                                    </p:set>
                                    <p:animEffect transition="in" filter="fade">
                                      <p:cBhvr>
                                        <p:cTn id="47" dur="500"/>
                                        <p:tgtEl>
                                          <p:spTgt spid="73"/>
                                        </p:tgtEl>
                                      </p:cBhvr>
                                    </p:animEffect>
                                  </p:childTnLst>
                                </p:cTn>
                              </p:par>
                              <p:par>
                                <p:cTn id="48" presetID="10" presetClass="entr" presetSubtype="0" fill="hold" nodeType="withEffect">
                                  <p:stCondLst>
                                    <p:cond delay="0"/>
                                  </p:stCondLst>
                                  <p:childTnLst>
                                    <p:set>
                                      <p:cBhvr>
                                        <p:cTn id="49" dur="1" fill="hold">
                                          <p:stCondLst>
                                            <p:cond delay="0"/>
                                          </p:stCondLst>
                                        </p:cTn>
                                        <p:tgtEl>
                                          <p:spTgt spid="86"/>
                                        </p:tgtEl>
                                        <p:attrNameLst>
                                          <p:attrName>style.visibility</p:attrName>
                                        </p:attrNameLst>
                                      </p:cBhvr>
                                      <p:to>
                                        <p:strVal val="visible"/>
                                      </p:to>
                                    </p:set>
                                    <p:animEffect transition="in" filter="fade">
                                      <p:cBhvr>
                                        <p:cTn id="50" dur="500"/>
                                        <p:tgtEl>
                                          <p:spTgt spid="86"/>
                                        </p:tgtEl>
                                      </p:cBhvr>
                                    </p:animEffect>
                                  </p:childTnLst>
                                </p:cTn>
                              </p:par>
                              <p:par>
                                <p:cTn id="51" presetID="10" presetClass="entr" presetSubtype="0" fill="hold" nodeType="withEffect">
                                  <p:stCondLst>
                                    <p:cond delay="0"/>
                                  </p:stCondLst>
                                  <p:childTnLst>
                                    <p:set>
                                      <p:cBhvr>
                                        <p:cTn id="52" dur="1" fill="hold">
                                          <p:stCondLst>
                                            <p:cond delay="0"/>
                                          </p:stCondLst>
                                        </p:cTn>
                                        <p:tgtEl>
                                          <p:spTgt spid="88"/>
                                        </p:tgtEl>
                                        <p:attrNameLst>
                                          <p:attrName>style.visibility</p:attrName>
                                        </p:attrNameLst>
                                      </p:cBhvr>
                                      <p:to>
                                        <p:strVal val="visible"/>
                                      </p:to>
                                    </p:set>
                                    <p:animEffect transition="in" filter="fade">
                                      <p:cBhvr>
                                        <p:cTn id="53" dur="500"/>
                                        <p:tgtEl>
                                          <p:spTgt spid="88"/>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21"/>
                                        </p:tgtEl>
                                        <p:attrNameLst>
                                          <p:attrName>style.visibility</p:attrName>
                                        </p:attrNameLst>
                                      </p:cBhvr>
                                      <p:to>
                                        <p:strVal val="visible"/>
                                      </p:to>
                                    </p:set>
                                    <p:animEffect transition="in" filter="fade">
                                      <p:cBhvr>
                                        <p:cTn id="58" dur="500"/>
                                        <p:tgtEl>
                                          <p:spTgt spid="21"/>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34"/>
                                        </p:tgtEl>
                                        <p:attrNameLst>
                                          <p:attrName>style.visibility</p:attrName>
                                        </p:attrNameLst>
                                      </p:cBhvr>
                                      <p:to>
                                        <p:strVal val="visible"/>
                                      </p:to>
                                    </p:set>
                                    <p:animEffect transition="in" filter="fade">
                                      <p:cBhvr>
                                        <p:cTn id="61" dur="500"/>
                                        <p:tgtEl>
                                          <p:spTgt spid="34"/>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35"/>
                                        </p:tgtEl>
                                        <p:attrNameLst>
                                          <p:attrName>style.visibility</p:attrName>
                                        </p:attrNameLst>
                                      </p:cBhvr>
                                      <p:to>
                                        <p:strVal val="visible"/>
                                      </p:to>
                                    </p:set>
                                    <p:animEffect transition="in" filter="fade">
                                      <p:cBhvr>
                                        <p:cTn id="64" dur="500"/>
                                        <p:tgtEl>
                                          <p:spTgt spid="35"/>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39"/>
                                        </p:tgtEl>
                                        <p:attrNameLst>
                                          <p:attrName>style.visibility</p:attrName>
                                        </p:attrNameLst>
                                      </p:cBhvr>
                                      <p:to>
                                        <p:strVal val="visible"/>
                                      </p:to>
                                    </p:set>
                                    <p:animEffect transition="in" filter="fade">
                                      <p:cBhvr>
                                        <p:cTn id="67" dur="500"/>
                                        <p:tgtEl>
                                          <p:spTgt spid="39"/>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40"/>
                                        </p:tgtEl>
                                        <p:attrNameLst>
                                          <p:attrName>style.visibility</p:attrName>
                                        </p:attrNameLst>
                                      </p:cBhvr>
                                      <p:to>
                                        <p:strVal val="visible"/>
                                      </p:to>
                                    </p:set>
                                    <p:animEffect transition="in" filter="fade">
                                      <p:cBhvr>
                                        <p:cTn id="70" dur="500"/>
                                        <p:tgtEl>
                                          <p:spTgt spid="40"/>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44"/>
                                        </p:tgtEl>
                                        <p:attrNameLst>
                                          <p:attrName>style.visibility</p:attrName>
                                        </p:attrNameLst>
                                      </p:cBhvr>
                                      <p:to>
                                        <p:strVal val="visible"/>
                                      </p:to>
                                    </p:set>
                                    <p:animEffect transition="in" filter="fade">
                                      <p:cBhvr>
                                        <p:cTn id="73" dur="500"/>
                                        <p:tgtEl>
                                          <p:spTgt spid="44"/>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45"/>
                                        </p:tgtEl>
                                        <p:attrNameLst>
                                          <p:attrName>style.visibility</p:attrName>
                                        </p:attrNameLst>
                                      </p:cBhvr>
                                      <p:to>
                                        <p:strVal val="visible"/>
                                      </p:to>
                                    </p:set>
                                    <p:animEffect transition="in" filter="fade">
                                      <p:cBhvr>
                                        <p:cTn id="76" dur="500"/>
                                        <p:tgtEl>
                                          <p:spTgt spid="45"/>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47"/>
                                        </p:tgtEl>
                                        <p:attrNameLst>
                                          <p:attrName>style.visibility</p:attrName>
                                        </p:attrNameLst>
                                      </p:cBhvr>
                                      <p:to>
                                        <p:strVal val="visible"/>
                                      </p:to>
                                    </p:set>
                                    <p:animEffect transition="in" filter="fade">
                                      <p:cBhvr>
                                        <p:cTn id="79" dur="500"/>
                                        <p:tgtEl>
                                          <p:spTgt spid="47"/>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48"/>
                                        </p:tgtEl>
                                        <p:attrNameLst>
                                          <p:attrName>style.visibility</p:attrName>
                                        </p:attrNameLst>
                                      </p:cBhvr>
                                      <p:to>
                                        <p:strVal val="visible"/>
                                      </p:to>
                                    </p:set>
                                    <p:animEffect transition="in" filter="fade">
                                      <p:cBhvr>
                                        <p:cTn id="82" dur="500"/>
                                        <p:tgtEl>
                                          <p:spTgt spid="48"/>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49"/>
                                        </p:tgtEl>
                                        <p:attrNameLst>
                                          <p:attrName>style.visibility</p:attrName>
                                        </p:attrNameLst>
                                      </p:cBhvr>
                                      <p:to>
                                        <p:strVal val="visible"/>
                                      </p:to>
                                    </p:set>
                                    <p:animEffect transition="in" filter="fade">
                                      <p:cBhvr>
                                        <p:cTn id="85" dur="500"/>
                                        <p:tgtEl>
                                          <p:spTgt spid="49"/>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50"/>
                                        </p:tgtEl>
                                        <p:attrNameLst>
                                          <p:attrName>style.visibility</p:attrName>
                                        </p:attrNameLst>
                                      </p:cBhvr>
                                      <p:to>
                                        <p:strVal val="visible"/>
                                      </p:to>
                                    </p:set>
                                    <p:animEffect transition="in" filter="fade">
                                      <p:cBhvr>
                                        <p:cTn id="88" dur="500"/>
                                        <p:tgtEl>
                                          <p:spTgt spid="50"/>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56"/>
                                        </p:tgtEl>
                                        <p:attrNameLst>
                                          <p:attrName>style.visibility</p:attrName>
                                        </p:attrNameLst>
                                      </p:cBhvr>
                                      <p:to>
                                        <p:strVal val="visible"/>
                                      </p:to>
                                    </p:set>
                                    <p:animEffect transition="in" filter="fade">
                                      <p:cBhvr>
                                        <p:cTn id="91" dur="500"/>
                                        <p:tgtEl>
                                          <p:spTgt spid="56"/>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57"/>
                                        </p:tgtEl>
                                        <p:attrNameLst>
                                          <p:attrName>style.visibility</p:attrName>
                                        </p:attrNameLst>
                                      </p:cBhvr>
                                      <p:to>
                                        <p:strVal val="visible"/>
                                      </p:to>
                                    </p:set>
                                    <p:animEffect transition="in" filter="fade">
                                      <p:cBhvr>
                                        <p:cTn id="94" dur="500"/>
                                        <p:tgtEl>
                                          <p:spTgt spid="57"/>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58"/>
                                        </p:tgtEl>
                                        <p:attrNameLst>
                                          <p:attrName>style.visibility</p:attrName>
                                        </p:attrNameLst>
                                      </p:cBhvr>
                                      <p:to>
                                        <p:strVal val="visible"/>
                                      </p:to>
                                    </p:set>
                                    <p:animEffect transition="in" filter="fade">
                                      <p:cBhvr>
                                        <p:cTn id="97" dur="500"/>
                                        <p:tgtEl>
                                          <p:spTgt spid="58"/>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71"/>
                                        </p:tgtEl>
                                        <p:attrNameLst>
                                          <p:attrName>style.visibility</p:attrName>
                                        </p:attrNameLst>
                                      </p:cBhvr>
                                      <p:to>
                                        <p:strVal val="visible"/>
                                      </p:to>
                                    </p:set>
                                    <p:animEffect transition="in" filter="fade">
                                      <p:cBhvr>
                                        <p:cTn id="100" dur="500"/>
                                        <p:tgtEl>
                                          <p:spTgt spid="71"/>
                                        </p:tgtEl>
                                      </p:cBhvr>
                                    </p:animEffect>
                                  </p:childTnLst>
                                </p:cTn>
                              </p:par>
                              <p:par>
                                <p:cTn id="101" presetID="10" presetClass="entr" presetSubtype="0" fill="hold" nodeType="withEffect">
                                  <p:stCondLst>
                                    <p:cond delay="0"/>
                                  </p:stCondLst>
                                  <p:childTnLst>
                                    <p:set>
                                      <p:cBhvr>
                                        <p:cTn id="102" dur="1" fill="hold">
                                          <p:stCondLst>
                                            <p:cond delay="0"/>
                                          </p:stCondLst>
                                        </p:cTn>
                                        <p:tgtEl>
                                          <p:spTgt spid="75"/>
                                        </p:tgtEl>
                                        <p:attrNameLst>
                                          <p:attrName>style.visibility</p:attrName>
                                        </p:attrNameLst>
                                      </p:cBhvr>
                                      <p:to>
                                        <p:strVal val="visible"/>
                                      </p:to>
                                    </p:set>
                                    <p:animEffect transition="in" filter="fade">
                                      <p:cBhvr>
                                        <p:cTn id="103" dur="500"/>
                                        <p:tgtEl>
                                          <p:spTgt spid="75"/>
                                        </p:tgtEl>
                                      </p:cBhvr>
                                    </p:animEffect>
                                  </p:childTnLst>
                                </p:cTn>
                              </p:par>
                              <p:par>
                                <p:cTn id="104" presetID="10" presetClass="entr" presetSubtype="0" fill="hold" nodeType="withEffect">
                                  <p:stCondLst>
                                    <p:cond delay="0"/>
                                  </p:stCondLst>
                                  <p:childTnLst>
                                    <p:set>
                                      <p:cBhvr>
                                        <p:cTn id="105" dur="1" fill="hold">
                                          <p:stCondLst>
                                            <p:cond delay="0"/>
                                          </p:stCondLst>
                                        </p:cTn>
                                        <p:tgtEl>
                                          <p:spTgt spid="82"/>
                                        </p:tgtEl>
                                        <p:attrNameLst>
                                          <p:attrName>style.visibility</p:attrName>
                                        </p:attrNameLst>
                                      </p:cBhvr>
                                      <p:to>
                                        <p:strVal val="visible"/>
                                      </p:to>
                                    </p:set>
                                    <p:animEffect transition="in" filter="fade">
                                      <p:cBhvr>
                                        <p:cTn id="106" dur="500"/>
                                        <p:tgtEl>
                                          <p:spTgt spid="82"/>
                                        </p:tgtEl>
                                      </p:cBhvr>
                                    </p:animEffect>
                                  </p:childTnLst>
                                </p:cTn>
                              </p:par>
                              <p:par>
                                <p:cTn id="107" presetID="10" presetClass="entr" presetSubtype="0" fill="hold" nodeType="withEffect">
                                  <p:stCondLst>
                                    <p:cond delay="0"/>
                                  </p:stCondLst>
                                  <p:childTnLst>
                                    <p:set>
                                      <p:cBhvr>
                                        <p:cTn id="108" dur="1" fill="hold">
                                          <p:stCondLst>
                                            <p:cond delay="0"/>
                                          </p:stCondLst>
                                        </p:cTn>
                                        <p:tgtEl>
                                          <p:spTgt spid="84"/>
                                        </p:tgtEl>
                                        <p:attrNameLst>
                                          <p:attrName>style.visibility</p:attrName>
                                        </p:attrNameLst>
                                      </p:cBhvr>
                                      <p:to>
                                        <p:strVal val="visible"/>
                                      </p:to>
                                    </p:set>
                                    <p:animEffect transition="in" filter="fade">
                                      <p:cBhvr>
                                        <p:cTn id="109" dur="500"/>
                                        <p:tgtEl>
                                          <p:spTgt spid="84"/>
                                        </p:tgtEl>
                                      </p:cBhvr>
                                    </p:animEffect>
                                  </p:childTnLst>
                                </p:cTn>
                              </p:par>
                              <p:par>
                                <p:cTn id="110" presetID="10" presetClass="entr" presetSubtype="0" fill="hold" nodeType="withEffect">
                                  <p:stCondLst>
                                    <p:cond delay="0"/>
                                  </p:stCondLst>
                                  <p:childTnLst>
                                    <p:set>
                                      <p:cBhvr>
                                        <p:cTn id="111" dur="1" fill="hold">
                                          <p:stCondLst>
                                            <p:cond delay="0"/>
                                          </p:stCondLst>
                                        </p:cTn>
                                        <p:tgtEl>
                                          <p:spTgt spid="91"/>
                                        </p:tgtEl>
                                        <p:attrNameLst>
                                          <p:attrName>style.visibility</p:attrName>
                                        </p:attrNameLst>
                                      </p:cBhvr>
                                      <p:to>
                                        <p:strVal val="visible"/>
                                      </p:to>
                                    </p:set>
                                    <p:animEffect transition="in" filter="fade">
                                      <p:cBhvr>
                                        <p:cTn id="112" dur="500"/>
                                        <p:tgtEl>
                                          <p:spTgt spid="91"/>
                                        </p:tgtEl>
                                      </p:cBhvr>
                                    </p:animEffect>
                                  </p:childTnLst>
                                </p:cTn>
                              </p:par>
                              <p:par>
                                <p:cTn id="113" presetID="10" presetClass="entr" presetSubtype="0" fill="hold" nodeType="withEffect">
                                  <p:stCondLst>
                                    <p:cond delay="0"/>
                                  </p:stCondLst>
                                  <p:childTnLst>
                                    <p:set>
                                      <p:cBhvr>
                                        <p:cTn id="114" dur="1" fill="hold">
                                          <p:stCondLst>
                                            <p:cond delay="0"/>
                                          </p:stCondLst>
                                        </p:cTn>
                                        <p:tgtEl>
                                          <p:spTgt spid="94"/>
                                        </p:tgtEl>
                                        <p:attrNameLst>
                                          <p:attrName>style.visibility</p:attrName>
                                        </p:attrNameLst>
                                      </p:cBhvr>
                                      <p:to>
                                        <p:strVal val="visible"/>
                                      </p:to>
                                    </p:set>
                                    <p:animEffect transition="in" filter="fade">
                                      <p:cBhvr>
                                        <p:cTn id="115" dur="500"/>
                                        <p:tgtEl>
                                          <p:spTgt spid="94"/>
                                        </p:tgtEl>
                                      </p:cBhvr>
                                    </p:animEffect>
                                  </p:childTnLst>
                                </p:cTn>
                              </p:par>
                              <p:par>
                                <p:cTn id="116" presetID="10" presetClass="entr" presetSubtype="0" fill="hold" nodeType="withEffect">
                                  <p:stCondLst>
                                    <p:cond delay="0"/>
                                  </p:stCondLst>
                                  <p:childTnLst>
                                    <p:set>
                                      <p:cBhvr>
                                        <p:cTn id="117" dur="1" fill="hold">
                                          <p:stCondLst>
                                            <p:cond delay="0"/>
                                          </p:stCondLst>
                                        </p:cTn>
                                        <p:tgtEl>
                                          <p:spTgt spid="97"/>
                                        </p:tgtEl>
                                        <p:attrNameLst>
                                          <p:attrName>style.visibility</p:attrName>
                                        </p:attrNameLst>
                                      </p:cBhvr>
                                      <p:to>
                                        <p:strVal val="visible"/>
                                      </p:to>
                                    </p:set>
                                    <p:animEffect transition="in" filter="fade">
                                      <p:cBhvr>
                                        <p:cTn id="118" dur="500"/>
                                        <p:tgtEl>
                                          <p:spTgt spid="97"/>
                                        </p:tgtEl>
                                      </p:cBhvr>
                                    </p:animEffect>
                                  </p:childTnLst>
                                </p:cTn>
                              </p:par>
                              <p:par>
                                <p:cTn id="119" presetID="10" presetClass="entr" presetSubtype="0" fill="hold" grpId="0" nodeType="withEffect">
                                  <p:stCondLst>
                                    <p:cond delay="0"/>
                                  </p:stCondLst>
                                  <p:childTnLst>
                                    <p:set>
                                      <p:cBhvr>
                                        <p:cTn id="120" dur="1" fill="hold">
                                          <p:stCondLst>
                                            <p:cond delay="0"/>
                                          </p:stCondLst>
                                        </p:cTn>
                                        <p:tgtEl>
                                          <p:spTgt spid="100"/>
                                        </p:tgtEl>
                                        <p:attrNameLst>
                                          <p:attrName>style.visibility</p:attrName>
                                        </p:attrNameLst>
                                      </p:cBhvr>
                                      <p:to>
                                        <p:strVal val="visible"/>
                                      </p:to>
                                    </p:set>
                                    <p:animEffect transition="in" filter="fade">
                                      <p:cBhvr>
                                        <p:cTn id="121" dur="500"/>
                                        <p:tgtEl>
                                          <p:spTgt spid="100"/>
                                        </p:tgtEl>
                                      </p:cBhvr>
                                    </p:animEffect>
                                  </p:childTnLst>
                                </p:cTn>
                              </p:par>
                              <p:par>
                                <p:cTn id="122" presetID="10" presetClass="entr" presetSubtype="0" fill="hold" grpId="0" nodeType="withEffect">
                                  <p:stCondLst>
                                    <p:cond delay="0"/>
                                  </p:stCondLst>
                                  <p:childTnLst>
                                    <p:set>
                                      <p:cBhvr>
                                        <p:cTn id="123" dur="1" fill="hold">
                                          <p:stCondLst>
                                            <p:cond delay="0"/>
                                          </p:stCondLst>
                                        </p:cTn>
                                        <p:tgtEl>
                                          <p:spTgt spid="101"/>
                                        </p:tgtEl>
                                        <p:attrNameLst>
                                          <p:attrName>style.visibility</p:attrName>
                                        </p:attrNameLst>
                                      </p:cBhvr>
                                      <p:to>
                                        <p:strVal val="visible"/>
                                      </p:to>
                                    </p:set>
                                    <p:animEffect transition="in" filter="fade">
                                      <p:cBhvr>
                                        <p:cTn id="124" dur="500"/>
                                        <p:tgtEl>
                                          <p:spTgt spid="101"/>
                                        </p:tgtEl>
                                      </p:cBhvr>
                                    </p:animEffect>
                                  </p:childTnLst>
                                </p:cTn>
                              </p:par>
                              <p:par>
                                <p:cTn id="125" presetID="10" presetClass="entr" presetSubtype="0" fill="hold" grpId="0" nodeType="withEffect">
                                  <p:stCondLst>
                                    <p:cond delay="0"/>
                                  </p:stCondLst>
                                  <p:childTnLst>
                                    <p:set>
                                      <p:cBhvr>
                                        <p:cTn id="126" dur="1" fill="hold">
                                          <p:stCondLst>
                                            <p:cond delay="0"/>
                                          </p:stCondLst>
                                        </p:cTn>
                                        <p:tgtEl>
                                          <p:spTgt spid="102"/>
                                        </p:tgtEl>
                                        <p:attrNameLst>
                                          <p:attrName>style.visibility</p:attrName>
                                        </p:attrNameLst>
                                      </p:cBhvr>
                                      <p:to>
                                        <p:strVal val="visible"/>
                                      </p:to>
                                    </p:set>
                                    <p:animEffect transition="in" filter="fade">
                                      <p:cBhvr>
                                        <p:cTn id="127" dur="500"/>
                                        <p:tgtEl>
                                          <p:spTgt spid="102"/>
                                        </p:tgtEl>
                                      </p:cBhvr>
                                    </p:animEffect>
                                  </p:childTnLst>
                                </p:cTn>
                              </p:par>
                            </p:childTnLst>
                          </p:cTn>
                        </p:par>
                      </p:childTnLst>
                    </p:cTn>
                  </p:par>
                  <p:par>
                    <p:cTn id="128" fill="hold">
                      <p:stCondLst>
                        <p:cond delay="indefinite"/>
                      </p:stCondLst>
                      <p:childTnLst>
                        <p:par>
                          <p:cTn id="129" fill="hold">
                            <p:stCondLst>
                              <p:cond delay="0"/>
                            </p:stCondLst>
                            <p:childTnLst>
                              <p:par>
                                <p:cTn id="130" presetID="10" presetClass="entr" presetSubtype="0" fill="hold" nodeType="clickEffect">
                                  <p:stCondLst>
                                    <p:cond delay="0"/>
                                  </p:stCondLst>
                                  <p:childTnLst>
                                    <p:set>
                                      <p:cBhvr>
                                        <p:cTn id="131" dur="1" fill="hold">
                                          <p:stCondLst>
                                            <p:cond delay="0"/>
                                          </p:stCondLst>
                                        </p:cTn>
                                        <p:tgtEl>
                                          <p:spTgt spid="7"/>
                                        </p:tgtEl>
                                        <p:attrNameLst>
                                          <p:attrName>style.visibility</p:attrName>
                                        </p:attrNameLst>
                                      </p:cBhvr>
                                      <p:to>
                                        <p:strVal val="visible"/>
                                      </p:to>
                                    </p:set>
                                    <p:animEffect transition="in" filter="fade">
                                      <p:cBhvr>
                                        <p:cTn id="132" dur="500"/>
                                        <p:tgtEl>
                                          <p:spTgt spid="7"/>
                                        </p:tgtEl>
                                      </p:cBhvr>
                                    </p:animEffect>
                                  </p:childTnLst>
                                </p:cTn>
                              </p:par>
                              <p:par>
                                <p:cTn id="133" presetID="10" presetClass="entr" presetSubtype="0" fill="hold" nodeType="withEffect">
                                  <p:stCondLst>
                                    <p:cond delay="0"/>
                                  </p:stCondLst>
                                  <p:childTnLst>
                                    <p:set>
                                      <p:cBhvr>
                                        <p:cTn id="134" dur="1" fill="hold">
                                          <p:stCondLst>
                                            <p:cond delay="0"/>
                                          </p:stCondLst>
                                        </p:cTn>
                                        <p:tgtEl>
                                          <p:spTgt spid="8"/>
                                        </p:tgtEl>
                                        <p:attrNameLst>
                                          <p:attrName>style.visibility</p:attrName>
                                        </p:attrNameLst>
                                      </p:cBhvr>
                                      <p:to>
                                        <p:strVal val="visible"/>
                                      </p:to>
                                    </p:set>
                                    <p:animEffect transition="in" filter="fade">
                                      <p:cBhvr>
                                        <p:cTn id="135" dur="500"/>
                                        <p:tgtEl>
                                          <p:spTgt spid="8"/>
                                        </p:tgtEl>
                                      </p:cBhvr>
                                    </p:animEffect>
                                  </p:childTnLst>
                                </p:cTn>
                              </p:par>
                              <p:par>
                                <p:cTn id="136" presetID="10" presetClass="entr" presetSubtype="0" fill="hold" nodeType="withEffect">
                                  <p:stCondLst>
                                    <p:cond delay="0"/>
                                  </p:stCondLst>
                                  <p:childTnLst>
                                    <p:set>
                                      <p:cBhvr>
                                        <p:cTn id="137" dur="1" fill="hold">
                                          <p:stCondLst>
                                            <p:cond delay="0"/>
                                          </p:stCondLst>
                                        </p:cTn>
                                        <p:tgtEl>
                                          <p:spTgt spid="9"/>
                                        </p:tgtEl>
                                        <p:attrNameLst>
                                          <p:attrName>style.visibility</p:attrName>
                                        </p:attrNameLst>
                                      </p:cBhvr>
                                      <p:to>
                                        <p:strVal val="visible"/>
                                      </p:to>
                                    </p:set>
                                    <p:animEffect transition="in" filter="fade">
                                      <p:cBhvr>
                                        <p:cTn id="138" dur="500"/>
                                        <p:tgtEl>
                                          <p:spTgt spid="9"/>
                                        </p:tgtEl>
                                      </p:cBhvr>
                                    </p:animEffect>
                                  </p:childTnLst>
                                </p:cTn>
                              </p:par>
                              <p:par>
                                <p:cTn id="139" presetID="10" presetClass="entr" presetSubtype="0" fill="hold" grpId="0" nodeType="withEffect">
                                  <p:stCondLst>
                                    <p:cond delay="0"/>
                                  </p:stCondLst>
                                  <p:childTnLst>
                                    <p:set>
                                      <p:cBhvr>
                                        <p:cTn id="140" dur="1" fill="hold">
                                          <p:stCondLst>
                                            <p:cond delay="0"/>
                                          </p:stCondLst>
                                        </p:cTn>
                                        <p:tgtEl>
                                          <p:spTgt spid="5"/>
                                        </p:tgtEl>
                                        <p:attrNameLst>
                                          <p:attrName>style.visibility</p:attrName>
                                        </p:attrNameLst>
                                      </p:cBhvr>
                                      <p:to>
                                        <p:strVal val="visible"/>
                                      </p:to>
                                    </p:set>
                                    <p:animEffect transition="in" filter="fade">
                                      <p:cBhvr>
                                        <p:cTn id="141" dur="500"/>
                                        <p:tgtEl>
                                          <p:spTgt spid="5"/>
                                        </p:tgtEl>
                                      </p:cBhvr>
                                    </p:animEffect>
                                  </p:childTnLst>
                                </p:cTn>
                              </p:par>
                              <p:par>
                                <p:cTn id="142" presetID="10" presetClass="entr" presetSubtype="0" fill="hold" grpId="0" nodeType="withEffect">
                                  <p:stCondLst>
                                    <p:cond delay="0"/>
                                  </p:stCondLst>
                                  <p:childTnLst>
                                    <p:set>
                                      <p:cBhvr>
                                        <p:cTn id="143" dur="1" fill="hold">
                                          <p:stCondLst>
                                            <p:cond delay="0"/>
                                          </p:stCondLst>
                                        </p:cTn>
                                        <p:tgtEl>
                                          <p:spTgt spid="10"/>
                                        </p:tgtEl>
                                        <p:attrNameLst>
                                          <p:attrName>style.visibility</p:attrName>
                                        </p:attrNameLst>
                                      </p:cBhvr>
                                      <p:to>
                                        <p:strVal val="visible"/>
                                      </p:to>
                                    </p:set>
                                    <p:animEffect transition="in" filter="fade">
                                      <p:cBhvr>
                                        <p:cTn id="144" dur="500"/>
                                        <p:tgtEl>
                                          <p:spTgt spid="10"/>
                                        </p:tgtEl>
                                      </p:cBhvr>
                                    </p:animEffect>
                                  </p:childTnLst>
                                </p:cTn>
                              </p:par>
                              <p:par>
                                <p:cTn id="145" presetID="10" presetClass="entr" presetSubtype="0" fill="hold" grpId="0" nodeType="withEffect">
                                  <p:stCondLst>
                                    <p:cond delay="0"/>
                                  </p:stCondLst>
                                  <p:childTnLst>
                                    <p:set>
                                      <p:cBhvr>
                                        <p:cTn id="146" dur="1" fill="hold">
                                          <p:stCondLst>
                                            <p:cond delay="0"/>
                                          </p:stCondLst>
                                        </p:cTn>
                                        <p:tgtEl>
                                          <p:spTgt spid="18"/>
                                        </p:tgtEl>
                                        <p:attrNameLst>
                                          <p:attrName>style.visibility</p:attrName>
                                        </p:attrNameLst>
                                      </p:cBhvr>
                                      <p:to>
                                        <p:strVal val="visible"/>
                                      </p:to>
                                    </p:set>
                                    <p:animEffect transition="in" filter="fade">
                                      <p:cBhvr>
                                        <p:cTn id="147" dur="500"/>
                                        <p:tgtEl>
                                          <p:spTgt spid="18"/>
                                        </p:tgtEl>
                                      </p:cBhvr>
                                    </p:animEffect>
                                  </p:childTnLst>
                                </p:cTn>
                              </p:par>
                              <p:par>
                                <p:cTn id="148" presetID="10" presetClass="entr" presetSubtype="0" fill="hold" grpId="0" nodeType="withEffect">
                                  <p:stCondLst>
                                    <p:cond delay="0"/>
                                  </p:stCondLst>
                                  <p:childTnLst>
                                    <p:set>
                                      <p:cBhvr>
                                        <p:cTn id="149" dur="1" fill="hold">
                                          <p:stCondLst>
                                            <p:cond delay="0"/>
                                          </p:stCondLst>
                                        </p:cTn>
                                        <p:tgtEl>
                                          <p:spTgt spid="19"/>
                                        </p:tgtEl>
                                        <p:attrNameLst>
                                          <p:attrName>style.visibility</p:attrName>
                                        </p:attrNameLst>
                                      </p:cBhvr>
                                      <p:to>
                                        <p:strVal val="visible"/>
                                      </p:to>
                                    </p:set>
                                    <p:animEffect transition="in" filter="fade">
                                      <p:cBhvr>
                                        <p:cTn id="150" dur="500"/>
                                        <p:tgtEl>
                                          <p:spTgt spid="19"/>
                                        </p:tgtEl>
                                      </p:cBhvr>
                                    </p:animEffect>
                                  </p:childTnLst>
                                </p:cTn>
                              </p:par>
                              <p:par>
                                <p:cTn id="151" presetID="10" presetClass="entr" presetSubtype="0" fill="hold" nodeType="withEffect">
                                  <p:stCondLst>
                                    <p:cond delay="0"/>
                                  </p:stCondLst>
                                  <p:childTnLst>
                                    <p:set>
                                      <p:cBhvr>
                                        <p:cTn id="152" dur="1" fill="hold">
                                          <p:stCondLst>
                                            <p:cond delay="0"/>
                                          </p:stCondLst>
                                        </p:cTn>
                                        <p:tgtEl>
                                          <p:spTgt spid="32"/>
                                        </p:tgtEl>
                                        <p:attrNameLst>
                                          <p:attrName>style.visibility</p:attrName>
                                        </p:attrNameLst>
                                      </p:cBhvr>
                                      <p:to>
                                        <p:strVal val="visible"/>
                                      </p:to>
                                    </p:set>
                                    <p:animEffect transition="in" filter="fade">
                                      <p:cBhvr>
                                        <p:cTn id="153" dur="500"/>
                                        <p:tgtEl>
                                          <p:spTgt spid="32"/>
                                        </p:tgtEl>
                                      </p:cBhvr>
                                    </p:animEffect>
                                  </p:childTnLst>
                                </p:cTn>
                              </p:par>
                              <p:par>
                                <p:cTn id="154" presetID="10" presetClass="entr" presetSubtype="0" fill="hold" grpId="0" nodeType="withEffect">
                                  <p:stCondLst>
                                    <p:cond delay="0"/>
                                  </p:stCondLst>
                                  <p:childTnLst>
                                    <p:set>
                                      <p:cBhvr>
                                        <p:cTn id="155" dur="1" fill="hold">
                                          <p:stCondLst>
                                            <p:cond delay="0"/>
                                          </p:stCondLst>
                                        </p:cTn>
                                        <p:tgtEl>
                                          <p:spTgt spid="119"/>
                                        </p:tgtEl>
                                        <p:attrNameLst>
                                          <p:attrName>style.visibility</p:attrName>
                                        </p:attrNameLst>
                                      </p:cBhvr>
                                      <p:to>
                                        <p:strVal val="visible"/>
                                      </p:to>
                                    </p:set>
                                    <p:animEffect transition="in" filter="fade">
                                      <p:cBhvr>
                                        <p:cTn id="156" dur="500"/>
                                        <p:tgtEl>
                                          <p:spTgt spid="119"/>
                                        </p:tgtEl>
                                      </p:cBhvr>
                                    </p:animEffect>
                                  </p:childTnLst>
                                </p:cTn>
                              </p:par>
                              <p:par>
                                <p:cTn id="157" presetID="10" presetClass="entr" presetSubtype="0" fill="hold" grpId="0" nodeType="withEffect">
                                  <p:stCondLst>
                                    <p:cond delay="0"/>
                                  </p:stCondLst>
                                  <p:childTnLst>
                                    <p:set>
                                      <p:cBhvr>
                                        <p:cTn id="158" dur="1" fill="hold">
                                          <p:stCondLst>
                                            <p:cond delay="0"/>
                                          </p:stCondLst>
                                        </p:cTn>
                                        <p:tgtEl>
                                          <p:spTgt spid="120"/>
                                        </p:tgtEl>
                                        <p:attrNameLst>
                                          <p:attrName>style.visibility</p:attrName>
                                        </p:attrNameLst>
                                      </p:cBhvr>
                                      <p:to>
                                        <p:strVal val="visible"/>
                                      </p:to>
                                    </p:set>
                                    <p:animEffect transition="in" filter="fade">
                                      <p:cBhvr>
                                        <p:cTn id="159" dur="500"/>
                                        <p:tgtEl>
                                          <p:spTgt spid="120"/>
                                        </p:tgtEl>
                                      </p:cBhvr>
                                    </p:animEffect>
                                  </p:childTnLst>
                                </p:cTn>
                              </p:par>
                              <p:par>
                                <p:cTn id="160" presetID="10" presetClass="entr" presetSubtype="0" fill="hold" grpId="0" nodeType="withEffect">
                                  <p:stCondLst>
                                    <p:cond delay="0"/>
                                  </p:stCondLst>
                                  <p:childTnLst>
                                    <p:set>
                                      <p:cBhvr>
                                        <p:cTn id="161" dur="1" fill="hold">
                                          <p:stCondLst>
                                            <p:cond delay="0"/>
                                          </p:stCondLst>
                                        </p:cTn>
                                        <p:tgtEl>
                                          <p:spTgt spid="121"/>
                                        </p:tgtEl>
                                        <p:attrNameLst>
                                          <p:attrName>style.visibility</p:attrName>
                                        </p:attrNameLst>
                                      </p:cBhvr>
                                      <p:to>
                                        <p:strVal val="visible"/>
                                      </p:to>
                                    </p:set>
                                    <p:animEffect transition="in" filter="fade">
                                      <p:cBhvr>
                                        <p:cTn id="162" dur="500"/>
                                        <p:tgtEl>
                                          <p:spTgt spid="121"/>
                                        </p:tgtEl>
                                      </p:cBhvr>
                                    </p:animEffect>
                                  </p:childTnLst>
                                </p:cTn>
                              </p:par>
                              <p:par>
                                <p:cTn id="163" presetID="10" presetClass="entr" presetSubtype="0" fill="hold" grpId="0" nodeType="withEffect">
                                  <p:stCondLst>
                                    <p:cond delay="0"/>
                                  </p:stCondLst>
                                  <p:childTnLst>
                                    <p:set>
                                      <p:cBhvr>
                                        <p:cTn id="164" dur="1" fill="hold">
                                          <p:stCondLst>
                                            <p:cond delay="0"/>
                                          </p:stCondLst>
                                        </p:cTn>
                                        <p:tgtEl>
                                          <p:spTgt spid="122"/>
                                        </p:tgtEl>
                                        <p:attrNameLst>
                                          <p:attrName>style.visibility</p:attrName>
                                        </p:attrNameLst>
                                      </p:cBhvr>
                                      <p:to>
                                        <p:strVal val="visible"/>
                                      </p:to>
                                    </p:set>
                                    <p:animEffect transition="in" filter="fade">
                                      <p:cBhvr>
                                        <p:cTn id="165" dur="500"/>
                                        <p:tgtEl>
                                          <p:spTgt spid="122"/>
                                        </p:tgtEl>
                                      </p:cBhvr>
                                    </p:animEffect>
                                  </p:childTnLst>
                                </p:cTn>
                              </p:par>
                            </p:childTnLst>
                          </p:cTn>
                        </p:par>
                      </p:childTnLst>
                    </p:cTn>
                  </p:par>
                  <p:par>
                    <p:cTn id="166" fill="hold">
                      <p:stCondLst>
                        <p:cond delay="indefinite"/>
                      </p:stCondLst>
                      <p:childTnLst>
                        <p:par>
                          <p:cTn id="167" fill="hold">
                            <p:stCondLst>
                              <p:cond delay="0"/>
                            </p:stCondLst>
                            <p:childTnLst>
                              <p:par>
                                <p:cTn id="168" presetID="10" presetClass="entr" presetSubtype="0" fill="hold" grpId="0" nodeType="clickEffect">
                                  <p:stCondLst>
                                    <p:cond delay="0"/>
                                  </p:stCondLst>
                                  <p:childTnLst>
                                    <p:set>
                                      <p:cBhvr>
                                        <p:cTn id="169" dur="1" fill="hold">
                                          <p:stCondLst>
                                            <p:cond delay="0"/>
                                          </p:stCondLst>
                                        </p:cTn>
                                        <p:tgtEl>
                                          <p:spTgt spid="3"/>
                                        </p:tgtEl>
                                        <p:attrNameLst>
                                          <p:attrName>style.visibility</p:attrName>
                                        </p:attrNameLst>
                                      </p:cBhvr>
                                      <p:to>
                                        <p:strVal val="visible"/>
                                      </p:to>
                                    </p:set>
                                    <p:animEffect transition="in" filter="fade">
                                      <p:cBhvr>
                                        <p:cTn id="170" dur="500"/>
                                        <p:tgtEl>
                                          <p:spTgt spid="3"/>
                                        </p:tgtEl>
                                      </p:cBhvr>
                                    </p:animEffect>
                                  </p:childTnLst>
                                </p:cTn>
                              </p:par>
                              <p:par>
                                <p:cTn id="171" presetID="10" presetClass="entr" presetSubtype="0" fill="hold" grpId="0" nodeType="withEffect">
                                  <p:stCondLst>
                                    <p:cond delay="0"/>
                                  </p:stCondLst>
                                  <p:childTnLst>
                                    <p:set>
                                      <p:cBhvr>
                                        <p:cTn id="172" dur="1" fill="hold">
                                          <p:stCondLst>
                                            <p:cond delay="0"/>
                                          </p:stCondLst>
                                        </p:cTn>
                                        <p:tgtEl>
                                          <p:spTgt spid="4"/>
                                        </p:tgtEl>
                                        <p:attrNameLst>
                                          <p:attrName>style.visibility</p:attrName>
                                        </p:attrNameLst>
                                      </p:cBhvr>
                                      <p:to>
                                        <p:strVal val="visible"/>
                                      </p:to>
                                    </p:set>
                                    <p:animEffect transition="in" filter="fade">
                                      <p:cBhvr>
                                        <p:cTn id="17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 grpId="0" animBg="1"/>
      <p:bldP spid="122" grpId="0"/>
      <p:bldP spid="5" grpId="0" animBg="1"/>
      <p:bldP spid="10" grpId="0"/>
      <p:bldP spid="18" grpId="0"/>
      <p:bldP spid="19" grpId="0"/>
      <p:bldP spid="53" grpId="0" animBg="1"/>
      <p:bldP spid="54" grpId="0" animBg="1"/>
      <p:bldP spid="55" grpId="0" animBg="1"/>
      <p:bldP spid="63" grpId="0"/>
      <p:bldP spid="64" grpId="0"/>
      <p:bldP spid="65" grpId="0"/>
      <p:bldP spid="68" grpId="0"/>
      <p:bldP spid="69" grpId="0"/>
      <p:bldP spid="70" grpId="0"/>
      <p:bldP spid="21" grpId="0" animBg="1"/>
      <p:bldP spid="34" grpId="0" animBg="1"/>
      <p:bldP spid="35" grpId="0"/>
      <p:bldP spid="39" grpId="0" animBg="1"/>
      <p:bldP spid="40" grpId="0" animBg="1"/>
      <p:bldP spid="44" grpId="0"/>
      <p:bldP spid="45" grpId="0" animBg="1"/>
      <p:bldP spid="47" grpId="0" animBg="1"/>
      <p:bldP spid="48" grpId="0"/>
      <p:bldP spid="49" grpId="0" animBg="1"/>
      <p:bldP spid="50" grpId="0" animBg="1"/>
      <p:bldP spid="56" grpId="0" animBg="1"/>
      <p:bldP spid="57" grpId="0" animBg="1"/>
      <p:bldP spid="58" grpId="0" animBg="1"/>
      <p:bldP spid="71" grpId="0" animBg="1"/>
      <p:bldP spid="100" grpId="0"/>
      <p:bldP spid="101" grpId="0"/>
      <p:bldP spid="102" grpId="0"/>
      <p:bldP spid="105" grpId="0" animBg="1"/>
      <p:bldP spid="107" grpId="0" animBg="1"/>
      <p:bldP spid="108" grpId="0"/>
      <p:bldP spid="110" grpId="0"/>
      <p:bldP spid="119" grpId="0" animBg="1"/>
      <p:bldP spid="120" grpId="0" animBg="1"/>
      <p:bldP spid="3" grpId="0" animBg="1"/>
      <p:bldP spid="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1A294581-01D1-0944-13CB-D32540855059}"/>
              </a:ext>
            </a:extLst>
          </p:cNvPr>
          <p:cNvSpPr>
            <a:spLocks noGrp="1"/>
          </p:cNvSpPr>
          <p:nvPr>
            <p:ph type="sldNum" sz="quarter" idx="12"/>
          </p:nvPr>
        </p:nvSpPr>
        <p:spPr/>
        <p:txBody>
          <a:bodyPr/>
          <a:lstStyle/>
          <a:p>
            <a:fld id="{1EF18A5E-C41D-42D7-A85C-2D0BDB75365C}" type="slidenum">
              <a:rPr kumimoji="1" lang="ja-JP" altLang="en-US" sz="2800" smtClean="0"/>
              <a:t>16</a:t>
            </a:fld>
            <a:endParaRPr kumimoji="1" lang="ja-JP" altLang="en-US" sz="2800"/>
          </a:p>
        </p:txBody>
      </p:sp>
      <p:sp>
        <p:nvSpPr>
          <p:cNvPr id="3" name="タイトル 1">
            <a:extLst>
              <a:ext uri="{FF2B5EF4-FFF2-40B4-BE49-F238E27FC236}">
                <a16:creationId xmlns:a16="http://schemas.microsoft.com/office/drawing/2014/main" id="{314E27BC-B502-D3BA-86D4-547C4EC515B6}"/>
              </a:ext>
            </a:extLst>
          </p:cNvPr>
          <p:cNvSpPr txBox="1">
            <a:spLocks/>
          </p:cNvSpPr>
          <p:nvPr/>
        </p:nvSpPr>
        <p:spPr>
          <a:xfrm>
            <a:off x="834556" y="343446"/>
            <a:ext cx="5685514" cy="827302"/>
          </a:xfrm>
          <a:prstGeom prst="rect">
            <a:avLst/>
          </a:prstGeom>
        </p:spPr>
        <p:txBody>
          <a:bodyPr/>
          <a:lstStyle>
            <a:lvl1pPr algn="l" defTabSz="914400" rtl="0" eaLnBrk="1" latinLnBrk="0" hangingPunct="1">
              <a:lnSpc>
                <a:spcPct val="85000"/>
              </a:lnSpc>
              <a:spcBef>
                <a:spcPct val="0"/>
              </a:spcBef>
              <a:buNone/>
              <a:defRPr kumimoji="1" sz="4800" kern="1200" spc="-50" baseline="0">
                <a:solidFill>
                  <a:schemeClr val="tx1">
                    <a:lumMod val="75000"/>
                    <a:lumOff val="25000"/>
                  </a:schemeClr>
                </a:solidFill>
                <a:latin typeface="+mj-lt"/>
                <a:ea typeface="+mj-ea"/>
                <a:cs typeface="+mj-cs"/>
              </a:defRPr>
            </a:lvl1pPr>
          </a:lstStyle>
          <a:p>
            <a:r>
              <a:rPr lang="ja-JP" altLang="en-US"/>
              <a:t>手法比較</a:t>
            </a:r>
            <a:endParaRPr lang="en-US" altLang="ja-JP"/>
          </a:p>
        </p:txBody>
      </p:sp>
      <p:graphicFrame>
        <p:nvGraphicFramePr>
          <p:cNvPr id="4" name="表 20">
            <a:extLst>
              <a:ext uri="{FF2B5EF4-FFF2-40B4-BE49-F238E27FC236}">
                <a16:creationId xmlns:a16="http://schemas.microsoft.com/office/drawing/2014/main" id="{DD42A6AC-BC72-D107-1768-23B7063F28CC}"/>
              </a:ext>
            </a:extLst>
          </p:cNvPr>
          <p:cNvGraphicFramePr>
            <a:graphicFrameLocks noGrp="1"/>
          </p:cNvGraphicFramePr>
          <p:nvPr>
            <p:extLst>
              <p:ext uri="{D42A27DB-BD31-4B8C-83A1-F6EECF244321}">
                <p14:modId xmlns:p14="http://schemas.microsoft.com/office/powerpoint/2010/main" val="3372365917"/>
              </p:ext>
            </p:extLst>
          </p:nvPr>
        </p:nvGraphicFramePr>
        <p:xfrm>
          <a:off x="2727649" y="1884176"/>
          <a:ext cx="6736701" cy="4177464"/>
        </p:xfrm>
        <a:graphic>
          <a:graphicData uri="http://schemas.openxmlformats.org/drawingml/2006/table">
            <a:tbl>
              <a:tblPr firstRow="1" bandRow="1">
                <a:tableStyleId>{5C22544A-7EE6-4342-B048-85BDC9FD1C3A}</a:tableStyleId>
              </a:tblPr>
              <a:tblGrid>
                <a:gridCol w="2245567">
                  <a:extLst>
                    <a:ext uri="{9D8B030D-6E8A-4147-A177-3AD203B41FA5}">
                      <a16:colId xmlns:a16="http://schemas.microsoft.com/office/drawing/2014/main" val="2949421724"/>
                    </a:ext>
                  </a:extLst>
                </a:gridCol>
                <a:gridCol w="2245567">
                  <a:extLst>
                    <a:ext uri="{9D8B030D-6E8A-4147-A177-3AD203B41FA5}">
                      <a16:colId xmlns:a16="http://schemas.microsoft.com/office/drawing/2014/main" val="3300218446"/>
                    </a:ext>
                  </a:extLst>
                </a:gridCol>
                <a:gridCol w="2245567">
                  <a:extLst>
                    <a:ext uri="{9D8B030D-6E8A-4147-A177-3AD203B41FA5}">
                      <a16:colId xmlns:a16="http://schemas.microsoft.com/office/drawing/2014/main" val="2407270894"/>
                    </a:ext>
                  </a:extLst>
                </a:gridCol>
              </a:tblGrid>
              <a:tr h="80664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2400">
                        <a:solidFill>
                          <a:schemeClr val="tx1"/>
                        </a:solidFill>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2400">
                          <a:solidFill>
                            <a:schemeClr val="tx1"/>
                          </a:solidFill>
                        </a:rPr>
                        <a:t>Transformer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2400">
                          <a:solidFill>
                            <a:schemeClr val="tx1"/>
                          </a:solidFill>
                        </a:rPr>
                        <a:t>(</a:t>
                      </a:r>
                      <a:r>
                        <a:rPr kumimoji="1" lang="ja-JP" altLang="en-US" sz="2400">
                          <a:solidFill>
                            <a:schemeClr val="tx1"/>
                          </a:solidFill>
                        </a:rPr>
                        <a:t>関係性モデル</a:t>
                      </a:r>
                      <a:r>
                        <a:rPr kumimoji="1" lang="en-US" altLang="ja-JP" sz="2400">
                          <a:solidFill>
                            <a:schemeClr val="tx1"/>
                          </a:solidFill>
                        </a:rPr>
                        <a:t>)</a:t>
                      </a:r>
                      <a:endParaRPr kumimoji="1" lang="ja-JP" altLang="en-US" sz="2400">
                        <a:solidFill>
                          <a:schemeClr val="tx1"/>
                        </a:solidFill>
                      </a:endParaRPr>
                    </a:p>
                  </a:txBody>
                  <a:tcPr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400">
                          <a:solidFill>
                            <a:schemeClr val="tx1"/>
                          </a:solidFill>
                        </a:rPr>
                        <a:t>画像全体情報</a:t>
                      </a:r>
                      <a:endParaRPr kumimoji="1" lang="en-US" altLang="ja-JP" sz="2400">
                        <a:solidFill>
                          <a:schemeClr val="tx1"/>
                        </a:solidFill>
                      </a:endParaRPr>
                    </a:p>
                  </a:txBody>
                  <a:tcPr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1737992857"/>
                  </a:ext>
                </a:extLst>
              </a:tr>
              <a:tr h="870611">
                <a:tc>
                  <a:txBody>
                    <a:bodyPr/>
                    <a:lstStyle/>
                    <a:p>
                      <a:pPr marL="0" indent="0" algn="ctr">
                        <a:buFont typeface="Wingdings" panose="05000000000000000000" pitchFamily="2" charset="2"/>
                        <a:buNone/>
                      </a:pPr>
                      <a:r>
                        <a:rPr kumimoji="1" lang="ja-JP" altLang="en-US" sz="2400" b="1">
                          <a:solidFill>
                            <a:schemeClr val="tx1"/>
                          </a:solidFill>
                        </a:rPr>
                        <a:t>ベースライン</a:t>
                      </a:r>
                      <a:r>
                        <a:rPr kumimoji="1" lang="en-US" altLang="ja-JP" sz="2400" b="1">
                          <a:solidFill>
                            <a:schemeClr val="tx1"/>
                          </a:solidFill>
                        </a:rPr>
                        <a:t>A</a:t>
                      </a:r>
                      <a:endParaRPr kumimoji="1" lang="ja-JP" altLang="en-US" sz="2400" b="1">
                        <a:solidFill>
                          <a:schemeClr val="tx1"/>
                        </a:solidFill>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indent="0" algn="ctr">
                        <a:buFont typeface="Wingdings" panose="05000000000000000000" pitchFamily="2" charset="2"/>
                        <a:buNone/>
                      </a:pPr>
                      <a:endParaRPr kumimoji="1" lang="ja-JP" altLang="en-US" sz="2400">
                        <a:solidFill>
                          <a:schemeClr val="tx1"/>
                        </a:solidFill>
                      </a:endParaRPr>
                    </a:p>
                  </a:txBody>
                  <a:tcPr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lgn="ctr">
                        <a:buFont typeface="Wingdings" panose="05000000000000000000" pitchFamily="2" charset="2"/>
                        <a:buNone/>
                      </a:pPr>
                      <a:r>
                        <a:rPr kumimoji="1" lang="en-US" altLang="ja-JP" sz="2400">
                          <a:solidFill>
                            <a:schemeClr val="tx1"/>
                          </a:solidFill>
                        </a:rPr>
                        <a:t> </a:t>
                      </a:r>
                      <a:endParaRPr kumimoji="1" lang="ja-JP" altLang="en-US" sz="2400">
                        <a:solidFill>
                          <a:schemeClr val="tx1"/>
                        </a:solidFill>
                      </a:endParaRPr>
                    </a:p>
                  </a:txBody>
                  <a:tcPr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265063647"/>
                  </a:ext>
                </a:extLst>
              </a:tr>
              <a:tr h="870611">
                <a:tc>
                  <a:txBody>
                    <a:bodyPr/>
                    <a:lstStyle/>
                    <a:p>
                      <a:pPr marL="0" marR="0" lvl="0" indent="0" algn="ctr"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1" lang="ja-JP" altLang="en-US" sz="2400" b="1">
                          <a:solidFill>
                            <a:srgbClr val="F17B0F"/>
                          </a:solidFill>
                        </a:rPr>
                        <a:t>提案手法</a:t>
                      </a:r>
                      <a:r>
                        <a:rPr kumimoji="1" lang="en-US" altLang="ja-JP" sz="2400" b="1">
                          <a:solidFill>
                            <a:srgbClr val="F17B0F"/>
                          </a:solidFill>
                        </a:rPr>
                        <a:t>A</a:t>
                      </a:r>
                      <a:endParaRPr kumimoji="1" lang="ja-JP" altLang="en-US" sz="2400" b="1">
                        <a:solidFill>
                          <a:srgbClr val="F17B0F"/>
                        </a:solidFill>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1" lang="ja-JP" altLang="en-US" sz="2400">
                          <a:solidFill>
                            <a:schemeClr val="tx1"/>
                          </a:solidFill>
                        </a:rPr>
                        <a:t>✓</a:t>
                      </a:r>
                    </a:p>
                  </a:txBody>
                  <a:tcPr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lgn="ctr">
                        <a:buFont typeface="Wingdings" panose="05000000000000000000" pitchFamily="2" charset="2"/>
                        <a:buNone/>
                      </a:pPr>
                      <a:endParaRPr kumimoji="1" lang="ja-JP" altLang="en-US" sz="2400">
                        <a:solidFill>
                          <a:schemeClr val="tx1"/>
                        </a:solidFill>
                      </a:endParaRPr>
                    </a:p>
                  </a:txBody>
                  <a:tcPr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652929934"/>
                  </a:ext>
                </a:extLst>
              </a:tr>
              <a:tr h="806641">
                <a:tc>
                  <a:txBody>
                    <a:bodyPr/>
                    <a:lstStyle/>
                    <a:p>
                      <a:pPr marL="0" indent="0" algn="ctr">
                        <a:buFont typeface="Wingdings" panose="05000000000000000000" pitchFamily="2" charset="2"/>
                        <a:buNone/>
                      </a:pPr>
                      <a:r>
                        <a:rPr kumimoji="1" lang="ja-JP" altLang="en-US" sz="2400" b="1">
                          <a:solidFill>
                            <a:schemeClr val="tx1"/>
                          </a:solidFill>
                        </a:rPr>
                        <a:t>ベースライン</a:t>
                      </a:r>
                      <a:r>
                        <a:rPr kumimoji="1" lang="en-US" altLang="ja-JP" sz="2400" b="1">
                          <a:solidFill>
                            <a:schemeClr val="tx1"/>
                          </a:solidFill>
                        </a:rPr>
                        <a:t>B</a:t>
                      </a:r>
                      <a:endParaRPr kumimoji="1" lang="ja-JP" altLang="en-US" sz="2400" b="1">
                        <a:solidFill>
                          <a:schemeClr val="tx1"/>
                        </a:solidFill>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indent="0" algn="ctr">
                        <a:buFont typeface="Wingdings" panose="05000000000000000000" pitchFamily="2" charset="2"/>
                        <a:buNone/>
                      </a:pPr>
                      <a:r>
                        <a:rPr kumimoji="1" lang="en-US" altLang="ja-JP" sz="2400">
                          <a:solidFill>
                            <a:schemeClr val="tx1"/>
                          </a:solidFill>
                        </a:rPr>
                        <a:t> </a:t>
                      </a:r>
                      <a:endParaRPr kumimoji="1" lang="ja-JP" altLang="en-US" sz="2400">
                        <a:solidFill>
                          <a:schemeClr val="tx1"/>
                        </a:solidFill>
                      </a:endParaRPr>
                    </a:p>
                  </a:txBody>
                  <a:tcPr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1" lang="ja-JP" altLang="en-US" sz="2400">
                          <a:solidFill>
                            <a:schemeClr val="tx1"/>
                          </a:solidFill>
                        </a:rPr>
                        <a:t>✓</a:t>
                      </a:r>
                    </a:p>
                  </a:txBody>
                  <a:tcPr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477973510"/>
                  </a:ext>
                </a:extLst>
              </a:tr>
              <a:tr h="806641">
                <a:tc>
                  <a:txBody>
                    <a:bodyPr/>
                    <a:lstStyle/>
                    <a:p>
                      <a:pPr marL="0" indent="0" algn="ctr">
                        <a:buFont typeface="Wingdings" panose="05000000000000000000" pitchFamily="2" charset="2"/>
                        <a:buNone/>
                      </a:pPr>
                      <a:r>
                        <a:rPr kumimoji="1" lang="ja-JP" altLang="en-US" sz="2400" b="1">
                          <a:solidFill>
                            <a:srgbClr val="F17B0F"/>
                          </a:solidFill>
                        </a:rPr>
                        <a:t>提案手法</a:t>
                      </a:r>
                      <a:r>
                        <a:rPr kumimoji="1" lang="en-US" altLang="ja-JP" sz="2400" b="1">
                          <a:solidFill>
                            <a:srgbClr val="F17B0F"/>
                          </a:solidFill>
                        </a:rPr>
                        <a:t>B</a:t>
                      </a:r>
                      <a:endParaRPr kumimoji="1" lang="ja-JP" altLang="en-US" sz="2400" b="1">
                        <a:solidFill>
                          <a:srgbClr val="F17B0F"/>
                        </a:solidFill>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1" lang="ja-JP" altLang="en-US" sz="2400">
                          <a:solidFill>
                            <a:schemeClr val="tx1"/>
                          </a:solidFill>
                        </a:rPr>
                        <a:t>✓</a:t>
                      </a:r>
                    </a:p>
                  </a:txBody>
                  <a:tcPr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1" lang="ja-JP" altLang="en-US" sz="2400">
                          <a:solidFill>
                            <a:schemeClr val="tx1"/>
                          </a:solidFill>
                        </a:rPr>
                        <a:t>✓</a:t>
                      </a:r>
                    </a:p>
                  </a:txBody>
                  <a:tcPr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60372389"/>
                  </a:ext>
                </a:extLst>
              </a:tr>
            </a:tbl>
          </a:graphicData>
        </a:graphic>
      </p:graphicFrame>
      <p:sp>
        <p:nvSpPr>
          <p:cNvPr id="5" name="テキスト ボックス 4">
            <a:extLst>
              <a:ext uri="{FF2B5EF4-FFF2-40B4-BE49-F238E27FC236}">
                <a16:creationId xmlns:a16="http://schemas.microsoft.com/office/drawing/2014/main" id="{02198DE9-5CAF-9A66-EFA7-55F0ED6C1D25}"/>
              </a:ext>
            </a:extLst>
          </p:cNvPr>
          <p:cNvSpPr txBox="1"/>
          <p:nvPr/>
        </p:nvSpPr>
        <p:spPr>
          <a:xfrm>
            <a:off x="534712" y="1170748"/>
            <a:ext cx="11122573" cy="523220"/>
          </a:xfrm>
          <a:prstGeom prst="rect">
            <a:avLst/>
          </a:prstGeom>
          <a:noFill/>
        </p:spPr>
        <p:txBody>
          <a:bodyPr wrap="square" rtlCol="0">
            <a:spAutoFit/>
          </a:bodyPr>
          <a:lstStyle/>
          <a:p>
            <a:pPr algn="ctr"/>
            <a:r>
              <a:rPr kumimoji="1" lang="ja-JP" altLang="en-US" sz="2800"/>
              <a:t>提案手法が、</a:t>
            </a:r>
            <a:r>
              <a:rPr kumimoji="1" lang="ja-JP" altLang="en-US" sz="2800">
                <a:solidFill>
                  <a:schemeClr val="accent2"/>
                </a:solidFill>
              </a:rPr>
              <a:t>潜在的なリスク要因</a:t>
            </a:r>
            <a:r>
              <a:rPr kumimoji="1" lang="ja-JP" altLang="en-US" sz="2800"/>
              <a:t>の推定に有効であるか検証</a:t>
            </a:r>
          </a:p>
        </p:txBody>
      </p:sp>
      <p:sp>
        <p:nvSpPr>
          <p:cNvPr id="6" name="四角形: 角を丸くする 5">
            <a:extLst>
              <a:ext uri="{FF2B5EF4-FFF2-40B4-BE49-F238E27FC236}">
                <a16:creationId xmlns:a16="http://schemas.microsoft.com/office/drawing/2014/main" id="{76ED110D-6447-D8D1-0C7D-513471B50C62}"/>
              </a:ext>
            </a:extLst>
          </p:cNvPr>
          <p:cNvSpPr/>
          <p:nvPr/>
        </p:nvSpPr>
        <p:spPr>
          <a:xfrm>
            <a:off x="4934778" y="1104866"/>
            <a:ext cx="1585292" cy="589102"/>
          </a:xfrm>
          <a:prstGeom prst="roundRect">
            <a:avLst/>
          </a:prstGeom>
          <a:noFill/>
          <a:ln w="38100">
            <a:solidFill>
              <a:srgbClr val="FF0000"/>
            </a:solidFill>
            <a:prstDash val="dash"/>
          </a:ln>
          <a:effectLst>
            <a:glow rad="63500">
              <a:srgbClr val="F17B0F">
                <a:alpha val="40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53031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fill="hold"/>
                                        <p:tgtEl>
                                          <p:spTgt spid="6"/>
                                        </p:tgtEl>
                                        <p:attrNameLst>
                                          <p:attrName>ppt_x</p:attrName>
                                        </p:attrNameLst>
                                      </p:cBhvr>
                                      <p:tavLst>
                                        <p:tav tm="0">
                                          <p:val>
                                            <p:strVal val="#ppt_x"/>
                                          </p:val>
                                        </p:tav>
                                        <p:tav tm="100000">
                                          <p:val>
                                            <p:strVal val="#ppt_x"/>
                                          </p:val>
                                        </p:tav>
                                      </p:tavLst>
                                    </p:anim>
                                    <p:anim calcmode="lin" valueType="num">
                                      <p:cBhvr additive="base">
                                        <p:cTn id="13"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5E0345-2B02-3DE2-1668-BBAF587A0174}"/>
            </a:ext>
          </a:extLst>
        </p:cNvPr>
        <p:cNvGrpSpPr/>
        <p:nvPr/>
      </p:nvGrpSpPr>
      <p:grpSpPr>
        <a:xfrm>
          <a:off x="0" y="0"/>
          <a:ext cx="0" cy="0"/>
          <a:chOff x="0" y="0"/>
          <a:chExt cx="0" cy="0"/>
        </a:xfrm>
      </p:grpSpPr>
      <p:pic>
        <p:nvPicPr>
          <p:cNvPr id="10" name="図 9">
            <a:extLst>
              <a:ext uri="{FF2B5EF4-FFF2-40B4-BE49-F238E27FC236}">
                <a16:creationId xmlns:a16="http://schemas.microsoft.com/office/drawing/2014/main" id="{35C0551A-4C2B-EE74-191A-6D58CAE7394A}"/>
              </a:ext>
            </a:extLst>
          </p:cNvPr>
          <p:cNvPicPr>
            <a:picLocks noChangeAspect="1"/>
          </p:cNvPicPr>
          <p:nvPr/>
        </p:nvPicPr>
        <p:blipFill>
          <a:blip r:embed="rId3"/>
          <a:stretch>
            <a:fillRect/>
          </a:stretch>
        </p:blipFill>
        <p:spPr>
          <a:xfrm>
            <a:off x="4659148" y="1170748"/>
            <a:ext cx="6779317" cy="4207082"/>
          </a:xfrm>
          <a:prstGeom prst="rect">
            <a:avLst/>
          </a:prstGeom>
        </p:spPr>
      </p:pic>
      <p:sp>
        <p:nvSpPr>
          <p:cNvPr id="13" name="四角形: 角を丸くする 12">
            <a:extLst>
              <a:ext uri="{FF2B5EF4-FFF2-40B4-BE49-F238E27FC236}">
                <a16:creationId xmlns:a16="http://schemas.microsoft.com/office/drawing/2014/main" id="{AA30C406-C570-775A-4D62-8896705F038A}"/>
              </a:ext>
            </a:extLst>
          </p:cNvPr>
          <p:cNvSpPr/>
          <p:nvPr/>
        </p:nvSpPr>
        <p:spPr>
          <a:xfrm>
            <a:off x="300004" y="1768600"/>
            <a:ext cx="3875314" cy="2629885"/>
          </a:xfrm>
          <a:prstGeom prst="round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スライド番号プレースホルダー 1">
            <a:extLst>
              <a:ext uri="{FF2B5EF4-FFF2-40B4-BE49-F238E27FC236}">
                <a16:creationId xmlns:a16="http://schemas.microsoft.com/office/drawing/2014/main" id="{C3DB5D37-07C7-71F8-DA18-35CF9A56B1E7}"/>
              </a:ext>
            </a:extLst>
          </p:cNvPr>
          <p:cNvSpPr>
            <a:spLocks noGrp="1"/>
          </p:cNvSpPr>
          <p:nvPr>
            <p:ph type="sldNum" sz="quarter" idx="12"/>
          </p:nvPr>
        </p:nvSpPr>
        <p:spPr/>
        <p:txBody>
          <a:bodyPr/>
          <a:lstStyle/>
          <a:p>
            <a:r>
              <a:rPr kumimoji="1" lang="en-US" altLang="ja-JP" sz="2800"/>
              <a:t>17</a:t>
            </a:r>
            <a:endParaRPr kumimoji="1" lang="ja-JP" altLang="en-US" sz="2800"/>
          </a:p>
        </p:txBody>
      </p:sp>
      <p:sp>
        <p:nvSpPr>
          <p:cNvPr id="3" name="タイトル 1">
            <a:extLst>
              <a:ext uri="{FF2B5EF4-FFF2-40B4-BE49-F238E27FC236}">
                <a16:creationId xmlns:a16="http://schemas.microsoft.com/office/drawing/2014/main" id="{6E43BD5D-07E8-548F-E0AD-4914941C8C52}"/>
              </a:ext>
            </a:extLst>
          </p:cNvPr>
          <p:cNvSpPr txBox="1">
            <a:spLocks/>
          </p:cNvSpPr>
          <p:nvPr/>
        </p:nvSpPr>
        <p:spPr>
          <a:xfrm>
            <a:off x="834555" y="343446"/>
            <a:ext cx="7752854" cy="827302"/>
          </a:xfrm>
          <a:prstGeom prst="rect">
            <a:avLst/>
          </a:prstGeom>
        </p:spPr>
        <p:txBody>
          <a:bodyPr/>
          <a:lstStyle>
            <a:lvl1pPr algn="l" defTabSz="914400" rtl="0" eaLnBrk="1" latinLnBrk="0" hangingPunct="1">
              <a:lnSpc>
                <a:spcPct val="85000"/>
              </a:lnSpc>
              <a:spcBef>
                <a:spcPct val="0"/>
              </a:spcBef>
              <a:buNone/>
              <a:defRPr kumimoji="1" sz="4800" kern="1200" spc="-50" baseline="0">
                <a:solidFill>
                  <a:schemeClr val="tx1">
                    <a:lumMod val="75000"/>
                    <a:lumOff val="25000"/>
                  </a:schemeClr>
                </a:solidFill>
                <a:latin typeface="+mj-lt"/>
                <a:ea typeface="+mj-ea"/>
                <a:cs typeface="+mj-cs"/>
              </a:defRPr>
            </a:lvl1pPr>
          </a:lstStyle>
          <a:p>
            <a:pPr algn="l"/>
            <a:r>
              <a:rPr lang="ja-JP" altLang="en-US" b="1" i="0">
                <a:solidFill>
                  <a:srgbClr val="333333"/>
                </a:solidFill>
                <a:effectLst/>
                <a:latin typeface="+mj-ea"/>
              </a:rPr>
              <a:t>リスク要因データセットの作成</a:t>
            </a:r>
            <a:endParaRPr lang="en-US" altLang="ja-JP" b="1" i="0">
              <a:solidFill>
                <a:srgbClr val="333333"/>
              </a:solidFill>
              <a:effectLst/>
              <a:latin typeface="+mj-ea"/>
            </a:endParaRPr>
          </a:p>
        </p:txBody>
      </p:sp>
      <p:sp>
        <p:nvSpPr>
          <p:cNvPr id="5" name="テキスト ボックス 4">
            <a:extLst>
              <a:ext uri="{FF2B5EF4-FFF2-40B4-BE49-F238E27FC236}">
                <a16:creationId xmlns:a16="http://schemas.microsoft.com/office/drawing/2014/main" id="{76AE1B76-DD33-C9E8-C18A-43BC1CFDBE51}"/>
              </a:ext>
            </a:extLst>
          </p:cNvPr>
          <p:cNvSpPr txBox="1"/>
          <p:nvPr/>
        </p:nvSpPr>
        <p:spPr>
          <a:xfrm>
            <a:off x="753532" y="5323410"/>
            <a:ext cx="10684933" cy="954107"/>
          </a:xfrm>
          <a:prstGeom prst="rect">
            <a:avLst/>
          </a:prstGeom>
          <a:noFill/>
        </p:spPr>
        <p:txBody>
          <a:bodyPr wrap="square" rtlCol="0">
            <a:spAutoFit/>
          </a:bodyPr>
          <a:lstStyle/>
          <a:p>
            <a:pPr algn="ctr"/>
            <a:r>
              <a:rPr kumimoji="1" lang="ja-JP" altLang="en-US" sz="2800"/>
              <a:t>運転免許取得者</a:t>
            </a:r>
            <a:r>
              <a:rPr kumimoji="1" lang="en-US" altLang="ja-JP" sz="2800"/>
              <a:t>4</a:t>
            </a:r>
            <a:r>
              <a:rPr kumimoji="1" lang="ja-JP" altLang="en-US" sz="2800"/>
              <a:t>名の協力を得て、 </a:t>
            </a:r>
            <a:r>
              <a:rPr kumimoji="1" lang="en-US" altLang="ja-JP" sz="2800" b="1">
                <a:solidFill>
                  <a:schemeClr val="accent1"/>
                </a:solidFill>
              </a:rPr>
              <a:t>2,135 </a:t>
            </a:r>
            <a:r>
              <a:rPr kumimoji="1" lang="ja-JP" altLang="en-US" sz="2800" b="1">
                <a:solidFill>
                  <a:schemeClr val="accent1"/>
                </a:solidFill>
              </a:rPr>
              <a:t>件</a:t>
            </a:r>
            <a:r>
              <a:rPr kumimoji="1" lang="ja-JP" altLang="en-US" sz="2800"/>
              <a:t>の運転シーンに含まれる</a:t>
            </a:r>
            <a:r>
              <a:rPr kumimoji="1" lang="en-US" altLang="ja-JP" sz="2800" b="1">
                <a:solidFill>
                  <a:srgbClr val="F17B0F"/>
                </a:solidFill>
              </a:rPr>
              <a:t>10,237 </a:t>
            </a:r>
            <a:r>
              <a:rPr kumimoji="1" lang="ja-JP" altLang="en-US" sz="2800"/>
              <a:t>個の物体に </a:t>
            </a:r>
            <a:r>
              <a:rPr kumimoji="1" lang="ja-JP" altLang="en-US" sz="2800" b="1">
                <a:solidFill>
                  <a:schemeClr val="accent1"/>
                </a:solidFill>
              </a:rPr>
              <a:t>リスク要因 </a:t>
            </a:r>
            <a:r>
              <a:rPr kumimoji="1" lang="ja-JP" altLang="en-US" sz="2800"/>
              <a:t>を付与</a:t>
            </a:r>
          </a:p>
        </p:txBody>
      </p:sp>
      <p:sp>
        <p:nvSpPr>
          <p:cNvPr id="6" name="テキスト ボックス 5">
            <a:extLst>
              <a:ext uri="{FF2B5EF4-FFF2-40B4-BE49-F238E27FC236}">
                <a16:creationId xmlns:a16="http://schemas.microsoft.com/office/drawing/2014/main" id="{44530198-7C95-2A20-855A-B1657676A3EE}"/>
              </a:ext>
            </a:extLst>
          </p:cNvPr>
          <p:cNvSpPr txBox="1"/>
          <p:nvPr/>
        </p:nvSpPr>
        <p:spPr>
          <a:xfrm>
            <a:off x="1655790" y="4666645"/>
            <a:ext cx="5296463" cy="461665"/>
          </a:xfrm>
          <a:prstGeom prst="rect">
            <a:avLst/>
          </a:prstGeom>
          <a:solidFill>
            <a:srgbClr val="92D050"/>
          </a:solidFill>
        </p:spPr>
        <p:txBody>
          <a:bodyPr wrap="square" rtlCol="0">
            <a:spAutoFit/>
          </a:bodyPr>
          <a:lstStyle/>
          <a:p>
            <a:r>
              <a:rPr kumimoji="1" lang="ja-JP" altLang="en-US" sz="2400"/>
              <a:t>独自で作成したデータ収集ソフトを使用</a:t>
            </a:r>
          </a:p>
        </p:txBody>
      </p:sp>
      <p:sp>
        <p:nvSpPr>
          <p:cNvPr id="7" name="テキスト ボックス 6">
            <a:extLst>
              <a:ext uri="{FF2B5EF4-FFF2-40B4-BE49-F238E27FC236}">
                <a16:creationId xmlns:a16="http://schemas.microsoft.com/office/drawing/2014/main" id="{8AED0BD2-F9C0-452E-58CA-339AD276C347}"/>
              </a:ext>
            </a:extLst>
          </p:cNvPr>
          <p:cNvSpPr txBox="1"/>
          <p:nvPr/>
        </p:nvSpPr>
        <p:spPr>
          <a:xfrm>
            <a:off x="162378" y="1669740"/>
            <a:ext cx="4292956" cy="461665"/>
          </a:xfrm>
          <a:prstGeom prst="rect">
            <a:avLst/>
          </a:prstGeom>
          <a:solidFill>
            <a:schemeClr val="bg1"/>
          </a:solidFill>
        </p:spPr>
        <p:txBody>
          <a:bodyPr wrap="square" rtlCol="0">
            <a:spAutoFit/>
          </a:bodyPr>
          <a:lstStyle/>
          <a:p>
            <a:r>
              <a:rPr kumimoji="1" lang="en-US" altLang="ja-JP" sz="2400" b="1" u="sng"/>
              <a:t>DRAMA </a:t>
            </a:r>
            <a:r>
              <a:rPr kumimoji="1" lang="ja-JP" altLang="en-US" sz="2400" b="1" u="sng"/>
              <a:t>データセット </a:t>
            </a:r>
            <a:r>
              <a:rPr kumimoji="1" lang="en-US" altLang="ja-JP" sz="2400" b="1" u="sng"/>
              <a:t>[3] </a:t>
            </a:r>
            <a:r>
              <a:rPr kumimoji="1" lang="ja-JP" altLang="en-US" sz="2400" b="1" u="sng"/>
              <a:t>を使用</a:t>
            </a:r>
          </a:p>
        </p:txBody>
      </p:sp>
      <p:sp>
        <p:nvSpPr>
          <p:cNvPr id="12" name="テキスト ボックス 11">
            <a:extLst>
              <a:ext uri="{FF2B5EF4-FFF2-40B4-BE49-F238E27FC236}">
                <a16:creationId xmlns:a16="http://schemas.microsoft.com/office/drawing/2014/main" id="{43059A83-1262-6B6C-9973-CA54E497C2D4}"/>
              </a:ext>
            </a:extLst>
          </p:cNvPr>
          <p:cNvSpPr txBox="1"/>
          <p:nvPr/>
        </p:nvSpPr>
        <p:spPr>
          <a:xfrm>
            <a:off x="463711" y="2379714"/>
            <a:ext cx="3547900" cy="1691104"/>
          </a:xfrm>
          <a:prstGeom prst="rect">
            <a:avLst/>
          </a:prstGeom>
          <a:noFill/>
        </p:spPr>
        <p:txBody>
          <a:bodyPr wrap="square" rtlCol="0">
            <a:spAutoFit/>
          </a:bodyPr>
          <a:lstStyle/>
          <a:p>
            <a:pPr algn="ctr">
              <a:lnSpc>
                <a:spcPct val="150000"/>
              </a:lnSpc>
            </a:pPr>
            <a:r>
              <a:rPr kumimoji="1" lang="ja-JP" altLang="en-US" sz="2400" b="1">
                <a:solidFill>
                  <a:schemeClr val="accent1"/>
                </a:solidFill>
              </a:rPr>
              <a:t>減速 </a:t>
            </a:r>
            <a:r>
              <a:rPr kumimoji="1" lang="ja-JP" altLang="en-US" sz="2400"/>
              <a:t>が伴う事象が含む</a:t>
            </a:r>
            <a:endParaRPr kumimoji="1" lang="en-US" altLang="ja-JP" sz="2400"/>
          </a:p>
          <a:p>
            <a:pPr algn="ctr">
              <a:lnSpc>
                <a:spcPct val="150000"/>
              </a:lnSpc>
            </a:pPr>
            <a:r>
              <a:rPr kumimoji="1" lang="ja-JP" altLang="en-US" sz="2400"/>
              <a:t>数フレームの運転シーン</a:t>
            </a:r>
            <a:r>
              <a:rPr kumimoji="1" lang="en-US" altLang="ja-JP" sz="2400" b="1">
                <a:solidFill>
                  <a:schemeClr val="accent1"/>
                </a:solidFill>
              </a:rPr>
              <a:t>17,066 </a:t>
            </a:r>
            <a:r>
              <a:rPr kumimoji="1" lang="ja-JP" altLang="en-US" sz="2400"/>
              <a:t>件収録</a:t>
            </a:r>
          </a:p>
        </p:txBody>
      </p:sp>
      <p:sp>
        <p:nvSpPr>
          <p:cNvPr id="14" name="矢印: 右 13">
            <a:extLst>
              <a:ext uri="{FF2B5EF4-FFF2-40B4-BE49-F238E27FC236}">
                <a16:creationId xmlns:a16="http://schemas.microsoft.com/office/drawing/2014/main" id="{BEDAFFCC-5D2E-98A7-3407-7F91CE2E9E46}"/>
              </a:ext>
            </a:extLst>
          </p:cNvPr>
          <p:cNvSpPr/>
          <p:nvPr/>
        </p:nvSpPr>
        <p:spPr>
          <a:xfrm>
            <a:off x="4304022" y="2499076"/>
            <a:ext cx="464748" cy="63572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矢印: 右 15">
            <a:extLst>
              <a:ext uri="{FF2B5EF4-FFF2-40B4-BE49-F238E27FC236}">
                <a16:creationId xmlns:a16="http://schemas.microsoft.com/office/drawing/2014/main" id="{442E6C3E-FF0E-39C2-C3FD-D97CF2082C2C}"/>
              </a:ext>
            </a:extLst>
          </p:cNvPr>
          <p:cNvSpPr/>
          <p:nvPr/>
        </p:nvSpPr>
        <p:spPr>
          <a:xfrm rot="16200000">
            <a:off x="9868888" y="2481746"/>
            <a:ext cx="226423" cy="63572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F52E779D-2A92-69D6-F91E-72F5104C639E}"/>
              </a:ext>
            </a:extLst>
          </p:cNvPr>
          <p:cNvSpPr/>
          <p:nvPr/>
        </p:nvSpPr>
        <p:spPr>
          <a:xfrm>
            <a:off x="8060838" y="2993504"/>
            <a:ext cx="3842521" cy="954107"/>
          </a:xfrm>
          <a:prstGeom prst="rect">
            <a:avLst/>
          </a:prstGeom>
          <a:solidFill>
            <a:schemeClr val="bg1"/>
          </a:solid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1800" b="1">
                <a:solidFill>
                  <a:schemeClr val="accent2"/>
                </a:solidFill>
              </a:rPr>
              <a:t>17</a:t>
            </a:r>
            <a:r>
              <a:rPr kumimoji="1" lang="ja-JP" altLang="en-US" sz="1800" b="1">
                <a:solidFill>
                  <a:schemeClr val="accent2"/>
                </a:solidFill>
              </a:rPr>
              <a:t>ラベル</a:t>
            </a:r>
            <a:endParaRPr kumimoji="1" lang="en-US" altLang="ja-JP" sz="1800" b="1">
              <a:solidFill>
                <a:schemeClr val="accent2"/>
              </a:solidFill>
            </a:endParaRPr>
          </a:p>
          <a:p>
            <a:pPr algn="ctr"/>
            <a:r>
              <a:rPr kumimoji="1" lang="ja-JP" altLang="en-US" sz="1800">
                <a:solidFill>
                  <a:schemeClr val="tx1"/>
                </a:solidFill>
              </a:rPr>
              <a:t>運転指導者の</a:t>
            </a:r>
            <a:endParaRPr kumimoji="1" lang="en-US" altLang="ja-JP" sz="1800">
              <a:solidFill>
                <a:schemeClr val="tx1"/>
              </a:solidFill>
            </a:endParaRPr>
          </a:p>
          <a:p>
            <a:pPr algn="ctr"/>
            <a:r>
              <a:rPr kumimoji="1" lang="ja-JP" altLang="en-US" sz="1800">
                <a:solidFill>
                  <a:schemeClr val="tx1"/>
                </a:solidFill>
              </a:rPr>
              <a:t>危険認識過程に関する研究 </a:t>
            </a:r>
            <a:r>
              <a:rPr kumimoji="1" lang="en-US" altLang="ja-JP" sz="1800" b="1">
                <a:solidFill>
                  <a:schemeClr val="tx1"/>
                </a:solidFill>
              </a:rPr>
              <a:t>[7] </a:t>
            </a:r>
            <a:r>
              <a:rPr kumimoji="1" lang="ja-JP" altLang="en-US" sz="1800">
                <a:solidFill>
                  <a:schemeClr val="tx1"/>
                </a:solidFill>
              </a:rPr>
              <a:t>より</a:t>
            </a:r>
          </a:p>
        </p:txBody>
      </p:sp>
      <p:sp>
        <p:nvSpPr>
          <p:cNvPr id="8" name="テキスト ボックス 7">
            <a:extLst>
              <a:ext uri="{FF2B5EF4-FFF2-40B4-BE49-F238E27FC236}">
                <a16:creationId xmlns:a16="http://schemas.microsoft.com/office/drawing/2014/main" id="{59940739-30AC-8A25-D5AF-3BD61066F4F4}"/>
              </a:ext>
            </a:extLst>
          </p:cNvPr>
          <p:cNvSpPr txBox="1"/>
          <p:nvPr/>
        </p:nvSpPr>
        <p:spPr>
          <a:xfrm>
            <a:off x="93414" y="6329059"/>
            <a:ext cx="10831950" cy="461665"/>
          </a:xfrm>
          <a:prstGeom prst="rect">
            <a:avLst/>
          </a:prstGeom>
          <a:noFill/>
        </p:spPr>
        <p:txBody>
          <a:bodyPr wrap="square" rtlCol="0">
            <a:spAutoFit/>
          </a:bodyPr>
          <a:lstStyle/>
          <a:p>
            <a:r>
              <a:rPr lang="en-US" altLang="ja-JP" sz="1200" b="1" i="0">
                <a:solidFill>
                  <a:schemeClr val="bg1"/>
                </a:solidFill>
                <a:effectLst/>
                <a:latin typeface="+mn-ea"/>
                <a:cs typeface="Arial" panose="020B0604020202020204" pitchFamily="34" charset="0"/>
              </a:rPr>
              <a:t>[3]  Srikanth Malla</a:t>
            </a:r>
            <a:r>
              <a:rPr lang="ja-JP" altLang="en-US" sz="1200" b="1">
                <a:solidFill>
                  <a:schemeClr val="bg1"/>
                </a:solidFill>
                <a:latin typeface="+mn-ea"/>
                <a:cs typeface="Arial" panose="020B0604020202020204" pitchFamily="34" charset="0"/>
              </a:rPr>
              <a:t> </a:t>
            </a:r>
            <a:r>
              <a:rPr lang="en-US" altLang="ja-JP" sz="1200" b="1" i="0">
                <a:solidFill>
                  <a:schemeClr val="bg1"/>
                </a:solidFill>
                <a:effectLst/>
                <a:latin typeface="+mn-ea"/>
                <a:cs typeface="Arial" panose="020B0604020202020204" pitchFamily="34" charset="0"/>
              </a:rPr>
              <a:t>et al</a:t>
            </a:r>
            <a:r>
              <a:rPr lang="en-US" altLang="ja-JP" sz="1200" b="1">
                <a:solidFill>
                  <a:schemeClr val="bg1"/>
                </a:solidFill>
                <a:latin typeface="+mn-ea"/>
                <a:cs typeface="Arial" panose="020B0604020202020204" pitchFamily="34" charset="0"/>
              </a:rPr>
              <a:t>,</a:t>
            </a:r>
            <a:r>
              <a:rPr lang="en-US" altLang="ja-JP" sz="1200" b="1" i="0">
                <a:solidFill>
                  <a:schemeClr val="bg1"/>
                </a:solidFill>
                <a:effectLst/>
                <a:latin typeface="+mn-ea"/>
                <a:cs typeface="Arial" panose="020B0604020202020204" pitchFamily="34" charset="0"/>
              </a:rPr>
              <a:t> DRAMA: Joint Risk Localization and Captioning in Driving (WACV) 2023. </a:t>
            </a:r>
            <a:r>
              <a:rPr lang="en-US" altLang="ja-JP" sz="1200" b="1">
                <a:solidFill>
                  <a:schemeClr val="bg1"/>
                </a:solidFill>
                <a:latin typeface="+mn-ea"/>
                <a:cs typeface="Arial" panose="020B0604020202020204" pitchFamily="34" charset="0"/>
              </a:rPr>
              <a:t> </a:t>
            </a:r>
            <a:endParaRPr kumimoji="1" lang="en-US" altLang="ja-JP" sz="1200" b="1">
              <a:solidFill>
                <a:schemeClr val="bg1"/>
              </a:solidFill>
              <a:latin typeface="+mn-ea"/>
            </a:endParaRPr>
          </a:p>
          <a:p>
            <a:r>
              <a:rPr kumimoji="1" lang="en-US" altLang="ja-JP" sz="1200" b="1">
                <a:solidFill>
                  <a:schemeClr val="bg1"/>
                </a:solidFill>
                <a:latin typeface="+mn-ea"/>
              </a:rPr>
              <a:t>[7] </a:t>
            </a:r>
            <a:r>
              <a:rPr kumimoji="1" lang="ja-JP" altLang="en-US" sz="1200" b="1">
                <a:solidFill>
                  <a:schemeClr val="bg1"/>
                </a:solidFill>
                <a:latin typeface="+mn-ea"/>
              </a:rPr>
              <a:t>國分</a:t>
            </a:r>
            <a:r>
              <a:rPr kumimoji="1" lang="en-US" altLang="ja-JP" sz="1200" b="1" dirty="0">
                <a:solidFill>
                  <a:schemeClr val="bg1"/>
                </a:solidFill>
                <a:latin typeface="+mn-ea"/>
              </a:rPr>
              <a:t>, </a:t>
            </a:r>
            <a:r>
              <a:rPr lang="ja-JP" altLang="en-US" sz="1200" b="1">
                <a:solidFill>
                  <a:schemeClr val="bg1"/>
                </a:solidFill>
                <a:latin typeface="+mn-ea"/>
              </a:rPr>
              <a:t>運転模擬装置を用いた自動車運転者の危険感受性の評価および向上に関する研究</a:t>
            </a:r>
            <a:r>
              <a:rPr lang="en-US" altLang="ja-JP" sz="1200" b="1" dirty="0">
                <a:solidFill>
                  <a:schemeClr val="bg1"/>
                </a:solidFill>
                <a:latin typeface="+mn-ea"/>
              </a:rPr>
              <a:t>, 2009.</a:t>
            </a:r>
          </a:p>
        </p:txBody>
      </p:sp>
    </p:spTree>
    <p:extLst>
      <p:ext uri="{BB962C8B-B14F-4D97-AF65-F5344CB8AC3E}">
        <p14:creationId xmlns:p14="http://schemas.microsoft.com/office/powerpoint/2010/main" val="10030041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30BA47-5D8E-2A46-F539-6EABFD885B02}"/>
            </a:ext>
          </a:extLst>
        </p:cNvPr>
        <p:cNvGrpSpPr/>
        <p:nvPr/>
      </p:nvGrpSpPr>
      <p:grpSpPr>
        <a:xfrm>
          <a:off x="0" y="0"/>
          <a:ext cx="0" cy="0"/>
          <a:chOff x="0" y="0"/>
          <a:chExt cx="0" cy="0"/>
        </a:xfrm>
      </p:grpSpPr>
      <p:pic>
        <p:nvPicPr>
          <p:cNvPr id="13" name="図 12">
            <a:extLst>
              <a:ext uri="{FF2B5EF4-FFF2-40B4-BE49-F238E27FC236}">
                <a16:creationId xmlns:a16="http://schemas.microsoft.com/office/drawing/2014/main" id="{D214BF51-F51C-5425-4382-AEA8E8D38A62}"/>
              </a:ext>
            </a:extLst>
          </p:cNvPr>
          <p:cNvPicPr>
            <a:picLocks noChangeAspect="1"/>
          </p:cNvPicPr>
          <p:nvPr/>
        </p:nvPicPr>
        <p:blipFill rotWithShape="1">
          <a:blip r:embed="rId3"/>
          <a:srcRect t="4904" r="9253"/>
          <a:stretch/>
        </p:blipFill>
        <p:spPr>
          <a:xfrm>
            <a:off x="6498225" y="2373999"/>
            <a:ext cx="4918365" cy="3558778"/>
          </a:xfrm>
          <a:prstGeom prst="rect">
            <a:avLst/>
          </a:prstGeom>
        </p:spPr>
      </p:pic>
      <p:sp>
        <p:nvSpPr>
          <p:cNvPr id="25" name="正方形/長方形 24">
            <a:extLst>
              <a:ext uri="{FF2B5EF4-FFF2-40B4-BE49-F238E27FC236}">
                <a16:creationId xmlns:a16="http://schemas.microsoft.com/office/drawing/2014/main" id="{21A5D059-2EDC-F799-0382-8C8A17100777}"/>
              </a:ext>
            </a:extLst>
          </p:cNvPr>
          <p:cNvSpPr/>
          <p:nvPr/>
        </p:nvSpPr>
        <p:spPr>
          <a:xfrm>
            <a:off x="9847399" y="2576298"/>
            <a:ext cx="1897443" cy="791121"/>
          </a:xfrm>
          <a:prstGeom prst="rect">
            <a:avLst/>
          </a:prstGeom>
          <a:solidFill>
            <a:schemeClr val="bg1"/>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正方形/長方形 27">
            <a:extLst>
              <a:ext uri="{FF2B5EF4-FFF2-40B4-BE49-F238E27FC236}">
                <a16:creationId xmlns:a16="http://schemas.microsoft.com/office/drawing/2014/main" id="{D7D854D9-6CF7-5B59-06D4-137759627A70}"/>
              </a:ext>
            </a:extLst>
          </p:cNvPr>
          <p:cNvSpPr/>
          <p:nvPr/>
        </p:nvSpPr>
        <p:spPr>
          <a:xfrm>
            <a:off x="687977" y="2439357"/>
            <a:ext cx="4785723" cy="2414255"/>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スライド番号プレースホルダー 1">
            <a:extLst>
              <a:ext uri="{FF2B5EF4-FFF2-40B4-BE49-F238E27FC236}">
                <a16:creationId xmlns:a16="http://schemas.microsoft.com/office/drawing/2014/main" id="{7413BB8B-EE29-F5A2-E61B-659DDEF38026}"/>
              </a:ext>
            </a:extLst>
          </p:cNvPr>
          <p:cNvSpPr>
            <a:spLocks noGrp="1"/>
          </p:cNvSpPr>
          <p:nvPr>
            <p:ph type="sldNum" sz="quarter" idx="12"/>
          </p:nvPr>
        </p:nvSpPr>
        <p:spPr/>
        <p:txBody>
          <a:bodyPr/>
          <a:lstStyle/>
          <a:p>
            <a:r>
              <a:rPr kumimoji="1" lang="en-US" altLang="ja-JP" sz="2800"/>
              <a:t>18</a:t>
            </a:r>
            <a:endParaRPr kumimoji="1" lang="ja-JP" altLang="en-US" sz="2800"/>
          </a:p>
        </p:txBody>
      </p:sp>
      <p:sp>
        <p:nvSpPr>
          <p:cNvPr id="4" name="タイトル 1">
            <a:extLst>
              <a:ext uri="{FF2B5EF4-FFF2-40B4-BE49-F238E27FC236}">
                <a16:creationId xmlns:a16="http://schemas.microsoft.com/office/drawing/2014/main" id="{2E8813E0-953F-F0A0-22E6-19C4716B4095}"/>
              </a:ext>
            </a:extLst>
          </p:cNvPr>
          <p:cNvSpPr txBox="1">
            <a:spLocks/>
          </p:cNvSpPr>
          <p:nvPr/>
        </p:nvSpPr>
        <p:spPr>
          <a:xfrm>
            <a:off x="834556" y="343446"/>
            <a:ext cx="6035582" cy="827302"/>
          </a:xfrm>
          <a:prstGeom prst="rect">
            <a:avLst/>
          </a:prstGeom>
        </p:spPr>
        <p:txBody>
          <a:bodyPr/>
          <a:lstStyle>
            <a:lvl1pPr algn="l" defTabSz="914400" rtl="0" eaLnBrk="1" latinLnBrk="0" hangingPunct="1">
              <a:lnSpc>
                <a:spcPct val="85000"/>
              </a:lnSpc>
              <a:spcBef>
                <a:spcPct val="0"/>
              </a:spcBef>
              <a:buNone/>
              <a:defRPr kumimoji="1" sz="4800" kern="1200" spc="-50" baseline="0">
                <a:solidFill>
                  <a:schemeClr val="tx1">
                    <a:lumMod val="75000"/>
                    <a:lumOff val="25000"/>
                  </a:schemeClr>
                </a:solidFill>
                <a:latin typeface="+mj-lt"/>
                <a:ea typeface="+mj-ea"/>
                <a:cs typeface="+mj-cs"/>
              </a:defRPr>
            </a:lvl1pPr>
          </a:lstStyle>
          <a:p>
            <a:pPr algn="l"/>
            <a:r>
              <a:rPr lang="ja-JP" altLang="en-US" b="1" i="0">
                <a:solidFill>
                  <a:srgbClr val="333333"/>
                </a:solidFill>
                <a:effectLst/>
                <a:latin typeface="+mj-ea"/>
              </a:rPr>
              <a:t>収集データについて</a:t>
            </a:r>
            <a:endParaRPr lang="en-US" altLang="ja-JP" b="1" i="0">
              <a:solidFill>
                <a:srgbClr val="333333"/>
              </a:solidFill>
              <a:effectLst/>
              <a:latin typeface="+mj-ea"/>
            </a:endParaRPr>
          </a:p>
        </p:txBody>
      </p:sp>
      <p:sp>
        <p:nvSpPr>
          <p:cNvPr id="7" name="テキスト ボックス 6">
            <a:extLst>
              <a:ext uri="{FF2B5EF4-FFF2-40B4-BE49-F238E27FC236}">
                <a16:creationId xmlns:a16="http://schemas.microsoft.com/office/drawing/2014/main" id="{7808E820-15A7-A15F-B526-2ABAD0AD388E}"/>
              </a:ext>
            </a:extLst>
          </p:cNvPr>
          <p:cNvSpPr txBox="1"/>
          <p:nvPr/>
        </p:nvSpPr>
        <p:spPr>
          <a:xfrm>
            <a:off x="5610352" y="3953333"/>
            <a:ext cx="1244600" cy="400110"/>
          </a:xfrm>
          <a:prstGeom prst="rect">
            <a:avLst/>
          </a:prstGeom>
          <a:noFill/>
        </p:spPr>
        <p:txBody>
          <a:bodyPr wrap="square" rtlCol="0">
            <a:spAutoFit/>
          </a:bodyPr>
          <a:lstStyle/>
          <a:p>
            <a:pPr algn="ctr"/>
            <a:r>
              <a:rPr kumimoji="1" lang="ja-JP" altLang="en-US" sz="2000" b="1"/>
              <a:t>物体数</a:t>
            </a:r>
          </a:p>
        </p:txBody>
      </p:sp>
      <p:sp>
        <p:nvSpPr>
          <p:cNvPr id="16" name="テキスト ボックス 15">
            <a:extLst>
              <a:ext uri="{FF2B5EF4-FFF2-40B4-BE49-F238E27FC236}">
                <a16:creationId xmlns:a16="http://schemas.microsoft.com/office/drawing/2014/main" id="{8D4E3697-EF20-6291-7BDC-70DB1679E164}"/>
              </a:ext>
            </a:extLst>
          </p:cNvPr>
          <p:cNvSpPr txBox="1"/>
          <p:nvPr/>
        </p:nvSpPr>
        <p:spPr>
          <a:xfrm>
            <a:off x="2000628" y="1264176"/>
            <a:ext cx="8190744" cy="523220"/>
          </a:xfrm>
          <a:prstGeom prst="rect">
            <a:avLst/>
          </a:prstGeom>
          <a:noFill/>
        </p:spPr>
        <p:txBody>
          <a:bodyPr wrap="square" rtlCol="0">
            <a:spAutoFit/>
          </a:bodyPr>
          <a:lstStyle/>
          <a:p>
            <a:pPr algn="ctr"/>
            <a:r>
              <a:rPr kumimoji="1" lang="ja-JP" altLang="en-US" sz="2800"/>
              <a:t>各ラベルにおいて</a:t>
            </a:r>
            <a:r>
              <a:rPr kumimoji="1" lang="ja-JP" altLang="en-US" sz="2800">
                <a:solidFill>
                  <a:srgbClr val="F17B0F"/>
                </a:solidFill>
              </a:rPr>
              <a:t>正例が少なく</a:t>
            </a:r>
            <a:r>
              <a:rPr kumimoji="1" lang="ja-JP" altLang="en-US" sz="2800"/>
              <a:t>不均衡なデータである</a:t>
            </a:r>
            <a:endParaRPr kumimoji="1" lang="en-US" altLang="ja-JP" sz="2800"/>
          </a:p>
        </p:txBody>
      </p:sp>
      <p:sp>
        <p:nvSpPr>
          <p:cNvPr id="17" name="正方形/長方形 16">
            <a:extLst>
              <a:ext uri="{FF2B5EF4-FFF2-40B4-BE49-F238E27FC236}">
                <a16:creationId xmlns:a16="http://schemas.microsoft.com/office/drawing/2014/main" id="{37838FE2-8BA7-0FB8-A38B-3AA40E9A9BEA}"/>
              </a:ext>
            </a:extLst>
          </p:cNvPr>
          <p:cNvSpPr/>
          <p:nvPr/>
        </p:nvSpPr>
        <p:spPr>
          <a:xfrm>
            <a:off x="9889057" y="2657601"/>
            <a:ext cx="357975" cy="23017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テキスト ボックス 17">
            <a:extLst>
              <a:ext uri="{FF2B5EF4-FFF2-40B4-BE49-F238E27FC236}">
                <a16:creationId xmlns:a16="http://schemas.microsoft.com/office/drawing/2014/main" id="{28270FCD-E077-089E-F193-FA4E4E41F4AE}"/>
              </a:ext>
            </a:extLst>
          </p:cNvPr>
          <p:cNvSpPr txBox="1"/>
          <p:nvPr/>
        </p:nvSpPr>
        <p:spPr>
          <a:xfrm>
            <a:off x="10191372" y="2588020"/>
            <a:ext cx="1577508" cy="369332"/>
          </a:xfrm>
          <a:prstGeom prst="rect">
            <a:avLst/>
          </a:prstGeom>
          <a:noFill/>
        </p:spPr>
        <p:txBody>
          <a:bodyPr wrap="square" rtlCol="0">
            <a:spAutoFit/>
          </a:bodyPr>
          <a:lstStyle/>
          <a:p>
            <a:r>
              <a:rPr kumimoji="1" lang="ja-JP" altLang="en-US"/>
              <a:t>正例</a:t>
            </a:r>
            <a:r>
              <a:rPr kumimoji="1" lang="en-US" altLang="ja-JP"/>
              <a:t>: </a:t>
            </a:r>
            <a:r>
              <a:rPr kumimoji="1" lang="ja-JP" altLang="en-US"/>
              <a:t>リスク有</a:t>
            </a:r>
          </a:p>
        </p:txBody>
      </p:sp>
      <p:sp>
        <p:nvSpPr>
          <p:cNvPr id="19" name="正方形/長方形 18">
            <a:extLst>
              <a:ext uri="{FF2B5EF4-FFF2-40B4-BE49-F238E27FC236}">
                <a16:creationId xmlns:a16="http://schemas.microsoft.com/office/drawing/2014/main" id="{8592A656-545C-C79A-B1B2-C5EFD8A8F3AE}"/>
              </a:ext>
            </a:extLst>
          </p:cNvPr>
          <p:cNvSpPr/>
          <p:nvPr/>
        </p:nvSpPr>
        <p:spPr>
          <a:xfrm>
            <a:off x="9889057" y="3047504"/>
            <a:ext cx="357975" cy="230170"/>
          </a:xfrm>
          <a:prstGeom prst="rect">
            <a:avLst/>
          </a:prstGeom>
          <a:solidFill>
            <a:schemeClr val="tx1">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テキスト ボックス 19">
            <a:extLst>
              <a:ext uri="{FF2B5EF4-FFF2-40B4-BE49-F238E27FC236}">
                <a16:creationId xmlns:a16="http://schemas.microsoft.com/office/drawing/2014/main" id="{5ED06D9D-3FCF-F716-0A2C-7C9EDCB394B9}"/>
              </a:ext>
            </a:extLst>
          </p:cNvPr>
          <p:cNvSpPr txBox="1"/>
          <p:nvPr/>
        </p:nvSpPr>
        <p:spPr>
          <a:xfrm>
            <a:off x="10191372" y="2977923"/>
            <a:ext cx="1628491" cy="369332"/>
          </a:xfrm>
          <a:prstGeom prst="rect">
            <a:avLst/>
          </a:prstGeom>
          <a:noFill/>
        </p:spPr>
        <p:txBody>
          <a:bodyPr wrap="square" rtlCol="0">
            <a:spAutoFit/>
          </a:bodyPr>
          <a:lstStyle/>
          <a:p>
            <a:r>
              <a:rPr kumimoji="1" lang="ja-JP" altLang="en-US"/>
              <a:t>負例</a:t>
            </a:r>
            <a:r>
              <a:rPr kumimoji="1" lang="en-US" altLang="ja-JP"/>
              <a:t>: </a:t>
            </a:r>
            <a:r>
              <a:rPr kumimoji="1" lang="ja-JP" altLang="en-US"/>
              <a:t>リスク無</a:t>
            </a:r>
          </a:p>
        </p:txBody>
      </p:sp>
      <p:sp>
        <p:nvSpPr>
          <p:cNvPr id="5" name="楕円 4">
            <a:extLst>
              <a:ext uri="{FF2B5EF4-FFF2-40B4-BE49-F238E27FC236}">
                <a16:creationId xmlns:a16="http://schemas.microsoft.com/office/drawing/2014/main" id="{BE013548-1627-2BD3-D745-1EAB472BAB0B}"/>
              </a:ext>
            </a:extLst>
          </p:cNvPr>
          <p:cNvSpPr/>
          <p:nvPr/>
        </p:nvSpPr>
        <p:spPr>
          <a:xfrm>
            <a:off x="1387505" y="2030189"/>
            <a:ext cx="3327401" cy="947734"/>
          </a:xfrm>
          <a:prstGeom prst="ellipse">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800">
                <a:solidFill>
                  <a:schemeClr val="tx1"/>
                </a:solidFill>
              </a:rPr>
              <a:t>不均衡になる原因</a:t>
            </a:r>
          </a:p>
        </p:txBody>
      </p:sp>
      <p:sp>
        <p:nvSpPr>
          <p:cNvPr id="8" name="テキスト ボックス 7">
            <a:extLst>
              <a:ext uri="{FF2B5EF4-FFF2-40B4-BE49-F238E27FC236}">
                <a16:creationId xmlns:a16="http://schemas.microsoft.com/office/drawing/2014/main" id="{B013FE47-96FC-8690-3BEE-2F4D36118895}"/>
              </a:ext>
            </a:extLst>
          </p:cNvPr>
          <p:cNvSpPr txBox="1"/>
          <p:nvPr/>
        </p:nvSpPr>
        <p:spPr>
          <a:xfrm>
            <a:off x="8747651" y="5932777"/>
            <a:ext cx="1182976" cy="400110"/>
          </a:xfrm>
          <a:prstGeom prst="rect">
            <a:avLst/>
          </a:prstGeom>
          <a:noFill/>
        </p:spPr>
        <p:txBody>
          <a:bodyPr wrap="square" rtlCol="0">
            <a:spAutoFit/>
          </a:bodyPr>
          <a:lstStyle/>
          <a:p>
            <a:pPr algn="ctr"/>
            <a:r>
              <a:rPr kumimoji="1" lang="ja-JP" altLang="en-US" sz="2000" b="1"/>
              <a:t>ラベル</a:t>
            </a:r>
            <a:r>
              <a:rPr kumimoji="1" lang="en-US" altLang="ja-JP" sz="2000" b="1"/>
              <a:t>ID</a:t>
            </a:r>
            <a:endParaRPr kumimoji="1" lang="ja-JP" altLang="en-US" sz="2000" b="1"/>
          </a:p>
        </p:txBody>
      </p:sp>
      <p:sp>
        <p:nvSpPr>
          <p:cNvPr id="24" name="テキスト ボックス 23">
            <a:extLst>
              <a:ext uri="{FF2B5EF4-FFF2-40B4-BE49-F238E27FC236}">
                <a16:creationId xmlns:a16="http://schemas.microsoft.com/office/drawing/2014/main" id="{CAA7DB48-EA22-85A4-C47E-3FC21D095A6C}"/>
              </a:ext>
            </a:extLst>
          </p:cNvPr>
          <p:cNvSpPr txBox="1"/>
          <p:nvPr/>
        </p:nvSpPr>
        <p:spPr>
          <a:xfrm>
            <a:off x="687977" y="2821951"/>
            <a:ext cx="4922375" cy="1957524"/>
          </a:xfrm>
          <a:prstGeom prst="rect">
            <a:avLst/>
          </a:prstGeom>
          <a:noFill/>
        </p:spPr>
        <p:txBody>
          <a:bodyPr wrap="square">
            <a:spAutoFit/>
          </a:bodyPr>
          <a:lstStyle/>
          <a:p>
            <a:pPr marL="285750" indent="-285750">
              <a:lnSpc>
                <a:spcPct val="150000"/>
              </a:lnSpc>
              <a:buFont typeface="Wingdings" panose="05000000000000000000" pitchFamily="2" charset="2"/>
              <a:buChar char="l"/>
            </a:pPr>
            <a:r>
              <a:rPr kumimoji="1" lang="ja-JP" altLang="en-US" sz="2800">
                <a:solidFill>
                  <a:schemeClr val="tx1"/>
                </a:solidFill>
              </a:rPr>
              <a:t>交通状況の</a:t>
            </a:r>
            <a:r>
              <a:rPr kumimoji="1" lang="ja-JP" altLang="en-US" sz="2800">
                <a:solidFill>
                  <a:schemeClr val="accent1"/>
                </a:solidFill>
              </a:rPr>
              <a:t>物体が保有するリスク要因は少数</a:t>
            </a:r>
            <a:r>
              <a:rPr kumimoji="1" lang="ja-JP" altLang="en-US" sz="2800">
                <a:solidFill>
                  <a:schemeClr val="tx1"/>
                </a:solidFill>
              </a:rPr>
              <a:t>である</a:t>
            </a:r>
            <a:endParaRPr kumimoji="1" lang="en-US" altLang="ja-JP" sz="2800">
              <a:solidFill>
                <a:schemeClr val="tx1"/>
              </a:solidFill>
            </a:endParaRPr>
          </a:p>
          <a:p>
            <a:pPr marL="285750" indent="-285750">
              <a:lnSpc>
                <a:spcPct val="150000"/>
              </a:lnSpc>
              <a:buFont typeface="Wingdings" panose="05000000000000000000" pitchFamily="2" charset="2"/>
              <a:buChar char="l"/>
            </a:pPr>
            <a:r>
              <a:rPr kumimoji="1" lang="ja-JP" altLang="en-US" sz="2800"/>
              <a:t>データ数が少ない</a:t>
            </a:r>
          </a:p>
        </p:txBody>
      </p:sp>
      <p:sp>
        <p:nvSpPr>
          <p:cNvPr id="29" name="テキスト ボックス 28">
            <a:extLst>
              <a:ext uri="{FF2B5EF4-FFF2-40B4-BE49-F238E27FC236}">
                <a16:creationId xmlns:a16="http://schemas.microsoft.com/office/drawing/2014/main" id="{8C4817D0-0FA7-E320-C2A3-678212FA94A8}"/>
              </a:ext>
            </a:extLst>
          </p:cNvPr>
          <p:cNvSpPr txBox="1"/>
          <p:nvPr/>
        </p:nvSpPr>
        <p:spPr>
          <a:xfrm>
            <a:off x="289151" y="5374165"/>
            <a:ext cx="1132114" cy="523220"/>
          </a:xfrm>
          <a:prstGeom prst="rect">
            <a:avLst/>
          </a:prstGeom>
          <a:noFill/>
        </p:spPr>
        <p:txBody>
          <a:bodyPr wrap="square" rtlCol="0">
            <a:spAutoFit/>
          </a:bodyPr>
          <a:lstStyle/>
          <a:p>
            <a:r>
              <a:rPr kumimoji="1" lang="ja-JP" altLang="en-US" sz="2800">
                <a:solidFill>
                  <a:srgbClr val="F17B0F"/>
                </a:solidFill>
              </a:rPr>
              <a:t>対策：</a:t>
            </a:r>
          </a:p>
        </p:txBody>
      </p:sp>
      <p:sp>
        <p:nvSpPr>
          <p:cNvPr id="30" name="テキスト ボックス 29">
            <a:extLst>
              <a:ext uri="{FF2B5EF4-FFF2-40B4-BE49-F238E27FC236}">
                <a16:creationId xmlns:a16="http://schemas.microsoft.com/office/drawing/2014/main" id="{B67C8EEC-6D6C-D407-0592-93F48FC7736D}"/>
              </a:ext>
            </a:extLst>
          </p:cNvPr>
          <p:cNvSpPr txBox="1"/>
          <p:nvPr/>
        </p:nvSpPr>
        <p:spPr>
          <a:xfrm>
            <a:off x="1206341" y="5262780"/>
            <a:ext cx="4826888" cy="830997"/>
          </a:xfrm>
          <a:prstGeom prst="rect">
            <a:avLst/>
          </a:prstGeom>
          <a:noFill/>
        </p:spPr>
        <p:txBody>
          <a:bodyPr wrap="square" rtlCol="0">
            <a:spAutoFit/>
          </a:bodyPr>
          <a:lstStyle/>
          <a:p>
            <a:pPr marL="285750" indent="-285750">
              <a:buFont typeface="Wingdings" panose="05000000000000000000" pitchFamily="2" charset="2"/>
              <a:buChar char="ü"/>
            </a:pPr>
            <a:r>
              <a:rPr kumimoji="1" lang="ja-JP" altLang="en-US" sz="2400" u="sng"/>
              <a:t>ラベルを削減する</a:t>
            </a:r>
            <a:endParaRPr kumimoji="1" lang="en-US" altLang="ja-JP" sz="2400" u="sng"/>
          </a:p>
          <a:p>
            <a:pPr marL="285750" indent="-285750">
              <a:buFont typeface="Wingdings" panose="05000000000000000000" pitchFamily="2" charset="2"/>
              <a:buChar char="ü"/>
            </a:pPr>
            <a:r>
              <a:rPr kumimoji="1" lang="ja-JP" altLang="en-US" sz="2400" u="sng"/>
              <a:t>危険でない物体のデータを減らす</a:t>
            </a:r>
            <a:endParaRPr kumimoji="1" lang="en-US" altLang="ja-JP" sz="2400" u="sng"/>
          </a:p>
        </p:txBody>
      </p:sp>
      <p:sp>
        <p:nvSpPr>
          <p:cNvPr id="3" name="テキスト ボックス 2">
            <a:extLst>
              <a:ext uri="{FF2B5EF4-FFF2-40B4-BE49-F238E27FC236}">
                <a16:creationId xmlns:a16="http://schemas.microsoft.com/office/drawing/2014/main" id="{84FF54D2-0C6B-B965-9176-2CCE746662EB}"/>
              </a:ext>
            </a:extLst>
          </p:cNvPr>
          <p:cNvSpPr txBox="1"/>
          <p:nvPr/>
        </p:nvSpPr>
        <p:spPr>
          <a:xfrm>
            <a:off x="7739926" y="1984096"/>
            <a:ext cx="3971109" cy="369332"/>
          </a:xfrm>
          <a:prstGeom prst="rect">
            <a:avLst/>
          </a:prstGeom>
          <a:noFill/>
        </p:spPr>
        <p:txBody>
          <a:bodyPr wrap="square" rtlCol="0">
            <a:spAutoFit/>
          </a:bodyPr>
          <a:lstStyle/>
          <a:p>
            <a:r>
              <a:rPr kumimoji="1" lang="ja-JP" altLang="en-US"/>
              <a:t>ラベルごとの正例、負例の分布</a:t>
            </a:r>
          </a:p>
        </p:txBody>
      </p:sp>
      <p:sp>
        <p:nvSpPr>
          <p:cNvPr id="10" name="テキスト ボックス 9">
            <a:extLst>
              <a:ext uri="{FF2B5EF4-FFF2-40B4-BE49-F238E27FC236}">
                <a16:creationId xmlns:a16="http://schemas.microsoft.com/office/drawing/2014/main" id="{E49A6C5E-D934-90E9-B0CA-733AC7DC9383}"/>
              </a:ext>
            </a:extLst>
          </p:cNvPr>
          <p:cNvSpPr txBox="1"/>
          <p:nvPr/>
        </p:nvSpPr>
        <p:spPr>
          <a:xfrm>
            <a:off x="7200257" y="5766826"/>
            <a:ext cx="279400" cy="369332"/>
          </a:xfrm>
          <a:prstGeom prst="rect">
            <a:avLst/>
          </a:prstGeom>
          <a:noFill/>
        </p:spPr>
        <p:txBody>
          <a:bodyPr wrap="square" rtlCol="0">
            <a:spAutoFit/>
          </a:bodyPr>
          <a:lstStyle/>
          <a:p>
            <a:r>
              <a:rPr kumimoji="1" lang="en-US" altLang="ja-JP"/>
              <a:t>1</a:t>
            </a:r>
            <a:endParaRPr kumimoji="1" lang="ja-JP" altLang="en-US"/>
          </a:p>
        </p:txBody>
      </p:sp>
      <p:sp>
        <p:nvSpPr>
          <p:cNvPr id="11" name="テキスト ボックス 10">
            <a:extLst>
              <a:ext uri="{FF2B5EF4-FFF2-40B4-BE49-F238E27FC236}">
                <a16:creationId xmlns:a16="http://schemas.microsoft.com/office/drawing/2014/main" id="{70DA8FEE-1B05-BCC6-7AE0-1574B82FAE5C}"/>
              </a:ext>
            </a:extLst>
          </p:cNvPr>
          <p:cNvSpPr txBox="1"/>
          <p:nvPr/>
        </p:nvSpPr>
        <p:spPr>
          <a:xfrm>
            <a:off x="7492459" y="5766826"/>
            <a:ext cx="279400" cy="369332"/>
          </a:xfrm>
          <a:prstGeom prst="rect">
            <a:avLst/>
          </a:prstGeom>
          <a:noFill/>
        </p:spPr>
        <p:txBody>
          <a:bodyPr wrap="square" rtlCol="0">
            <a:spAutoFit/>
          </a:bodyPr>
          <a:lstStyle/>
          <a:p>
            <a:r>
              <a:rPr kumimoji="1" lang="en-US" altLang="ja-JP"/>
              <a:t>2</a:t>
            </a:r>
            <a:endParaRPr kumimoji="1" lang="ja-JP" altLang="en-US"/>
          </a:p>
        </p:txBody>
      </p:sp>
      <p:sp>
        <p:nvSpPr>
          <p:cNvPr id="12" name="テキスト ボックス 11">
            <a:extLst>
              <a:ext uri="{FF2B5EF4-FFF2-40B4-BE49-F238E27FC236}">
                <a16:creationId xmlns:a16="http://schemas.microsoft.com/office/drawing/2014/main" id="{373A0993-EDEA-D356-E82C-C2A801FAF2B5}"/>
              </a:ext>
            </a:extLst>
          </p:cNvPr>
          <p:cNvSpPr txBox="1"/>
          <p:nvPr/>
        </p:nvSpPr>
        <p:spPr>
          <a:xfrm>
            <a:off x="11084631" y="5775272"/>
            <a:ext cx="526336" cy="369332"/>
          </a:xfrm>
          <a:prstGeom prst="rect">
            <a:avLst/>
          </a:prstGeom>
          <a:noFill/>
        </p:spPr>
        <p:txBody>
          <a:bodyPr wrap="square" rtlCol="0">
            <a:spAutoFit/>
          </a:bodyPr>
          <a:lstStyle/>
          <a:p>
            <a:r>
              <a:rPr kumimoji="1" lang="en-US" altLang="ja-JP"/>
              <a:t>17</a:t>
            </a:r>
            <a:endParaRPr kumimoji="1" lang="ja-JP" altLang="en-US"/>
          </a:p>
        </p:txBody>
      </p:sp>
      <p:cxnSp>
        <p:nvCxnSpPr>
          <p:cNvPr id="14" name="直線コネクタ 13">
            <a:extLst>
              <a:ext uri="{FF2B5EF4-FFF2-40B4-BE49-F238E27FC236}">
                <a16:creationId xmlns:a16="http://schemas.microsoft.com/office/drawing/2014/main" id="{76D42C80-B636-8815-F22F-4C752A680791}"/>
              </a:ext>
            </a:extLst>
          </p:cNvPr>
          <p:cNvCxnSpPr>
            <a:cxnSpLocks/>
            <a:stCxn id="11" idx="3"/>
            <a:endCxn id="12" idx="1"/>
          </p:cNvCxnSpPr>
          <p:nvPr/>
        </p:nvCxnSpPr>
        <p:spPr>
          <a:xfrm>
            <a:off x="7771859" y="5951492"/>
            <a:ext cx="3312772" cy="8446"/>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427515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B208BB-1E38-AE10-F75E-17EA5EECAB12}"/>
            </a:ext>
          </a:extLst>
        </p:cNvPr>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25576E81-3B69-9E0E-EB84-B77E3281F62E}"/>
              </a:ext>
            </a:extLst>
          </p:cNvPr>
          <p:cNvSpPr>
            <a:spLocks noGrp="1"/>
          </p:cNvSpPr>
          <p:nvPr>
            <p:ph type="sldNum" sz="quarter" idx="12"/>
          </p:nvPr>
        </p:nvSpPr>
        <p:spPr/>
        <p:txBody>
          <a:bodyPr/>
          <a:lstStyle/>
          <a:p>
            <a:r>
              <a:rPr kumimoji="1" lang="en-US" altLang="ja-JP" sz="2800"/>
              <a:t>19</a:t>
            </a:r>
            <a:endParaRPr kumimoji="1" lang="ja-JP" altLang="en-US" sz="2800"/>
          </a:p>
        </p:txBody>
      </p:sp>
      <p:sp>
        <p:nvSpPr>
          <p:cNvPr id="6" name="テキスト ボックス 5">
            <a:extLst>
              <a:ext uri="{FF2B5EF4-FFF2-40B4-BE49-F238E27FC236}">
                <a16:creationId xmlns:a16="http://schemas.microsoft.com/office/drawing/2014/main" id="{41E7F5A8-A6E2-974E-C01A-C02978E00335}"/>
              </a:ext>
            </a:extLst>
          </p:cNvPr>
          <p:cNvSpPr txBox="1"/>
          <p:nvPr/>
        </p:nvSpPr>
        <p:spPr>
          <a:xfrm>
            <a:off x="532748" y="1797221"/>
            <a:ext cx="10338535" cy="3257174"/>
          </a:xfrm>
          <a:prstGeom prst="rect">
            <a:avLst/>
          </a:prstGeom>
          <a:noFill/>
        </p:spPr>
        <p:txBody>
          <a:bodyPr wrap="square" rtlCol="0">
            <a:spAutoFit/>
          </a:bodyPr>
          <a:lstStyle/>
          <a:p>
            <a:pPr marL="457200" indent="-457200">
              <a:lnSpc>
                <a:spcPct val="150000"/>
              </a:lnSpc>
              <a:buFont typeface="Wingdings" panose="05000000000000000000" pitchFamily="2" charset="2"/>
              <a:buChar char="l"/>
            </a:pPr>
            <a:r>
              <a:rPr kumimoji="1" lang="en-US" altLang="ja-JP" sz="2800">
                <a:solidFill>
                  <a:srgbClr val="FF0000"/>
                </a:solidFill>
              </a:rPr>
              <a:t> </a:t>
            </a:r>
            <a:r>
              <a:rPr kumimoji="1" lang="en-US" altLang="ja-JP" sz="2800"/>
              <a:t>1</a:t>
            </a:r>
            <a:r>
              <a:rPr kumimoji="1" lang="ja-JP" altLang="en-US" sz="2800"/>
              <a:t>位　自車進路に進入している</a:t>
            </a:r>
            <a:endParaRPr kumimoji="1" lang="en-US" altLang="ja-JP" sz="2800"/>
          </a:p>
          <a:p>
            <a:pPr marL="457200" indent="-457200">
              <a:lnSpc>
                <a:spcPct val="150000"/>
              </a:lnSpc>
              <a:buFont typeface="Wingdings" panose="05000000000000000000" pitchFamily="2" charset="2"/>
              <a:buChar char="l"/>
            </a:pPr>
            <a:r>
              <a:rPr kumimoji="1" lang="en-US" altLang="ja-JP" sz="2800">
                <a:solidFill>
                  <a:srgbClr val="FF0000"/>
                </a:solidFill>
              </a:rPr>
              <a:t> </a:t>
            </a:r>
            <a:r>
              <a:rPr kumimoji="1" lang="en-US" altLang="ja-JP" sz="2800"/>
              <a:t>2</a:t>
            </a:r>
            <a:r>
              <a:rPr kumimoji="1" lang="ja-JP" altLang="en-US" sz="2800"/>
              <a:t>位　自車進路に進入するかもしれない</a:t>
            </a:r>
            <a:endParaRPr kumimoji="1" lang="en-US" altLang="ja-JP" sz="2800"/>
          </a:p>
          <a:p>
            <a:pPr marL="457200" indent="-457200">
              <a:lnSpc>
                <a:spcPct val="150000"/>
              </a:lnSpc>
              <a:buFont typeface="Wingdings" panose="05000000000000000000" pitchFamily="2" charset="2"/>
              <a:buChar char="l"/>
            </a:pPr>
            <a:r>
              <a:rPr kumimoji="1" lang="en-US" altLang="ja-JP" sz="2800">
                <a:solidFill>
                  <a:srgbClr val="FF0000"/>
                </a:solidFill>
              </a:rPr>
              <a:t> </a:t>
            </a:r>
            <a:r>
              <a:rPr kumimoji="1" lang="en-US" altLang="ja-JP" sz="2800"/>
              <a:t>3</a:t>
            </a:r>
            <a:r>
              <a:rPr kumimoji="1" lang="ja-JP" altLang="en-US" sz="2800"/>
              <a:t>位　自車の存在に気づいていない</a:t>
            </a:r>
            <a:endParaRPr kumimoji="1" lang="en-US" altLang="ja-JP" sz="2800"/>
          </a:p>
          <a:p>
            <a:pPr marL="457200" indent="-457200">
              <a:lnSpc>
                <a:spcPct val="150000"/>
              </a:lnSpc>
              <a:buFont typeface="Wingdings" panose="05000000000000000000" pitchFamily="2" charset="2"/>
              <a:buChar char="l"/>
            </a:pPr>
            <a:r>
              <a:rPr kumimoji="1" lang="en-US" altLang="ja-JP" sz="2800">
                <a:solidFill>
                  <a:srgbClr val="FF0000"/>
                </a:solidFill>
              </a:rPr>
              <a:t> </a:t>
            </a:r>
            <a:r>
              <a:rPr kumimoji="1" lang="en-US" altLang="ja-JP" sz="2800"/>
              <a:t>4</a:t>
            </a:r>
            <a:r>
              <a:rPr kumimoji="1" lang="ja-JP" altLang="en-US" sz="2800"/>
              <a:t>位　停止、減速するかもしれない</a:t>
            </a:r>
            <a:endParaRPr kumimoji="1" lang="en-US" altLang="ja-JP" sz="2800"/>
          </a:p>
          <a:p>
            <a:pPr marL="457200" indent="-457200">
              <a:lnSpc>
                <a:spcPct val="150000"/>
              </a:lnSpc>
              <a:buFont typeface="Wingdings" panose="05000000000000000000" pitchFamily="2" charset="2"/>
              <a:buChar char="l"/>
            </a:pPr>
            <a:r>
              <a:rPr kumimoji="1" lang="en-US" altLang="ja-JP" sz="2800">
                <a:solidFill>
                  <a:srgbClr val="FF0000"/>
                </a:solidFill>
              </a:rPr>
              <a:t> </a:t>
            </a:r>
            <a:r>
              <a:rPr kumimoji="1" lang="en-US" altLang="ja-JP" sz="2800"/>
              <a:t>5</a:t>
            </a:r>
            <a:r>
              <a:rPr kumimoji="1" lang="ja-JP" altLang="en-US" sz="2800"/>
              <a:t>位　進路変更するかもしれない</a:t>
            </a:r>
          </a:p>
        </p:txBody>
      </p:sp>
      <p:sp>
        <p:nvSpPr>
          <p:cNvPr id="25" name="テキスト ボックス 24">
            <a:extLst>
              <a:ext uri="{FF2B5EF4-FFF2-40B4-BE49-F238E27FC236}">
                <a16:creationId xmlns:a16="http://schemas.microsoft.com/office/drawing/2014/main" id="{2C499E1F-801C-5A51-99A8-99D20BC2A485}"/>
              </a:ext>
            </a:extLst>
          </p:cNvPr>
          <p:cNvSpPr txBox="1"/>
          <p:nvPr/>
        </p:nvSpPr>
        <p:spPr>
          <a:xfrm>
            <a:off x="999979" y="5185153"/>
            <a:ext cx="10845579" cy="523220"/>
          </a:xfrm>
          <a:prstGeom prst="rect">
            <a:avLst/>
          </a:prstGeom>
          <a:noFill/>
        </p:spPr>
        <p:txBody>
          <a:bodyPr wrap="square" rtlCol="0">
            <a:spAutoFit/>
          </a:bodyPr>
          <a:lstStyle/>
          <a:p>
            <a:r>
              <a:rPr kumimoji="1" lang="ja-JP" altLang="en-US" sz="2800">
                <a:solidFill>
                  <a:srgbClr val="F17B0F"/>
                </a:solidFill>
              </a:rPr>
              <a:t>正例が特に多い</a:t>
            </a:r>
            <a:r>
              <a:rPr kumimoji="1" lang="en-US" altLang="ja-JP" sz="2800">
                <a:solidFill>
                  <a:srgbClr val="F17B0F"/>
                </a:solidFill>
              </a:rPr>
              <a:t>5</a:t>
            </a:r>
            <a:r>
              <a:rPr kumimoji="1" lang="ja-JP" altLang="en-US" sz="2800">
                <a:solidFill>
                  <a:srgbClr val="F17B0F"/>
                </a:solidFill>
              </a:rPr>
              <a:t>つの項目</a:t>
            </a:r>
            <a:r>
              <a:rPr kumimoji="1" lang="ja-JP" altLang="en-US" sz="2800"/>
              <a:t>を基準に</a:t>
            </a:r>
            <a:r>
              <a:rPr kumimoji="1" lang="ja-JP" altLang="en-US" sz="2800">
                <a:solidFill>
                  <a:schemeClr val="accent2"/>
                </a:solidFill>
              </a:rPr>
              <a:t>正例が少ないラベル</a:t>
            </a:r>
            <a:r>
              <a:rPr kumimoji="1" lang="ja-JP" altLang="en-US" sz="2800"/>
              <a:t>をまとめる</a:t>
            </a:r>
          </a:p>
        </p:txBody>
      </p:sp>
      <p:pic>
        <p:nvPicPr>
          <p:cNvPr id="26" name="図 25">
            <a:extLst>
              <a:ext uri="{FF2B5EF4-FFF2-40B4-BE49-F238E27FC236}">
                <a16:creationId xmlns:a16="http://schemas.microsoft.com/office/drawing/2014/main" id="{697D508C-79AD-1017-F7DA-678195DA3A9C}"/>
              </a:ext>
            </a:extLst>
          </p:cNvPr>
          <p:cNvPicPr>
            <a:picLocks noChangeAspect="1"/>
          </p:cNvPicPr>
          <p:nvPr/>
        </p:nvPicPr>
        <p:blipFill>
          <a:blip r:embed="rId3"/>
          <a:stretch>
            <a:fillRect/>
          </a:stretch>
        </p:blipFill>
        <p:spPr>
          <a:xfrm>
            <a:off x="7137928" y="1374855"/>
            <a:ext cx="4748410" cy="3297378"/>
          </a:xfrm>
          <a:prstGeom prst="rect">
            <a:avLst/>
          </a:prstGeom>
        </p:spPr>
      </p:pic>
      <p:sp>
        <p:nvSpPr>
          <p:cNvPr id="27" name="タイトル 1">
            <a:extLst>
              <a:ext uri="{FF2B5EF4-FFF2-40B4-BE49-F238E27FC236}">
                <a16:creationId xmlns:a16="http://schemas.microsoft.com/office/drawing/2014/main" id="{B2818603-835D-1ABF-ED54-2BEEB3EADE6F}"/>
              </a:ext>
            </a:extLst>
          </p:cNvPr>
          <p:cNvSpPr txBox="1">
            <a:spLocks/>
          </p:cNvSpPr>
          <p:nvPr/>
        </p:nvSpPr>
        <p:spPr>
          <a:xfrm>
            <a:off x="834556" y="343446"/>
            <a:ext cx="7092894" cy="827302"/>
          </a:xfrm>
          <a:prstGeom prst="rect">
            <a:avLst/>
          </a:prstGeom>
        </p:spPr>
        <p:txBody>
          <a:bodyPr/>
          <a:lstStyle>
            <a:lvl1pPr algn="l" defTabSz="914400" rtl="0" eaLnBrk="1" latinLnBrk="0" hangingPunct="1">
              <a:lnSpc>
                <a:spcPct val="85000"/>
              </a:lnSpc>
              <a:spcBef>
                <a:spcPct val="0"/>
              </a:spcBef>
              <a:buNone/>
              <a:defRPr kumimoji="1" sz="4800" kern="1200" spc="-50" baseline="0">
                <a:solidFill>
                  <a:schemeClr val="tx1">
                    <a:lumMod val="75000"/>
                    <a:lumOff val="25000"/>
                  </a:schemeClr>
                </a:solidFill>
                <a:latin typeface="+mj-lt"/>
                <a:ea typeface="+mj-ea"/>
                <a:cs typeface="+mj-cs"/>
              </a:defRPr>
            </a:lvl1pPr>
          </a:lstStyle>
          <a:p>
            <a:r>
              <a:rPr lang="ja-JP" altLang="en-US"/>
              <a:t>ラベル数削減</a:t>
            </a:r>
            <a:endParaRPr lang="en-US" altLang="ja-JP"/>
          </a:p>
        </p:txBody>
      </p:sp>
      <p:sp>
        <p:nvSpPr>
          <p:cNvPr id="3" name="楕円 2">
            <a:extLst>
              <a:ext uri="{FF2B5EF4-FFF2-40B4-BE49-F238E27FC236}">
                <a16:creationId xmlns:a16="http://schemas.microsoft.com/office/drawing/2014/main" id="{33DEC7AF-A083-A16F-2A47-808066BDF758}"/>
              </a:ext>
            </a:extLst>
          </p:cNvPr>
          <p:cNvSpPr/>
          <p:nvPr/>
        </p:nvSpPr>
        <p:spPr>
          <a:xfrm>
            <a:off x="9917440" y="4713252"/>
            <a:ext cx="135171" cy="148906"/>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楕円 3">
            <a:extLst>
              <a:ext uri="{FF2B5EF4-FFF2-40B4-BE49-F238E27FC236}">
                <a16:creationId xmlns:a16="http://schemas.microsoft.com/office/drawing/2014/main" id="{2AFD9453-0497-A440-C0D4-DF64D87DC2B7}"/>
              </a:ext>
            </a:extLst>
          </p:cNvPr>
          <p:cNvSpPr/>
          <p:nvPr/>
        </p:nvSpPr>
        <p:spPr>
          <a:xfrm>
            <a:off x="10142865" y="4713797"/>
            <a:ext cx="135171" cy="148906"/>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楕円 4">
            <a:extLst>
              <a:ext uri="{FF2B5EF4-FFF2-40B4-BE49-F238E27FC236}">
                <a16:creationId xmlns:a16="http://schemas.microsoft.com/office/drawing/2014/main" id="{27340542-7325-79B6-B718-8938613C622D}"/>
              </a:ext>
            </a:extLst>
          </p:cNvPr>
          <p:cNvSpPr/>
          <p:nvPr/>
        </p:nvSpPr>
        <p:spPr>
          <a:xfrm>
            <a:off x="10368290" y="4718480"/>
            <a:ext cx="135171" cy="148906"/>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楕円 6">
            <a:extLst>
              <a:ext uri="{FF2B5EF4-FFF2-40B4-BE49-F238E27FC236}">
                <a16:creationId xmlns:a16="http://schemas.microsoft.com/office/drawing/2014/main" id="{BBB77A59-1D1A-E608-BA57-4C6E5E61625E}"/>
              </a:ext>
            </a:extLst>
          </p:cNvPr>
          <p:cNvSpPr/>
          <p:nvPr/>
        </p:nvSpPr>
        <p:spPr>
          <a:xfrm>
            <a:off x="10819328" y="4703981"/>
            <a:ext cx="135171" cy="148906"/>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楕円 8">
            <a:extLst>
              <a:ext uri="{FF2B5EF4-FFF2-40B4-BE49-F238E27FC236}">
                <a16:creationId xmlns:a16="http://schemas.microsoft.com/office/drawing/2014/main" id="{81CB467A-E495-B671-08AD-B00F3CF2DEEE}"/>
              </a:ext>
            </a:extLst>
          </p:cNvPr>
          <p:cNvSpPr/>
          <p:nvPr/>
        </p:nvSpPr>
        <p:spPr>
          <a:xfrm>
            <a:off x="11505003" y="4718480"/>
            <a:ext cx="135171" cy="148906"/>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二等辺三角形 11">
            <a:extLst>
              <a:ext uri="{FF2B5EF4-FFF2-40B4-BE49-F238E27FC236}">
                <a16:creationId xmlns:a16="http://schemas.microsoft.com/office/drawing/2014/main" id="{127E8843-BC1F-D361-0E64-BC2318B54E94}"/>
              </a:ext>
            </a:extLst>
          </p:cNvPr>
          <p:cNvSpPr/>
          <p:nvPr/>
        </p:nvSpPr>
        <p:spPr>
          <a:xfrm>
            <a:off x="7855823" y="4712529"/>
            <a:ext cx="135171" cy="156938"/>
          </a:xfrm>
          <a:prstGeom prst="triangl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二等辺三角形 12">
            <a:extLst>
              <a:ext uri="{FF2B5EF4-FFF2-40B4-BE49-F238E27FC236}">
                <a16:creationId xmlns:a16="http://schemas.microsoft.com/office/drawing/2014/main" id="{177E7481-F7D6-345A-F531-0C0793425B34}"/>
              </a:ext>
            </a:extLst>
          </p:cNvPr>
          <p:cNvSpPr/>
          <p:nvPr/>
        </p:nvSpPr>
        <p:spPr>
          <a:xfrm>
            <a:off x="8081248" y="4713519"/>
            <a:ext cx="135171" cy="156938"/>
          </a:xfrm>
          <a:prstGeom prst="triangl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二等辺三角形 13">
            <a:extLst>
              <a:ext uri="{FF2B5EF4-FFF2-40B4-BE49-F238E27FC236}">
                <a16:creationId xmlns:a16="http://schemas.microsoft.com/office/drawing/2014/main" id="{CC40A1BE-9BEE-E753-8D97-96CDAC7AC332}"/>
              </a:ext>
            </a:extLst>
          </p:cNvPr>
          <p:cNvSpPr/>
          <p:nvPr/>
        </p:nvSpPr>
        <p:spPr>
          <a:xfrm>
            <a:off x="8298705" y="4713519"/>
            <a:ext cx="135171" cy="156938"/>
          </a:xfrm>
          <a:prstGeom prst="triangl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二等辺三角形 14">
            <a:extLst>
              <a:ext uri="{FF2B5EF4-FFF2-40B4-BE49-F238E27FC236}">
                <a16:creationId xmlns:a16="http://schemas.microsoft.com/office/drawing/2014/main" id="{F6F37520-8246-78AD-1D45-63C29F001308}"/>
              </a:ext>
            </a:extLst>
          </p:cNvPr>
          <p:cNvSpPr/>
          <p:nvPr/>
        </p:nvSpPr>
        <p:spPr>
          <a:xfrm>
            <a:off x="8532098" y="4713519"/>
            <a:ext cx="135171" cy="156938"/>
          </a:xfrm>
          <a:prstGeom prst="triangl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二等辺三角形 15">
            <a:extLst>
              <a:ext uri="{FF2B5EF4-FFF2-40B4-BE49-F238E27FC236}">
                <a16:creationId xmlns:a16="http://schemas.microsoft.com/office/drawing/2014/main" id="{65494D1F-99FC-F184-108E-C588F9DFDE15}"/>
              </a:ext>
            </a:extLst>
          </p:cNvPr>
          <p:cNvSpPr/>
          <p:nvPr/>
        </p:nvSpPr>
        <p:spPr>
          <a:xfrm>
            <a:off x="8765491" y="4712529"/>
            <a:ext cx="135171" cy="156938"/>
          </a:xfrm>
          <a:prstGeom prst="triangl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二等辺三角形 16">
            <a:extLst>
              <a:ext uri="{FF2B5EF4-FFF2-40B4-BE49-F238E27FC236}">
                <a16:creationId xmlns:a16="http://schemas.microsoft.com/office/drawing/2014/main" id="{5DED155A-410A-2B97-0686-A8C07CD23526}"/>
              </a:ext>
            </a:extLst>
          </p:cNvPr>
          <p:cNvSpPr/>
          <p:nvPr/>
        </p:nvSpPr>
        <p:spPr>
          <a:xfrm>
            <a:off x="8990916" y="4712529"/>
            <a:ext cx="135171" cy="156938"/>
          </a:xfrm>
          <a:prstGeom prst="triangl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二等辺三角形 17">
            <a:extLst>
              <a:ext uri="{FF2B5EF4-FFF2-40B4-BE49-F238E27FC236}">
                <a16:creationId xmlns:a16="http://schemas.microsoft.com/office/drawing/2014/main" id="{C3227C68-C9EE-D91E-D938-CECDC755B93B}"/>
              </a:ext>
            </a:extLst>
          </p:cNvPr>
          <p:cNvSpPr/>
          <p:nvPr/>
        </p:nvSpPr>
        <p:spPr>
          <a:xfrm>
            <a:off x="9217638" y="4712529"/>
            <a:ext cx="135171" cy="156938"/>
          </a:xfrm>
          <a:prstGeom prst="triangl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二等辺三角形 18">
            <a:extLst>
              <a:ext uri="{FF2B5EF4-FFF2-40B4-BE49-F238E27FC236}">
                <a16:creationId xmlns:a16="http://schemas.microsoft.com/office/drawing/2014/main" id="{61CB34C0-62F6-D038-5C42-21B208F33D9B}"/>
              </a:ext>
            </a:extLst>
          </p:cNvPr>
          <p:cNvSpPr/>
          <p:nvPr/>
        </p:nvSpPr>
        <p:spPr>
          <a:xfrm>
            <a:off x="9442075" y="4713890"/>
            <a:ext cx="135171" cy="156938"/>
          </a:xfrm>
          <a:prstGeom prst="triangl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二等辺三角形 19">
            <a:extLst>
              <a:ext uri="{FF2B5EF4-FFF2-40B4-BE49-F238E27FC236}">
                <a16:creationId xmlns:a16="http://schemas.microsoft.com/office/drawing/2014/main" id="{09169DE7-C213-2219-3983-A34FBB09A630}"/>
              </a:ext>
            </a:extLst>
          </p:cNvPr>
          <p:cNvSpPr/>
          <p:nvPr/>
        </p:nvSpPr>
        <p:spPr>
          <a:xfrm>
            <a:off x="9669745" y="4710448"/>
            <a:ext cx="135171" cy="156938"/>
          </a:xfrm>
          <a:prstGeom prst="triangl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二等辺三角形 20">
            <a:extLst>
              <a:ext uri="{FF2B5EF4-FFF2-40B4-BE49-F238E27FC236}">
                <a16:creationId xmlns:a16="http://schemas.microsoft.com/office/drawing/2014/main" id="{2129E87F-4DFE-F73A-8200-E2AAB1CE8B7A}"/>
              </a:ext>
            </a:extLst>
          </p:cNvPr>
          <p:cNvSpPr/>
          <p:nvPr/>
        </p:nvSpPr>
        <p:spPr>
          <a:xfrm>
            <a:off x="10587374" y="4690055"/>
            <a:ext cx="135171" cy="156938"/>
          </a:xfrm>
          <a:prstGeom prst="triangl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二等辺三角形 21">
            <a:extLst>
              <a:ext uri="{FF2B5EF4-FFF2-40B4-BE49-F238E27FC236}">
                <a16:creationId xmlns:a16="http://schemas.microsoft.com/office/drawing/2014/main" id="{6063DB2A-D03A-2AE8-9A7F-88CAA68BCA96}"/>
              </a:ext>
            </a:extLst>
          </p:cNvPr>
          <p:cNvSpPr/>
          <p:nvPr/>
        </p:nvSpPr>
        <p:spPr>
          <a:xfrm>
            <a:off x="11041600" y="4690055"/>
            <a:ext cx="135171" cy="156938"/>
          </a:xfrm>
          <a:prstGeom prst="triangl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二等辺三角形 22">
            <a:extLst>
              <a:ext uri="{FF2B5EF4-FFF2-40B4-BE49-F238E27FC236}">
                <a16:creationId xmlns:a16="http://schemas.microsoft.com/office/drawing/2014/main" id="{314B857E-D131-5035-2AA8-0B83EE8E4B83}"/>
              </a:ext>
            </a:extLst>
          </p:cNvPr>
          <p:cNvSpPr/>
          <p:nvPr/>
        </p:nvSpPr>
        <p:spPr>
          <a:xfrm>
            <a:off x="11286857" y="4685060"/>
            <a:ext cx="135171" cy="156938"/>
          </a:xfrm>
          <a:prstGeom prst="triangl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テキスト ボックス 28">
            <a:extLst>
              <a:ext uri="{FF2B5EF4-FFF2-40B4-BE49-F238E27FC236}">
                <a16:creationId xmlns:a16="http://schemas.microsoft.com/office/drawing/2014/main" id="{898BBCC6-4A73-9E59-E488-941401C52A3D}"/>
              </a:ext>
            </a:extLst>
          </p:cNvPr>
          <p:cNvSpPr txBox="1"/>
          <p:nvPr/>
        </p:nvSpPr>
        <p:spPr>
          <a:xfrm>
            <a:off x="10179802" y="530783"/>
            <a:ext cx="1897443" cy="369332"/>
          </a:xfrm>
          <a:prstGeom prst="rect">
            <a:avLst/>
          </a:prstGeom>
          <a:noFill/>
        </p:spPr>
        <p:txBody>
          <a:bodyPr wrap="square" rtlCol="0">
            <a:spAutoFit/>
          </a:bodyPr>
          <a:lstStyle/>
          <a:p>
            <a:r>
              <a:rPr kumimoji="1" lang="ja-JP" altLang="en-US"/>
              <a:t> </a:t>
            </a:r>
            <a:r>
              <a:rPr kumimoji="1" lang="en-US" altLang="ja-JP"/>
              <a:t>: </a:t>
            </a:r>
            <a:r>
              <a:rPr kumimoji="1" lang="ja-JP" altLang="en-US"/>
              <a:t>少数派ラベル</a:t>
            </a:r>
          </a:p>
        </p:txBody>
      </p:sp>
      <p:sp>
        <p:nvSpPr>
          <p:cNvPr id="30" name="テキスト ボックス 29">
            <a:extLst>
              <a:ext uri="{FF2B5EF4-FFF2-40B4-BE49-F238E27FC236}">
                <a16:creationId xmlns:a16="http://schemas.microsoft.com/office/drawing/2014/main" id="{D7CF5A03-6C8E-ADFC-96BD-BDEEF2A4E8B5}"/>
              </a:ext>
            </a:extLst>
          </p:cNvPr>
          <p:cNvSpPr txBox="1"/>
          <p:nvPr/>
        </p:nvSpPr>
        <p:spPr>
          <a:xfrm>
            <a:off x="10179802" y="952572"/>
            <a:ext cx="1897443" cy="369332"/>
          </a:xfrm>
          <a:prstGeom prst="rect">
            <a:avLst/>
          </a:prstGeom>
          <a:noFill/>
        </p:spPr>
        <p:txBody>
          <a:bodyPr wrap="square" rtlCol="0">
            <a:spAutoFit/>
          </a:bodyPr>
          <a:lstStyle/>
          <a:p>
            <a:r>
              <a:rPr kumimoji="1" lang="ja-JP" altLang="en-US"/>
              <a:t> </a:t>
            </a:r>
            <a:r>
              <a:rPr kumimoji="1" lang="en-US" altLang="ja-JP"/>
              <a:t>: </a:t>
            </a:r>
            <a:r>
              <a:rPr kumimoji="1" lang="ja-JP" altLang="en-US"/>
              <a:t>多数派ラベル</a:t>
            </a:r>
          </a:p>
        </p:txBody>
      </p:sp>
      <p:sp>
        <p:nvSpPr>
          <p:cNvPr id="31" name="二等辺三角形 30">
            <a:extLst>
              <a:ext uri="{FF2B5EF4-FFF2-40B4-BE49-F238E27FC236}">
                <a16:creationId xmlns:a16="http://schemas.microsoft.com/office/drawing/2014/main" id="{D1A1BA50-7098-C85B-A3CE-DF344AED61C3}"/>
              </a:ext>
            </a:extLst>
          </p:cNvPr>
          <p:cNvSpPr/>
          <p:nvPr/>
        </p:nvSpPr>
        <p:spPr>
          <a:xfrm>
            <a:off x="10149154" y="648504"/>
            <a:ext cx="135171" cy="156938"/>
          </a:xfrm>
          <a:prstGeom prst="triangl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楕円 31">
            <a:extLst>
              <a:ext uri="{FF2B5EF4-FFF2-40B4-BE49-F238E27FC236}">
                <a16:creationId xmlns:a16="http://schemas.microsoft.com/office/drawing/2014/main" id="{D2555994-F4B2-F6C8-9AD0-5E69F4D947B2}"/>
              </a:ext>
            </a:extLst>
          </p:cNvPr>
          <p:cNvSpPr/>
          <p:nvPr/>
        </p:nvSpPr>
        <p:spPr>
          <a:xfrm>
            <a:off x="10149153" y="1087252"/>
            <a:ext cx="135171" cy="148906"/>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テキスト ボックス 32">
            <a:extLst>
              <a:ext uri="{FF2B5EF4-FFF2-40B4-BE49-F238E27FC236}">
                <a16:creationId xmlns:a16="http://schemas.microsoft.com/office/drawing/2014/main" id="{F8F6C6D8-4108-1AD3-4030-664FCEEA7904}"/>
              </a:ext>
            </a:extLst>
          </p:cNvPr>
          <p:cNvSpPr txBox="1"/>
          <p:nvPr/>
        </p:nvSpPr>
        <p:spPr>
          <a:xfrm>
            <a:off x="305662" y="1330887"/>
            <a:ext cx="2713576" cy="523220"/>
          </a:xfrm>
          <a:prstGeom prst="rect">
            <a:avLst/>
          </a:prstGeom>
          <a:noFill/>
        </p:spPr>
        <p:txBody>
          <a:bodyPr wrap="square" rtlCol="0">
            <a:spAutoFit/>
          </a:bodyPr>
          <a:lstStyle/>
          <a:p>
            <a:r>
              <a:rPr kumimoji="1" lang="ja-JP" altLang="en-US" sz="2800">
                <a:solidFill>
                  <a:srgbClr val="F17B0F"/>
                </a:solidFill>
              </a:rPr>
              <a:t>多数派ラベル</a:t>
            </a:r>
          </a:p>
        </p:txBody>
      </p:sp>
      <p:sp>
        <p:nvSpPr>
          <p:cNvPr id="40" name="正方形/長方形 39">
            <a:extLst>
              <a:ext uri="{FF2B5EF4-FFF2-40B4-BE49-F238E27FC236}">
                <a16:creationId xmlns:a16="http://schemas.microsoft.com/office/drawing/2014/main" id="{A2543B67-A3E5-7968-988C-B377B0D3005A}"/>
              </a:ext>
            </a:extLst>
          </p:cNvPr>
          <p:cNvSpPr/>
          <p:nvPr/>
        </p:nvSpPr>
        <p:spPr>
          <a:xfrm>
            <a:off x="9988895" y="537487"/>
            <a:ext cx="1897443" cy="791121"/>
          </a:xfrm>
          <a:prstGeom prst="rect">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2" name="直線コネクタ 41">
            <a:extLst>
              <a:ext uri="{FF2B5EF4-FFF2-40B4-BE49-F238E27FC236}">
                <a16:creationId xmlns:a16="http://schemas.microsoft.com/office/drawing/2014/main" id="{0949810D-4F6B-2B26-03BB-F813E124ECDF}"/>
              </a:ext>
            </a:extLst>
          </p:cNvPr>
          <p:cNvCxnSpPr/>
          <p:nvPr/>
        </p:nvCxnSpPr>
        <p:spPr>
          <a:xfrm>
            <a:off x="1151467" y="5708373"/>
            <a:ext cx="3937000"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43" name="楕円 42">
            <a:extLst>
              <a:ext uri="{FF2B5EF4-FFF2-40B4-BE49-F238E27FC236}">
                <a16:creationId xmlns:a16="http://schemas.microsoft.com/office/drawing/2014/main" id="{BF021363-9CA5-A9C3-8017-DE56BE26019C}"/>
              </a:ext>
            </a:extLst>
          </p:cNvPr>
          <p:cNvSpPr/>
          <p:nvPr/>
        </p:nvSpPr>
        <p:spPr>
          <a:xfrm>
            <a:off x="2784509" y="5784040"/>
            <a:ext cx="234729" cy="230497"/>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4" name="直線コネクタ 43">
            <a:extLst>
              <a:ext uri="{FF2B5EF4-FFF2-40B4-BE49-F238E27FC236}">
                <a16:creationId xmlns:a16="http://schemas.microsoft.com/office/drawing/2014/main" id="{301D6C53-B523-DEAE-B0E6-6DBE6BC7B9DE}"/>
              </a:ext>
            </a:extLst>
          </p:cNvPr>
          <p:cNvCxnSpPr>
            <a:cxnSpLocks/>
          </p:cNvCxnSpPr>
          <p:nvPr/>
        </p:nvCxnSpPr>
        <p:spPr>
          <a:xfrm>
            <a:off x="6505374" y="5708373"/>
            <a:ext cx="3071872"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46" name="二等辺三角形 45">
            <a:extLst>
              <a:ext uri="{FF2B5EF4-FFF2-40B4-BE49-F238E27FC236}">
                <a16:creationId xmlns:a16="http://schemas.microsoft.com/office/drawing/2014/main" id="{26C85EE2-A6C9-CAC7-257F-974AB8C31BCC}"/>
              </a:ext>
            </a:extLst>
          </p:cNvPr>
          <p:cNvSpPr/>
          <p:nvPr/>
        </p:nvSpPr>
        <p:spPr>
          <a:xfrm>
            <a:off x="7932581" y="5784042"/>
            <a:ext cx="217457" cy="230495"/>
          </a:xfrm>
          <a:prstGeom prst="triangl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5873354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954AEFA6-D18D-9586-9077-C42AA72A2732}"/>
              </a:ext>
            </a:extLst>
          </p:cNvPr>
          <p:cNvSpPr txBox="1"/>
          <p:nvPr/>
        </p:nvSpPr>
        <p:spPr>
          <a:xfrm>
            <a:off x="562717" y="1213285"/>
            <a:ext cx="11362638" cy="523220"/>
          </a:xfrm>
          <a:prstGeom prst="rect">
            <a:avLst/>
          </a:prstGeom>
          <a:noFill/>
        </p:spPr>
        <p:txBody>
          <a:bodyPr wrap="square" rtlCol="0">
            <a:spAutoFit/>
          </a:bodyPr>
          <a:lstStyle/>
          <a:p>
            <a:pPr algn="ctr"/>
            <a:r>
              <a:rPr kumimoji="1" lang="ja-JP" altLang="en-US" sz="2800"/>
              <a:t>道路交通事故 は多くの死傷者を出す 社会問題 である</a:t>
            </a:r>
          </a:p>
        </p:txBody>
      </p:sp>
      <p:sp>
        <p:nvSpPr>
          <p:cNvPr id="24" name="四角形: 角を丸くする 23">
            <a:extLst>
              <a:ext uri="{FF2B5EF4-FFF2-40B4-BE49-F238E27FC236}">
                <a16:creationId xmlns:a16="http://schemas.microsoft.com/office/drawing/2014/main" id="{281BB266-0337-4E7C-6F35-8B971D65F314}"/>
              </a:ext>
            </a:extLst>
          </p:cNvPr>
          <p:cNvSpPr/>
          <p:nvPr/>
        </p:nvSpPr>
        <p:spPr>
          <a:xfrm>
            <a:off x="562717" y="1053704"/>
            <a:ext cx="11066566" cy="1598056"/>
          </a:xfrm>
          <a:prstGeom prst="roundRect">
            <a:avLst/>
          </a:prstGeom>
          <a:noFill/>
          <a:ln w="762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CC4CDFDA-0CE1-DB5D-9C42-F2DFE7009582}"/>
              </a:ext>
            </a:extLst>
          </p:cNvPr>
          <p:cNvSpPr txBox="1"/>
          <p:nvPr/>
        </p:nvSpPr>
        <p:spPr>
          <a:xfrm>
            <a:off x="1205948" y="1750170"/>
            <a:ext cx="9780104" cy="637675"/>
          </a:xfrm>
          <a:prstGeom prst="rect">
            <a:avLst/>
          </a:prstGeom>
          <a:noFill/>
        </p:spPr>
        <p:txBody>
          <a:bodyPr wrap="square" rtlCol="0">
            <a:spAutoFit/>
          </a:bodyPr>
          <a:lstStyle/>
          <a:p>
            <a:pPr algn="ctr">
              <a:lnSpc>
                <a:spcPct val="150000"/>
              </a:lnSpc>
            </a:pPr>
            <a:r>
              <a:rPr lang="ja-JP" altLang="ja-JP" sz="2800">
                <a:effectLst/>
                <a:latin typeface="+mn-ea"/>
                <a:cs typeface="Times New Roman" panose="02020603050405020304" pitchFamily="18" charset="0"/>
              </a:rPr>
              <a:t>交通状況下には様々な</a:t>
            </a:r>
            <a:r>
              <a:rPr lang="ja-JP" altLang="en-US" sz="2800">
                <a:solidFill>
                  <a:schemeClr val="accent5"/>
                </a:solidFill>
                <a:effectLst/>
                <a:latin typeface="+mn-ea"/>
                <a:cs typeface="Times New Roman" panose="02020603050405020304" pitchFamily="18" charset="0"/>
              </a:rPr>
              <a:t>事故の</a:t>
            </a:r>
            <a:r>
              <a:rPr lang="ja-JP" altLang="en-US" sz="2800">
                <a:solidFill>
                  <a:schemeClr val="accent5"/>
                </a:solidFill>
                <a:latin typeface="+mn-ea"/>
                <a:cs typeface="Times New Roman" panose="02020603050405020304" pitchFamily="18" charset="0"/>
              </a:rPr>
              <a:t>リスク</a:t>
            </a:r>
            <a:r>
              <a:rPr lang="ja-JP" altLang="ja-JP" sz="2800">
                <a:solidFill>
                  <a:schemeClr val="accent5"/>
                </a:solidFill>
                <a:effectLst/>
                <a:latin typeface="+mn-ea"/>
                <a:cs typeface="Times New Roman" panose="02020603050405020304" pitchFamily="18" charset="0"/>
              </a:rPr>
              <a:t>が潜んでいる</a:t>
            </a:r>
            <a:endParaRPr lang="en-US" altLang="ja-JP" sz="2800" dirty="0">
              <a:effectLst/>
              <a:latin typeface="+mn-ea"/>
              <a:cs typeface="Times New Roman" panose="02020603050405020304" pitchFamily="18" charset="0"/>
            </a:endParaRPr>
          </a:p>
        </p:txBody>
      </p:sp>
      <p:sp>
        <p:nvSpPr>
          <p:cNvPr id="2" name="スライド番号プレースホルダー 1">
            <a:extLst>
              <a:ext uri="{FF2B5EF4-FFF2-40B4-BE49-F238E27FC236}">
                <a16:creationId xmlns:a16="http://schemas.microsoft.com/office/drawing/2014/main" id="{F2F59077-E429-1946-B4EA-B14B0F8A9CD8}"/>
              </a:ext>
            </a:extLst>
          </p:cNvPr>
          <p:cNvSpPr>
            <a:spLocks noGrp="1"/>
          </p:cNvSpPr>
          <p:nvPr>
            <p:ph type="sldNum" sz="quarter" idx="12"/>
          </p:nvPr>
        </p:nvSpPr>
        <p:spPr/>
        <p:txBody>
          <a:bodyPr/>
          <a:lstStyle/>
          <a:p>
            <a:fld id="{94D640CE-7195-4C75-882C-1DC684F836C5}" type="slidenum">
              <a:rPr kumimoji="1" lang="ja-JP" altLang="en-US" sz="2800" smtClean="0"/>
              <a:t>2</a:t>
            </a:fld>
            <a:endParaRPr kumimoji="1" lang="ja-JP" altLang="en-US" sz="2800"/>
          </a:p>
        </p:txBody>
      </p:sp>
      <p:sp>
        <p:nvSpPr>
          <p:cNvPr id="3" name="タイトル 1">
            <a:extLst>
              <a:ext uri="{FF2B5EF4-FFF2-40B4-BE49-F238E27FC236}">
                <a16:creationId xmlns:a16="http://schemas.microsoft.com/office/drawing/2014/main" id="{FA0F588E-F599-48C5-E0A9-4938A55C7962}"/>
              </a:ext>
            </a:extLst>
          </p:cNvPr>
          <p:cNvSpPr txBox="1">
            <a:spLocks/>
          </p:cNvSpPr>
          <p:nvPr/>
        </p:nvSpPr>
        <p:spPr>
          <a:xfrm>
            <a:off x="808770" y="344280"/>
            <a:ext cx="4430684" cy="729454"/>
          </a:xfrm>
          <a:prstGeom prst="rect">
            <a:avLst/>
          </a:prstGeom>
        </p:spPr>
        <p:txBody>
          <a:bodyPr/>
          <a:lstStyle>
            <a:lvl1pPr algn="l" defTabSz="914400" rtl="0" eaLnBrk="1" latinLnBrk="0" hangingPunct="1">
              <a:lnSpc>
                <a:spcPct val="85000"/>
              </a:lnSpc>
              <a:spcBef>
                <a:spcPct val="0"/>
              </a:spcBef>
              <a:buNone/>
              <a:defRPr kumimoji="1" sz="4800" kern="1200" spc="-50" baseline="0">
                <a:solidFill>
                  <a:schemeClr val="tx1">
                    <a:lumMod val="75000"/>
                    <a:lumOff val="25000"/>
                  </a:schemeClr>
                </a:solidFill>
                <a:latin typeface="+mj-lt"/>
                <a:ea typeface="+mj-ea"/>
                <a:cs typeface="+mj-cs"/>
              </a:defRPr>
            </a:lvl1pPr>
          </a:lstStyle>
          <a:p>
            <a:r>
              <a:rPr lang="ja-JP" altLang="en-US"/>
              <a:t>研究背景</a:t>
            </a:r>
            <a:endParaRPr lang="ja-JP" altLang="en-US" dirty="0"/>
          </a:p>
        </p:txBody>
      </p:sp>
      <p:sp>
        <p:nvSpPr>
          <p:cNvPr id="6" name="テキスト ボックス 5">
            <a:extLst>
              <a:ext uri="{FF2B5EF4-FFF2-40B4-BE49-F238E27FC236}">
                <a16:creationId xmlns:a16="http://schemas.microsoft.com/office/drawing/2014/main" id="{3E55522A-681D-2316-9A05-A6E7E30AF825}"/>
              </a:ext>
            </a:extLst>
          </p:cNvPr>
          <p:cNvSpPr txBox="1"/>
          <p:nvPr/>
        </p:nvSpPr>
        <p:spPr>
          <a:xfrm>
            <a:off x="4724154" y="3124298"/>
            <a:ext cx="7228047" cy="523220"/>
          </a:xfrm>
          <a:prstGeom prst="rect">
            <a:avLst/>
          </a:prstGeom>
          <a:noFill/>
        </p:spPr>
        <p:txBody>
          <a:bodyPr wrap="square" rtlCol="0">
            <a:spAutoFit/>
          </a:bodyPr>
          <a:lstStyle/>
          <a:p>
            <a:pPr algn="ctr"/>
            <a:r>
              <a:rPr kumimoji="1" lang="ja-JP" altLang="en-US" sz="2800"/>
              <a:t>交通事故の原因の </a:t>
            </a:r>
            <a:r>
              <a:rPr kumimoji="1" lang="en-US" altLang="ja-JP" sz="2800" b="1" dirty="0">
                <a:solidFill>
                  <a:schemeClr val="accent2"/>
                </a:solidFill>
              </a:rPr>
              <a:t>9</a:t>
            </a:r>
            <a:r>
              <a:rPr kumimoji="1" lang="ja-JP" altLang="en-US" sz="2800" b="1">
                <a:solidFill>
                  <a:schemeClr val="accent2"/>
                </a:solidFill>
              </a:rPr>
              <a:t>割</a:t>
            </a:r>
            <a:r>
              <a:rPr kumimoji="1" lang="ja-JP" altLang="en-US" sz="2800">
                <a:solidFill>
                  <a:schemeClr val="accent2"/>
                </a:solidFill>
              </a:rPr>
              <a:t> </a:t>
            </a:r>
            <a:r>
              <a:rPr kumimoji="1" lang="ja-JP" altLang="en-US" sz="2800"/>
              <a:t>は </a:t>
            </a:r>
            <a:r>
              <a:rPr kumimoji="1" lang="ja-JP" altLang="en-US" sz="2800" b="1">
                <a:solidFill>
                  <a:schemeClr val="accent2"/>
                </a:solidFill>
              </a:rPr>
              <a:t>ヒューマンエラー</a:t>
            </a:r>
            <a:r>
              <a:rPr kumimoji="1" lang="ja-JP" altLang="en-US" sz="2800" b="1">
                <a:solidFill>
                  <a:srgbClr val="F17B0F"/>
                </a:solidFill>
              </a:rPr>
              <a:t> </a:t>
            </a:r>
            <a:r>
              <a:rPr kumimoji="1" lang="en-US" altLang="ja-JP" sz="2800" b="1"/>
              <a:t>[1]</a:t>
            </a:r>
            <a:endParaRPr kumimoji="1" lang="ja-JP" altLang="en-US" sz="2800" b="1"/>
          </a:p>
        </p:txBody>
      </p:sp>
      <p:pic>
        <p:nvPicPr>
          <p:cNvPr id="1026" name="Picture 2" descr="ロボットカー・自動運転車のイラスト">
            <a:extLst>
              <a:ext uri="{FF2B5EF4-FFF2-40B4-BE49-F238E27FC236}">
                <a16:creationId xmlns:a16="http://schemas.microsoft.com/office/drawing/2014/main" id="{099434AE-089F-F521-AD6E-E9DE8D9EA0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07921" y="5130852"/>
            <a:ext cx="1060175" cy="1060175"/>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a:extLst>
              <a:ext uri="{FF2B5EF4-FFF2-40B4-BE49-F238E27FC236}">
                <a16:creationId xmlns:a16="http://schemas.microsoft.com/office/drawing/2014/main" id="{97339836-27EC-A8B0-0604-BF3FA5685498}"/>
              </a:ext>
            </a:extLst>
          </p:cNvPr>
          <p:cNvSpPr txBox="1"/>
          <p:nvPr/>
        </p:nvSpPr>
        <p:spPr>
          <a:xfrm>
            <a:off x="5584344" y="4928896"/>
            <a:ext cx="5474697" cy="1311193"/>
          </a:xfrm>
          <a:prstGeom prst="rect">
            <a:avLst/>
          </a:prstGeom>
          <a:noFill/>
        </p:spPr>
        <p:txBody>
          <a:bodyPr wrap="square" rtlCol="0">
            <a:spAutoFit/>
          </a:bodyPr>
          <a:lstStyle/>
          <a:p>
            <a:pPr algn="ctr">
              <a:lnSpc>
                <a:spcPct val="150000"/>
              </a:lnSpc>
            </a:pPr>
            <a:r>
              <a:rPr kumimoji="1" lang="ja-JP" altLang="en-US" sz="2800"/>
              <a:t>自動運転や運転支援システム</a:t>
            </a:r>
            <a:endParaRPr kumimoji="1" lang="en-US" altLang="ja-JP" sz="2800" dirty="0"/>
          </a:p>
          <a:p>
            <a:pPr algn="ctr">
              <a:lnSpc>
                <a:spcPct val="150000"/>
              </a:lnSpc>
            </a:pPr>
            <a:r>
              <a:rPr kumimoji="1" lang="ja-JP" altLang="en-US" sz="2800"/>
              <a:t>の需要が高まっている</a:t>
            </a:r>
          </a:p>
        </p:txBody>
      </p:sp>
      <p:sp>
        <p:nvSpPr>
          <p:cNvPr id="13" name="テキスト ボックス 12">
            <a:extLst>
              <a:ext uri="{FF2B5EF4-FFF2-40B4-BE49-F238E27FC236}">
                <a16:creationId xmlns:a16="http://schemas.microsoft.com/office/drawing/2014/main" id="{7F79AE5B-CCB7-7D42-6DBB-CCF98B13FBD7}"/>
              </a:ext>
            </a:extLst>
          </p:cNvPr>
          <p:cNvSpPr txBox="1"/>
          <p:nvPr/>
        </p:nvSpPr>
        <p:spPr>
          <a:xfrm>
            <a:off x="302940" y="6003112"/>
            <a:ext cx="4899829" cy="338554"/>
          </a:xfrm>
          <a:prstGeom prst="rect">
            <a:avLst/>
          </a:prstGeom>
          <a:noFill/>
        </p:spPr>
        <p:txBody>
          <a:bodyPr wrap="square" rtlCol="0">
            <a:spAutoFit/>
          </a:bodyPr>
          <a:lstStyle/>
          <a:p>
            <a:pPr algn="ctr"/>
            <a:r>
              <a:rPr kumimoji="1" lang="ja-JP" altLang="en-US" sz="1200"/>
              <a:t>以降画像は</a:t>
            </a:r>
            <a:r>
              <a:rPr kumimoji="1" lang="en-US" altLang="ja-JP" sz="1600" dirty="0"/>
              <a:t>DRAMA-dataset</a:t>
            </a:r>
            <a:r>
              <a:rPr kumimoji="1" lang="en-US" altLang="ja-JP" sz="1200" dirty="0"/>
              <a:t>(</a:t>
            </a:r>
            <a:r>
              <a:rPr kumimoji="1" lang="en-US" altLang="ja-JP" sz="1200" dirty="0">
                <a:hlinkClick r:id="rId4"/>
              </a:rPr>
              <a:t>https://usa.honda-ri.com/drama</a:t>
            </a:r>
            <a:r>
              <a:rPr kumimoji="1" lang="en-US" altLang="ja-JP" sz="1200" dirty="0"/>
              <a:t>)</a:t>
            </a:r>
            <a:r>
              <a:rPr kumimoji="1" lang="ja-JP" altLang="en-US" sz="1200"/>
              <a:t>を引用</a:t>
            </a:r>
          </a:p>
        </p:txBody>
      </p:sp>
      <p:sp>
        <p:nvSpPr>
          <p:cNvPr id="21" name="テキスト ボックス 20">
            <a:extLst>
              <a:ext uri="{FF2B5EF4-FFF2-40B4-BE49-F238E27FC236}">
                <a16:creationId xmlns:a16="http://schemas.microsoft.com/office/drawing/2014/main" id="{6C298850-7EA9-3695-6444-AEFAA2141EDF}"/>
              </a:ext>
            </a:extLst>
          </p:cNvPr>
          <p:cNvSpPr txBox="1"/>
          <p:nvPr/>
        </p:nvSpPr>
        <p:spPr>
          <a:xfrm>
            <a:off x="8354803" y="3884004"/>
            <a:ext cx="1906762" cy="830997"/>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sz="2400"/>
              <a:t>注意不足</a:t>
            </a:r>
            <a:endParaRPr kumimoji="1" lang="en-US" altLang="ja-JP" sz="2400" dirty="0"/>
          </a:p>
          <a:p>
            <a:pPr marL="285750" indent="-285750">
              <a:buFont typeface="Arial" panose="020B0604020202020204" pitchFamily="34" charset="0"/>
              <a:buChar char="•"/>
            </a:pPr>
            <a:r>
              <a:rPr kumimoji="1" lang="ja-JP" altLang="en-US" sz="2400"/>
              <a:t>判断ミス</a:t>
            </a:r>
          </a:p>
        </p:txBody>
      </p:sp>
      <p:sp>
        <p:nvSpPr>
          <p:cNvPr id="23" name="テキスト ボックス 22">
            <a:extLst>
              <a:ext uri="{FF2B5EF4-FFF2-40B4-BE49-F238E27FC236}">
                <a16:creationId xmlns:a16="http://schemas.microsoft.com/office/drawing/2014/main" id="{B4758A22-8A25-CD07-CB9C-B1AC341D3ECB}"/>
              </a:ext>
            </a:extLst>
          </p:cNvPr>
          <p:cNvSpPr txBox="1"/>
          <p:nvPr/>
        </p:nvSpPr>
        <p:spPr>
          <a:xfrm>
            <a:off x="9930032" y="4310568"/>
            <a:ext cx="644129" cy="400110"/>
          </a:xfrm>
          <a:prstGeom prst="rect">
            <a:avLst/>
          </a:prstGeom>
          <a:noFill/>
        </p:spPr>
        <p:txBody>
          <a:bodyPr wrap="square" rtlCol="0">
            <a:spAutoFit/>
          </a:bodyPr>
          <a:lstStyle/>
          <a:p>
            <a:r>
              <a:rPr kumimoji="1" lang="en-US" altLang="ja-JP" sz="2000" dirty="0">
                <a:solidFill>
                  <a:schemeClr val="accent2"/>
                </a:solidFill>
              </a:rPr>
              <a:t>etc.</a:t>
            </a:r>
            <a:endParaRPr kumimoji="1" lang="ja-JP" altLang="en-US" sz="2000">
              <a:solidFill>
                <a:schemeClr val="accent2"/>
              </a:solidFill>
            </a:endParaRPr>
          </a:p>
        </p:txBody>
      </p:sp>
      <p:sp>
        <p:nvSpPr>
          <p:cNvPr id="29" name="テキスト ボックス 28">
            <a:extLst>
              <a:ext uri="{FF2B5EF4-FFF2-40B4-BE49-F238E27FC236}">
                <a16:creationId xmlns:a16="http://schemas.microsoft.com/office/drawing/2014/main" id="{095F051B-E861-FB53-4767-0997A52C8E0B}"/>
              </a:ext>
            </a:extLst>
          </p:cNvPr>
          <p:cNvSpPr txBox="1"/>
          <p:nvPr/>
        </p:nvSpPr>
        <p:spPr>
          <a:xfrm>
            <a:off x="6192154" y="3884004"/>
            <a:ext cx="2129539" cy="830997"/>
          </a:xfrm>
          <a:prstGeom prst="rect">
            <a:avLst/>
          </a:prstGeom>
          <a:noFill/>
        </p:spPr>
        <p:txBody>
          <a:bodyPr wrap="square">
            <a:spAutoFit/>
          </a:bodyPr>
          <a:lstStyle/>
          <a:p>
            <a:pPr marL="285750" indent="-285750" algn="l">
              <a:buFont typeface="Arial" panose="020B0604020202020204" pitchFamily="34" charset="0"/>
              <a:buChar char="•"/>
            </a:pPr>
            <a:r>
              <a:rPr lang="ja-JP" altLang="en-US" sz="2400">
                <a:effectLst/>
                <a:latin typeface="+mn-ea"/>
              </a:rPr>
              <a:t>動静不注視</a:t>
            </a:r>
            <a:endParaRPr lang="en-US" altLang="ja-JP" sz="2400" dirty="0">
              <a:effectLst/>
              <a:latin typeface="+mn-ea"/>
            </a:endParaRPr>
          </a:p>
          <a:p>
            <a:pPr marL="285750" indent="-285750" algn="l">
              <a:buFont typeface="Arial" panose="020B0604020202020204" pitchFamily="34" charset="0"/>
              <a:buChar char="•"/>
            </a:pPr>
            <a:r>
              <a:rPr lang="ja-JP" altLang="en-US" sz="2400">
                <a:latin typeface="+mn-ea"/>
              </a:rPr>
              <a:t>安全不確認</a:t>
            </a:r>
            <a:endParaRPr lang="ja-JP" altLang="en-US" sz="2400">
              <a:effectLst/>
              <a:latin typeface="+mn-ea"/>
            </a:endParaRPr>
          </a:p>
        </p:txBody>
      </p:sp>
      <p:sp>
        <p:nvSpPr>
          <p:cNvPr id="30" name="吹き出し: 四角形 29">
            <a:extLst>
              <a:ext uri="{FF2B5EF4-FFF2-40B4-BE49-F238E27FC236}">
                <a16:creationId xmlns:a16="http://schemas.microsoft.com/office/drawing/2014/main" id="{79CF1417-BFEF-8651-0F0F-DF163078EFF9}"/>
              </a:ext>
            </a:extLst>
          </p:cNvPr>
          <p:cNvSpPr/>
          <p:nvPr/>
        </p:nvSpPr>
        <p:spPr>
          <a:xfrm>
            <a:off x="6033098" y="3890440"/>
            <a:ext cx="4541064" cy="829168"/>
          </a:xfrm>
          <a:prstGeom prst="wedgeRectCallout">
            <a:avLst>
              <a:gd name="adj1" fmla="val 34391"/>
              <a:gd name="adj2" fmla="val -87194"/>
            </a:avLst>
          </a:prstGeom>
          <a:noFill/>
          <a:ln w="57150">
            <a:solidFill>
              <a:schemeClr val="accent1">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1" name="図 30">
            <a:extLst>
              <a:ext uri="{FF2B5EF4-FFF2-40B4-BE49-F238E27FC236}">
                <a16:creationId xmlns:a16="http://schemas.microsoft.com/office/drawing/2014/main" id="{5D2857EA-8A35-3C3F-D200-1F4D231E88FB}"/>
              </a:ext>
            </a:extLst>
          </p:cNvPr>
          <p:cNvPicPr>
            <a:picLocks noChangeAspect="1"/>
          </p:cNvPicPr>
          <p:nvPr/>
        </p:nvPicPr>
        <p:blipFill rotWithShape="1">
          <a:blip r:embed="rId5">
            <a:extLst>
              <a:ext uri="{28A0092B-C50C-407E-A947-70E740481C1C}">
                <a14:useLocalDpi xmlns:a14="http://schemas.microsoft.com/office/drawing/2010/main" val="0"/>
              </a:ext>
            </a:extLst>
          </a:blip>
          <a:srcRect l="5143" t="43932" r="41316" b="47689"/>
          <a:stretch/>
        </p:blipFill>
        <p:spPr>
          <a:xfrm>
            <a:off x="5845311" y="2336962"/>
            <a:ext cx="3987931" cy="185961"/>
          </a:xfrm>
          <a:prstGeom prst="rect">
            <a:avLst/>
          </a:prstGeom>
        </p:spPr>
      </p:pic>
      <p:sp>
        <p:nvSpPr>
          <p:cNvPr id="16" name="テキスト ボックス 15">
            <a:extLst>
              <a:ext uri="{FF2B5EF4-FFF2-40B4-BE49-F238E27FC236}">
                <a16:creationId xmlns:a16="http://schemas.microsoft.com/office/drawing/2014/main" id="{3D4668AC-9988-AB05-A96D-E74276BF437D}"/>
              </a:ext>
            </a:extLst>
          </p:cNvPr>
          <p:cNvSpPr txBox="1"/>
          <p:nvPr/>
        </p:nvSpPr>
        <p:spPr>
          <a:xfrm>
            <a:off x="174345" y="6308532"/>
            <a:ext cx="12294525" cy="246221"/>
          </a:xfrm>
          <a:prstGeom prst="rect">
            <a:avLst/>
          </a:prstGeom>
          <a:noFill/>
        </p:spPr>
        <p:txBody>
          <a:bodyPr wrap="square" rtlCol="0">
            <a:spAutoFit/>
          </a:bodyPr>
          <a:lstStyle/>
          <a:p>
            <a:r>
              <a:rPr kumimoji="1" lang="en-US" altLang="ja-JP" sz="1000" b="1" dirty="0">
                <a:solidFill>
                  <a:schemeClr val="bg1"/>
                </a:solidFill>
                <a:latin typeface="+mn-ea"/>
                <a:cs typeface="Arial" panose="020B0604020202020204" pitchFamily="34" charset="0"/>
              </a:rPr>
              <a:t>[</a:t>
            </a:r>
            <a:r>
              <a:rPr kumimoji="1" lang="en-US" altLang="ja-JP" sz="1000" b="1">
                <a:solidFill>
                  <a:schemeClr val="bg1"/>
                </a:solidFill>
                <a:latin typeface="+mn-ea"/>
                <a:cs typeface="Arial" panose="020B0604020202020204" pitchFamily="34" charset="0"/>
              </a:rPr>
              <a:t>1]  </a:t>
            </a:r>
            <a:r>
              <a:rPr lang="ja-JP" altLang="en-US" sz="1000" b="1" i="0">
                <a:solidFill>
                  <a:schemeClr val="bg1"/>
                </a:solidFill>
                <a:effectLst/>
                <a:latin typeface="Courier New" panose="02070309020205020404" pitchFamily="49" charset="0"/>
              </a:rPr>
              <a:t>林哲史</a:t>
            </a:r>
            <a:r>
              <a:rPr lang="en-US" altLang="ja-JP" sz="1000" b="1" i="0">
                <a:solidFill>
                  <a:schemeClr val="bg1"/>
                </a:solidFill>
                <a:effectLst/>
                <a:latin typeface="Times New Roman" panose="02020603050405020304" pitchFamily="18" charset="0"/>
              </a:rPr>
              <a:t>. ”</a:t>
            </a:r>
            <a:r>
              <a:rPr lang="ja-JP" altLang="en-US" sz="1000" b="1" i="0">
                <a:solidFill>
                  <a:schemeClr val="bg1"/>
                </a:solidFill>
                <a:effectLst/>
                <a:latin typeface="Courier New" panose="02070309020205020404" pitchFamily="49" charset="0"/>
              </a:rPr>
              <a:t>自動運転の「交通事故削減効果」 データで読み解く</a:t>
            </a:r>
            <a:r>
              <a:rPr lang="ja-JP" altLang="en-US" sz="1000" b="1" i="0">
                <a:solidFill>
                  <a:schemeClr val="bg1"/>
                </a:solidFill>
                <a:effectLst/>
                <a:latin typeface="Times New Roman" panose="02020603050405020304" pitchFamily="18" charset="0"/>
              </a:rPr>
              <a:t>”</a:t>
            </a:r>
            <a:r>
              <a:rPr lang="en-US" altLang="ja-JP" sz="1000" b="1" i="0">
                <a:solidFill>
                  <a:schemeClr val="bg1"/>
                </a:solidFill>
                <a:effectLst/>
                <a:latin typeface="Times New Roman" panose="02020603050405020304" pitchFamily="18" charset="0"/>
              </a:rPr>
              <a:t>. </a:t>
            </a:r>
            <a:r>
              <a:rPr lang="ja-JP" altLang="en-US" sz="1000" b="1" i="0">
                <a:solidFill>
                  <a:schemeClr val="bg1"/>
                </a:solidFill>
                <a:effectLst/>
                <a:latin typeface="Courier New" panose="02070309020205020404" pitchFamily="49" charset="0"/>
              </a:rPr>
              <a:t>日経 </a:t>
            </a:r>
            <a:r>
              <a:rPr lang="en-US" altLang="ja-JP" sz="1000" b="1" i="0">
                <a:solidFill>
                  <a:schemeClr val="bg1"/>
                </a:solidFill>
                <a:effectLst/>
                <a:latin typeface="Times New Roman" panose="02020603050405020304" pitchFamily="18" charset="0"/>
              </a:rPr>
              <a:t>BP </a:t>
            </a:r>
            <a:r>
              <a:rPr lang="ja-JP" altLang="en-US" sz="1000" b="1" i="0">
                <a:solidFill>
                  <a:schemeClr val="bg1"/>
                </a:solidFill>
                <a:effectLst/>
                <a:latin typeface="Courier New" panose="02070309020205020404" pitchFamily="49" charset="0"/>
              </a:rPr>
              <a:t>総研 クリーンテック研究所</a:t>
            </a:r>
            <a:r>
              <a:rPr lang="en-US" altLang="ja-JP" sz="1000" b="1" i="0">
                <a:solidFill>
                  <a:schemeClr val="bg1"/>
                </a:solidFill>
                <a:effectLst/>
                <a:latin typeface="Times New Roman" panose="02020603050405020304" pitchFamily="18" charset="0"/>
              </a:rPr>
              <a:t>, 2017. </a:t>
            </a:r>
            <a:r>
              <a:rPr lang="en-US" altLang="ja-JP" sz="1000" b="1" i="0">
                <a:solidFill>
                  <a:schemeClr val="bg1"/>
                </a:solidFill>
                <a:effectLst/>
                <a:latin typeface="Courier New" panose="02070309020205020404" pitchFamily="49" charset="0"/>
              </a:rPr>
              <a:t>https://project.nikkeibp.co.jp/mirakoto/atcl/buzzword/h_vol15/</a:t>
            </a:r>
            <a:endParaRPr kumimoji="1" lang="en-US" altLang="ja-JP" sz="1000" b="1">
              <a:solidFill>
                <a:schemeClr val="bg1"/>
              </a:solidFill>
              <a:latin typeface="+mn-ea"/>
              <a:cs typeface="Arial" panose="020B0604020202020204" pitchFamily="34" charset="0"/>
            </a:endParaRPr>
          </a:p>
        </p:txBody>
      </p:sp>
      <p:pic>
        <p:nvPicPr>
          <p:cNvPr id="4" name="図 3">
            <a:extLst>
              <a:ext uri="{FF2B5EF4-FFF2-40B4-BE49-F238E27FC236}">
                <a16:creationId xmlns:a16="http://schemas.microsoft.com/office/drawing/2014/main" id="{B36C31DF-163F-8055-F33A-C57CA2124CA5}"/>
              </a:ext>
            </a:extLst>
          </p:cNvPr>
          <p:cNvPicPr>
            <a:picLocks noChangeAspect="1"/>
          </p:cNvPicPr>
          <p:nvPr/>
        </p:nvPicPr>
        <p:blipFill rotWithShape="1">
          <a:blip r:embed="rId6"/>
          <a:srcRect t="6838" r="50000"/>
          <a:stretch/>
        </p:blipFill>
        <p:spPr>
          <a:xfrm>
            <a:off x="726042" y="3224325"/>
            <a:ext cx="4053624" cy="2871120"/>
          </a:xfrm>
          <a:prstGeom prst="rect">
            <a:avLst/>
          </a:prstGeom>
        </p:spPr>
      </p:pic>
      <p:sp>
        <p:nvSpPr>
          <p:cNvPr id="18" name="テキスト ボックス 17">
            <a:extLst>
              <a:ext uri="{FF2B5EF4-FFF2-40B4-BE49-F238E27FC236}">
                <a16:creationId xmlns:a16="http://schemas.microsoft.com/office/drawing/2014/main" id="{6C8732FC-79BA-688A-3E1C-E8B9A92DD909}"/>
              </a:ext>
            </a:extLst>
          </p:cNvPr>
          <p:cNvSpPr txBox="1"/>
          <p:nvPr/>
        </p:nvSpPr>
        <p:spPr>
          <a:xfrm>
            <a:off x="1089656" y="2718850"/>
            <a:ext cx="2922146" cy="584775"/>
          </a:xfrm>
          <a:prstGeom prst="rect">
            <a:avLst/>
          </a:prstGeom>
          <a:noFill/>
        </p:spPr>
        <p:txBody>
          <a:bodyPr wrap="square" rtlCol="0">
            <a:spAutoFit/>
          </a:bodyPr>
          <a:lstStyle/>
          <a:p>
            <a:pPr algn="ctr"/>
            <a:r>
              <a:rPr kumimoji="1" lang="ja-JP" altLang="en-US" sz="3200" b="1">
                <a:solidFill>
                  <a:schemeClr val="accent5"/>
                </a:solidFill>
              </a:rPr>
              <a:t>潜在的なリスク</a:t>
            </a:r>
          </a:p>
        </p:txBody>
      </p:sp>
      <p:cxnSp>
        <p:nvCxnSpPr>
          <p:cNvPr id="20" name="直線矢印コネクタ 19">
            <a:extLst>
              <a:ext uri="{FF2B5EF4-FFF2-40B4-BE49-F238E27FC236}">
                <a16:creationId xmlns:a16="http://schemas.microsoft.com/office/drawing/2014/main" id="{32EFACEF-3AAF-8AFF-8ACF-9B90A281E7E5}"/>
              </a:ext>
            </a:extLst>
          </p:cNvPr>
          <p:cNvCxnSpPr/>
          <p:nvPr/>
        </p:nvCxnSpPr>
        <p:spPr>
          <a:xfrm>
            <a:off x="3397718" y="3205075"/>
            <a:ext cx="0" cy="1232172"/>
          </a:xfrm>
          <a:prstGeom prst="straightConnector1">
            <a:avLst/>
          </a:prstGeom>
          <a:ln w="57150">
            <a:solidFill>
              <a:srgbClr val="F17B0F"/>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線矢印コネクタ 21">
            <a:extLst>
              <a:ext uri="{FF2B5EF4-FFF2-40B4-BE49-F238E27FC236}">
                <a16:creationId xmlns:a16="http://schemas.microsoft.com/office/drawing/2014/main" id="{AA0699FB-34F9-91A8-1D81-E25DDB2CE022}"/>
              </a:ext>
            </a:extLst>
          </p:cNvPr>
          <p:cNvCxnSpPr>
            <a:cxnSpLocks/>
          </p:cNvCxnSpPr>
          <p:nvPr/>
        </p:nvCxnSpPr>
        <p:spPr>
          <a:xfrm>
            <a:off x="1634691" y="3205075"/>
            <a:ext cx="0" cy="1105493"/>
          </a:xfrm>
          <a:prstGeom prst="straightConnector1">
            <a:avLst/>
          </a:prstGeom>
          <a:ln w="57150">
            <a:solidFill>
              <a:srgbClr val="F17B0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24113279"/>
      </p:ext>
    </p:extLst>
  </p:cSld>
  <p:clrMapOvr>
    <a:masterClrMapping/>
  </p:clrMapOvr>
  <mc:AlternateContent xmlns:mc="http://schemas.openxmlformats.org/markup-compatibility/2006" xmlns:p14="http://schemas.microsoft.com/office/powerpoint/2010/main">
    <mc:Choice Requires="p14">
      <p:transition spd="slow" p14:dur="2000" advTm="37588"/>
    </mc:Choice>
    <mc:Fallback xmlns="">
      <p:transition spd="slow" advTm="37588"/>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64841F-CCA3-7D1D-16FF-EA295E46FE2A}"/>
            </a:ext>
          </a:extLst>
        </p:cNvPr>
        <p:cNvGrpSpPr/>
        <p:nvPr/>
      </p:nvGrpSpPr>
      <p:grpSpPr>
        <a:xfrm>
          <a:off x="0" y="0"/>
          <a:ext cx="0" cy="0"/>
          <a:chOff x="0" y="0"/>
          <a:chExt cx="0" cy="0"/>
        </a:xfrm>
      </p:grpSpPr>
      <p:sp>
        <p:nvSpPr>
          <p:cNvPr id="62" name="正方形/長方形 61">
            <a:extLst>
              <a:ext uri="{FF2B5EF4-FFF2-40B4-BE49-F238E27FC236}">
                <a16:creationId xmlns:a16="http://schemas.microsoft.com/office/drawing/2014/main" id="{3BB50028-8891-8263-20A2-298805DC86C1}"/>
              </a:ext>
            </a:extLst>
          </p:cNvPr>
          <p:cNvSpPr/>
          <p:nvPr/>
        </p:nvSpPr>
        <p:spPr>
          <a:xfrm>
            <a:off x="9649395" y="5047324"/>
            <a:ext cx="1897443" cy="791121"/>
          </a:xfrm>
          <a:prstGeom prst="rect">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スライド番号プレースホルダー 1">
            <a:extLst>
              <a:ext uri="{FF2B5EF4-FFF2-40B4-BE49-F238E27FC236}">
                <a16:creationId xmlns:a16="http://schemas.microsoft.com/office/drawing/2014/main" id="{513B19D8-B644-FF2B-F754-2BDCF649FF19}"/>
              </a:ext>
            </a:extLst>
          </p:cNvPr>
          <p:cNvSpPr>
            <a:spLocks noGrp="1"/>
          </p:cNvSpPr>
          <p:nvPr>
            <p:ph type="sldNum" sz="quarter" idx="12"/>
          </p:nvPr>
        </p:nvSpPr>
        <p:spPr/>
        <p:txBody>
          <a:bodyPr/>
          <a:lstStyle/>
          <a:p>
            <a:r>
              <a:rPr kumimoji="1" lang="en-US" altLang="ja-JP" sz="2800"/>
              <a:t>20</a:t>
            </a:r>
            <a:endParaRPr kumimoji="1" lang="ja-JP" altLang="en-US" sz="2800"/>
          </a:p>
        </p:txBody>
      </p:sp>
      <p:sp>
        <p:nvSpPr>
          <p:cNvPr id="7" name="テキスト ボックス 6">
            <a:extLst>
              <a:ext uri="{FF2B5EF4-FFF2-40B4-BE49-F238E27FC236}">
                <a16:creationId xmlns:a16="http://schemas.microsoft.com/office/drawing/2014/main" id="{A4DB7425-84C3-577E-1F0D-FB6E8A126EE4}"/>
              </a:ext>
            </a:extLst>
          </p:cNvPr>
          <p:cNvSpPr txBox="1"/>
          <p:nvPr/>
        </p:nvSpPr>
        <p:spPr>
          <a:xfrm>
            <a:off x="254519" y="1034557"/>
            <a:ext cx="4521200" cy="461665"/>
          </a:xfrm>
          <a:prstGeom prst="rect">
            <a:avLst/>
          </a:prstGeom>
          <a:noFill/>
        </p:spPr>
        <p:txBody>
          <a:bodyPr wrap="square" rtlCol="0">
            <a:spAutoFit/>
          </a:bodyPr>
          <a:lstStyle/>
          <a:p>
            <a:pPr algn="ctr"/>
            <a:r>
              <a:rPr kumimoji="1" lang="ja-JP" altLang="en-US" sz="2400" b="1" u="sng"/>
              <a:t>対象が自車進路に進入している</a:t>
            </a:r>
          </a:p>
        </p:txBody>
      </p:sp>
      <p:sp>
        <p:nvSpPr>
          <p:cNvPr id="8" name="テキスト ボックス 7">
            <a:extLst>
              <a:ext uri="{FF2B5EF4-FFF2-40B4-BE49-F238E27FC236}">
                <a16:creationId xmlns:a16="http://schemas.microsoft.com/office/drawing/2014/main" id="{D7A79B3A-43C3-9A86-1F60-F9FB34C98E88}"/>
              </a:ext>
            </a:extLst>
          </p:cNvPr>
          <p:cNvSpPr txBox="1"/>
          <p:nvPr/>
        </p:nvSpPr>
        <p:spPr>
          <a:xfrm>
            <a:off x="347579" y="2729573"/>
            <a:ext cx="5477106" cy="461665"/>
          </a:xfrm>
          <a:prstGeom prst="rect">
            <a:avLst/>
          </a:prstGeom>
          <a:noFill/>
        </p:spPr>
        <p:txBody>
          <a:bodyPr wrap="square" rtlCol="0">
            <a:spAutoFit/>
          </a:bodyPr>
          <a:lstStyle/>
          <a:p>
            <a:pPr algn="ctr"/>
            <a:r>
              <a:rPr kumimoji="1" lang="ja-JP" altLang="en-US" sz="2400" b="1" u="sng"/>
              <a:t>対象が自車進路に進入するかもしれない</a:t>
            </a:r>
          </a:p>
        </p:txBody>
      </p:sp>
      <p:sp>
        <p:nvSpPr>
          <p:cNvPr id="11" name="テキスト ボックス 10">
            <a:extLst>
              <a:ext uri="{FF2B5EF4-FFF2-40B4-BE49-F238E27FC236}">
                <a16:creationId xmlns:a16="http://schemas.microsoft.com/office/drawing/2014/main" id="{FAC57F69-E173-2181-6515-8C9F79B93477}"/>
              </a:ext>
            </a:extLst>
          </p:cNvPr>
          <p:cNvSpPr txBox="1"/>
          <p:nvPr/>
        </p:nvSpPr>
        <p:spPr>
          <a:xfrm>
            <a:off x="6072030" y="1019555"/>
            <a:ext cx="4442350" cy="461665"/>
          </a:xfrm>
          <a:prstGeom prst="rect">
            <a:avLst/>
          </a:prstGeom>
          <a:noFill/>
        </p:spPr>
        <p:txBody>
          <a:bodyPr wrap="square" rtlCol="0">
            <a:spAutoFit/>
          </a:bodyPr>
          <a:lstStyle/>
          <a:p>
            <a:pPr algn="ctr"/>
            <a:r>
              <a:rPr kumimoji="1" lang="ja-JP" altLang="en-US" sz="2400" b="1" u="sng"/>
              <a:t>対象が自車に気づいていない</a:t>
            </a:r>
          </a:p>
        </p:txBody>
      </p:sp>
      <p:sp>
        <p:nvSpPr>
          <p:cNvPr id="12" name="テキスト ボックス 11">
            <a:extLst>
              <a:ext uri="{FF2B5EF4-FFF2-40B4-BE49-F238E27FC236}">
                <a16:creationId xmlns:a16="http://schemas.microsoft.com/office/drawing/2014/main" id="{3881FFC0-860E-C982-CF10-6DAECA75EE4B}"/>
              </a:ext>
            </a:extLst>
          </p:cNvPr>
          <p:cNvSpPr txBox="1"/>
          <p:nvPr/>
        </p:nvSpPr>
        <p:spPr>
          <a:xfrm>
            <a:off x="5891598" y="2246413"/>
            <a:ext cx="5477106" cy="461665"/>
          </a:xfrm>
          <a:prstGeom prst="rect">
            <a:avLst/>
          </a:prstGeom>
          <a:noFill/>
        </p:spPr>
        <p:txBody>
          <a:bodyPr wrap="square" rtlCol="0">
            <a:spAutoFit/>
          </a:bodyPr>
          <a:lstStyle/>
          <a:p>
            <a:pPr algn="ctr"/>
            <a:r>
              <a:rPr kumimoji="1" lang="ja-JP" altLang="en-US" sz="2400" b="1" u="sng"/>
              <a:t>対象が停止・減速するかもしれない</a:t>
            </a:r>
          </a:p>
        </p:txBody>
      </p:sp>
      <p:sp>
        <p:nvSpPr>
          <p:cNvPr id="13" name="テキスト ボックス 12">
            <a:extLst>
              <a:ext uri="{FF2B5EF4-FFF2-40B4-BE49-F238E27FC236}">
                <a16:creationId xmlns:a16="http://schemas.microsoft.com/office/drawing/2014/main" id="{38303091-004E-F476-3726-704B419D82AB}"/>
              </a:ext>
            </a:extLst>
          </p:cNvPr>
          <p:cNvSpPr txBox="1"/>
          <p:nvPr/>
        </p:nvSpPr>
        <p:spPr>
          <a:xfrm>
            <a:off x="6169020" y="3704897"/>
            <a:ext cx="5860516" cy="461665"/>
          </a:xfrm>
          <a:prstGeom prst="rect">
            <a:avLst/>
          </a:prstGeom>
          <a:noFill/>
        </p:spPr>
        <p:txBody>
          <a:bodyPr wrap="square" rtlCol="0">
            <a:spAutoFit/>
          </a:bodyPr>
          <a:lstStyle/>
          <a:p>
            <a:pPr algn="ctr"/>
            <a:r>
              <a:rPr kumimoji="1" lang="ja-JP" altLang="en-US" sz="2400" b="1" u="sng"/>
              <a:t>対象が進路変更している・するかもしれない</a:t>
            </a:r>
          </a:p>
        </p:txBody>
      </p:sp>
      <p:sp>
        <p:nvSpPr>
          <p:cNvPr id="15" name="左中かっこ 14">
            <a:extLst>
              <a:ext uri="{FF2B5EF4-FFF2-40B4-BE49-F238E27FC236}">
                <a16:creationId xmlns:a16="http://schemas.microsoft.com/office/drawing/2014/main" id="{A5CCF94C-BE32-62FF-CC6F-9CBBBEC6C1B4}"/>
              </a:ext>
            </a:extLst>
          </p:cNvPr>
          <p:cNvSpPr/>
          <p:nvPr/>
        </p:nvSpPr>
        <p:spPr>
          <a:xfrm>
            <a:off x="540383" y="1551771"/>
            <a:ext cx="448734" cy="633564"/>
          </a:xfrm>
          <a:prstGeom prst="lef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cxnSp>
        <p:nvCxnSpPr>
          <p:cNvPr id="20" name="コネクタ: カギ線 19">
            <a:extLst>
              <a:ext uri="{FF2B5EF4-FFF2-40B4-BE49-F238E27FC236}">
                <a16:creationId xmlns:a16="http://schemas.microsoft.com/office/drawing/2014/main" id="{11F7C51D-4EAE-01A3-1F0E-7D1EAED14BEC}"/>
              </a:ext>
            </a:extLst>
          </p:cNvPr>
          <p:cNvCxnSpPr>
            <a:cxnSpLocks/>
            <a:stCxn id="15" idx="1"/>
          </p:cNvCxnSpPr>
          <p:nvPr/>
        </p:nvCxnSpPr>
        <p:spPr>
          <a:xfrm rot="10800000">
            <a:off x="540381" y="1532795"/>
            <a:ext cx="2" cy="335758"/>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3" name="テキスト ボックス 22">
            <a:extLst>
              <a:ext uri="{FF2B5EF4-FFF2-40B4-BE49-F238E27FC236}">
                <a16:creationId xmlns:a16="http://schemas.microsoft.com/office/drawing/2014/main" id="{F183AA2A-91CB-82E2-FA75-BB3F8E8B528C}"/>
              </a:ext>
            </a:extLst>
          </p:cNvPr>
          <p:cNvSpPr txBox="1"/>
          <p:nvPr/>
        </p:nvSpPr>
        <p:spPr>
          <a:xfrm>
            <a:off x="982385" y="1540916"/>
            <a:ext cx="4809067" cy="646331"/>
          </a:xfrm>
          <a:prstGeom prst="rect">
            <a:avLst/>
          </a:prstGeom>
          <a:noFill/>
        </p:spPr>
        <p:txBody>
          <a:bodyPr wrap="square" rtlCol="0">
            <a:spAutoFit/>
          </a:bodyPr>
          <a:lstStyle/>
          <a:p>
            <a:pPr marL="285750" indent="-285750">
              <a:buFont typeface="Wingdings" panose="05000000000000000000" pitchFamily="2" charset="2"/>
              <a:buChar char="l"/>
            </a:pPr>
            <a:r>
              <a:rPr kumimoji="1" lang="ja-JP" altLang="en-US"/>
              <a:t>対象が自車進路に進入している</a:t>
            </a:r>
            <a:endParaRPr kumimoji="1" lang="en-US" altLang="ja-JP"/>
          </a:p>
          <a:p>
            <a:pPr marL="285750" indent="-285750">
              <a:buFont typeface="Wingdings" panose="05000000000000000000" pitchFamily="2" charset="2"/>
              <a:buChar char="l"/>
            </a:pPr>
            <a:r>
              <a:rPr kumimoji="1" lang="ja-JP" altLang="en-US"/>
              <a:t>対向車がセンターラインよりを走行している</a:t>
            </a:r>
            <a:endParaRPr kumimoji="1" lang="en-US" altLang="ja-JP"/>
          </a:p>
        </p:txBody>
      </p:sp>
      <p:sp>
        <p:nvSpPr>
          <p:cNvPr id="24" name="左中かっこ 23">
            <a:extLst>
              <a:ext uri="{FF2B5EF4-FFF2-40B4-BE49-F238E27FC236}">
                <a16:creationId xmlns:a16="http://schemas.microsoft.com/office/drawing/2014/main" id="{80B2FD9D-68A1-76C9-4559-8F5F2DD273B9}"/>
              </a:ext>
            </a:extLst>
          </p:cNvPr>
          <p:cNvSpPr/>
          <p:nvPr/>
        </p:nvSpPr>
        <p:spPr>
          <a:xfrm>
            <a:off x="540383" y="3301696"/>
            <a:ext cx="448734" cy="1250521"/>
          </a:xfrm>
          <a:prstGeom prst="lef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cxnSp>
        <p:nvCxnSpPr>
          <p:cNvPr id="27" name="コネクタ: カギ線 26">
            <a:extLst>
              <a:ext uri="{FF2B5EF4-FFF2-40B4-BE49-F238E27FC236}">
                <a16:creationId xmlns:a16="http://schemas.microsoft.com/office/drawing/2014/main" id="{AF403A55-082F-BD38-69B9-D79012926C8C}"/>
              </a:ext>
            </a:extLst>
          </p:cNvPr>
          <p:cNvCxnSpPr>
            <a:cxnSpLocks/>
          </p:cNvCxnSpPr>
          <p:nvPr/>
        </p:nvCxnSpPr>
        <p:spPr>
          <a:xfrm rot="16200000" flipV="1">
            <a:off x="172523" y="3559096"/>
            <a:ext cx="735720" cy="3"/>
          </a:xfrm>
          <a:prstGeom prst="bentConnector3">
            <a:avLst>
              <a:gd name="adj1" fmla="val 50000"/>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8" name="テキスト ボックス 27">
            <a:extLst>
              <a:ext uri="{FF2B5EF4-FFF2-40B4-BE49-F238E27FC236}">
                <a16:creationId xmlns:a16="http://schemas.microsoft.com/office/drawing/2014/main" id="{62C53624-0308-1C8D-1841-4EC9EC1B4A7F}"/>
              </a:ext>
            </a:extLst>
          </p:cNvPr>
          <p:cNvSpPr txBox="1"/>
          <p:nvPr/>
        </p:nvSpPr>
        <p:spPr>
          <a:xfrm>
            <a:off x="982385" y="3203357"/>
            <a:ext cx="5620129" cy="1477328"/>
          </a:xfrm>
          <a:prstGeom prst="rect">
            <a:avLst/>
          </a:prstGeom>
          <a:noFill/>
        </p:spPr>
        <p:txBody>
          <a:bodyPr wrap="square" rtlCol="0">
            <a:spAutoFit/>
          </a:bodyPr>
          <a:lstStyle/>
          <a:p>
            <a:pPr marL="285750" indent="-285750">
              <a:buFont typeface="Wingdings" panose="05000000000000000000" pitchFamily="2" charset="2"/>
              <a:buChar char="l"/>
            </a:pPr>
            <a:r>
              <a:rPr kumimoji="1" lang="ja-JP" altLang="en-US"/>
              <a:t>対象が自車進路に</a:t>
            </a:r>
            <a:r>
              <a:rPr kumimoji="1" lang="ja-JP" altLang="en-US" sz="1800"/>
              <a:t>進入</a:t>
            </a:r>
            <a:r>
              <a:rPr kumimoji="1" lang="ja-JP" altLang="en-US"/>
              <a:t>するかもしれない</a:t>
            </a:r>
            <a:endParaRPr kumimoji="1" lang="en-US" altLang="ja-JP"/>
          </a:p>
          <a:p>
            <a:pPr marL="285750" indent="-285750">
              <a:buFont typeface="Wingdings" panose="05000000000000000000" pitchFamily="2" charset="2"/>
              <a:buChar char="l"/>
            </a:pPr>
            <a:r>
              <a:rPr kumimoji="1" lang="ja-JP" altLang="en-US"/>
              <a:t>対向車がセンターラインよりを走行するかもしれない</a:t>
            </a:r>
            <a:endParaRPr kumimoji="1" lang="en-US" altLang="ja-JP"/>
          </a:p>
          <a:p>
            <a:pPr marL="285750" indent="-285750">
              <a:buFont typeface="Wingdings" panose="05000000000000000000" pitchFamily="2" charset="2"/>
              <a:buChar char="l"/>
            </a:pPr>
            <a:r>
              <a:rPr kumimoji="1" lang="en-US" altLang="ja-JP"/>
              <a:t> </a:t>
            </a:r>
          </a:p>
          <a:p>
            <a:pPr marL="285750" indent="-285750">
              <a:buFont typeface="Wingdings" panose="05000000000000000000" pitchFamily="2" charset="2"/>
              <a:buChar char="l"/>
            </a:pPr>
            <a:r>
              <a:rPr kumimoji="1" lang="en-US" altLang="ja-JP"/>
              <a:t> </a:t>
            </a:r>
          </a:p>
          <a:p>
            <a:pPr marL="285750" indent="-285750">
              <a:buFont typeface="Wingdings" panose="05000000000000000000" pitchFamily="2" charset="2"/>
              <a:buChar char="l"/>
            </a:pPr>
            <a:r>
              <a:rPr kumimoji="1" lang="en-US" altLang="ja-JP"/>
              <a:t> </a:t>
            </a:r>
          </a:p>
        </p:txBody>
      </p:sp>
      <p:sp>
        <p:nvSpPr>
          <p:cNvPr id="33" name="左中かっこ 32">
            <a:extLst>
              <a:ext uri="{FF2B5EF4-FFF2-40B4-BE49-F238E27FC236}">
                <a16:creationId xmlns:a16="http://schemas.microsoft.com/office/drawing/2014/main" id="{A82FF935-23F6-93C9-F955-F4D911A70009}"/>
              </a:ext>
            </a:extLst>
          </p:cNvPr>
          <p:cNvSpPr/>
          <p:nvPr/>
        </p:nvSpPr>
        <p:spPr>
          <a:xfrm>
            <a:off x="6503235" y="1501341"/>
            <a:ext cx="448734" cy="633564"/>
          </a:xfrm>
          <a:prstGeom prst="lef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cxnSp>
        <p:nvCxnSpPr>
          <p:cNvPr id="34" name="コネクタ: カギ線 33">
            <a:extLst>
              <a:ext uri="{FF2B5EF4-FFF2-40B4-BE49-F238E27FC236}">
                <a16:creationId xmlns:a16="http://schemas.microsoft.com/office/drawing/2014/main" id="{33F8971F-A95B-AC83-148B-045E03E587A2}"/>
              </a:ext>
            </a:extLst>
          </p:cNvPr>
          <p:cNvCxnSpPr>
            <a:cxnSpLocks/>
            <a:stCxn id="33" idx="1"/>
          </p:cNvCxnSpPr>
          <p:nvPr/>
        </p:nvCxnSpPr>
        <p:spPr>
          <a:xfrm rot="10800000">
            <a:off x="6437281" y="1389833"/>
            <a:ext cx="65955" cy="428290"/>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5" name="テキスト ボックス 34">
            <a:extLst>
              <a:ext uri="{FF2B5EF4-FFF2-40B4-BE49-F238E27FC236}">
                <a16:creationId xmlns:a16="http://schemas.microsoft.com/office/drawing/2014/main" id="{2C2FFBC7-3564-3BF9-2116-B77C02AC60B8}"/>
              </a:ext>
            </a:extLst>
          </p:cNvPr>
          <p:cNvSpPr txBox="1"/>
          <p:nvPr/>
        </p:nvSpPr>
        <p:spPr>
          <a:xfrm>
            <a:off x="6874071" y="1496222"/>
            <a:ext cx="4809067" cy="646331"/>
          </a:xfrm>
          <a:prstGeom prst="rect">
            <a:avLst/>
          </a:prstGeom>
          <a:noFill/>
        </p:spPr>
        <p:txBody>
          <a:bodyPr wrap="square" rtlCol="0">
            <a:spAutoFit/>
          </a:bodyPr>
          <a:lstStyle/>
          <a:p>
            <a:pPr marL="285750" indent="-285750">
              <a:buFont typeface="Wingdings" panose="05000000000000000000" pitchFamily="2" charset="2"/>
              <a:buChar char="l"/>
            </a:pPr>
            <a:r>
              <a:rPr kumimoji="1" lang="ja-JP" altLang="en-US"/>
              <a:t>対象が自車に気づいていない</a:t>
            </a:r>
            <a:endParaRPr kumimoji="1" lang="en-US" altLang="ja-JP"/>
          </a:p>
          <a:p>
            <a:pPr marL="285750" indent="-285750">
              <a:buFont typeface="Wingdings" panose="05000000000000000000" pitchFamily="2" charset="2"/>
              <a:buChar char="l"/>
            </a:pPr>
            <a:r>
              <a:rPr kumimoji="1" lang="ja-JP" altLang="en-US"/>
              <a:t>歩行者が歩きスマホなどで注意不足状態</a:t>
            </a:r>
            <a:endParaRPr kumimoji="1" lang="en-US" altLang="ja-JP"/>
          </a:p>
        </p:txBody>
      </p:sp>
      <p:sp>
        <p:nvSpPr>
          <p:cNvPr id="36" name="左中かっこ 35">
            <a:extLst>
              <a:ext uri="{FF2B5EF4-FFF2-40B4-BE49-F238E27FC236}">
                <a16:creationId xmlns:a16="http://schemas.microsoft.com/office/drawing/2014/main" id="{6A1F71DB-65EF-9A56-C53D-45D21479AB0B}"/>
              </a:ext>
            </a:extLst>
          </p:cNvPr>
          <p:cNvSpPr/>
          <p:nvPr/>
        </p:nvSpPr>
        <p:spPr>
          <a:xfrm>
            <a:off x="6503235" y="2740663"/>
            <a:ext cx="448734" cy="633564"/>
          </a:xfrm>
          <a:prstGeom prst="lef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cxnSp>
        <p:nvCxnSpPr>
          <p:cNvPr id="37" name="コネクタ: カギ線 36">
            <a:extLst>
              <a:ext uri="{FF2B5EF4-FFF2-40B4-BE49-F238E27FC236}">
                <a16:creationId xmlns:a16="http://schemas.microsoft.com/office/drawing/2014/main" id="{7200B901-2B74-A104-4413-34D3D6A7763E}"/>
              </a:ext>
            </a:extLst>
          </p:cNvPr>
          <p:cNvCxnSpPr>
            <a:cxnSpLocks/>
            <a:stCxn id="36" idx="1"/>
          </p:cNvCxnSpPr>
          <p:nvPr/>
        </p:nvCxnSpPr>
        <p:spPr>
          <a:xfrm rot="10800000">
            <a:off x="6437281" y="2707709"/>
            <a:ext cx="65955" cy="349737"/>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8" name="テキスト ボックス 37">
            <a:extLst>
              <a:ext uri="{FF2B5EF4-FFF2-40B4-BE49-F238E27FC236}">
                <a16:creationId xmlns:a16="http://schemas.microsoft.com/office/drawing/2014/main" id="{6C9A1CE8-DDA2-267B-934F-E224C9969B23}"/>
              </a:ext>
            </a:extLst>
          </p:cNvPr>
          <p:cNvSpPr txBox="1"/>
          <p:nvPr/>
        </p:nvSpPr>
        <p:spPr>
          <a:xfrm>
            <a:off x="6874071" y="2735544"/>
            <a:ext cx="4809067" cy="646331"/>
          </a:xfrm>
          <a:prstGeom prst="rect">
            <a:avLst/>
          </a:prstGeom>
          <a:noFill/>
        </p:spPr>
        <p:txBody>
          <a:bodyPr wrap="square" rtlCol="0">
            <a:spAutoFit/>
          </a:bodyPr>
          <a:lstStyle/>
          <a:p>
            <a:pPr marL="285750" indent="-285750">
              <a:buFont typeface="Wingdings" panose="05000000000000000000" pitchFamily="2" charset="2"/>
              <a:buChar char="l"/>
            </a:pPr>
            <a:r>
              <a:rPr kumimoji="1" lang="ja-JP" altLang="en-US"/>
              <a:t>対象が停止、減速するかもしれない</a:t>
            </a:r>
            <a:endParaRPr kumimoji="1" lang="en-US" altLang="ja-JP"/>
          </a:p>
          <a:p>
            <a:pPr marL="285750" indent="-285750">
              <a:buFont typeface="Wingdings" panose="05000000000000000000" pitchFamily="2" charset="2"/>
              <a:buChar char="l"/>
            </a:pPr>
            <a:r>
              <a:rPr kumimoji="1" lang="ja-JP" altLang="en-US"/>
              <a:t>対象が急停止している</a:t>
            </a:r>
            <a:endParaRPr kumimoji="1" lang="en-US" altLang="ja-JP"/>
          </a:p>
        </p:txBody>
      </p:sp>
      <p:sp>
        <p:nvSpPr>
          <p:cNvPr id="39" name="左中かっこ 38">
            <a:extLst>
              <a:ext uri="{FF2B5EF4-FFF2-40B4-BE49-F238E27FC236}">
                <a16:creationId xmlns:a16="http://schemas.microsoft.com/office/drawing/2014/main" id="{70AAEA22-5112-4A21-E5F6-A96E729A7A55}"/>
              </a:ext>
            </a:extLst>
          </p:cNvPr>
          <p:cNvSpPr/>
          <p:nvPr/>
        </p:nvSpPr>
        <p:spPr>
          <a:xfrm>
            <a:off x="6503235" y="4222734"/>
            <a:ext cx="448734" cy="633564"/>
          </a:xfrm>
          <a:prstGeom prst="lef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cxnSp>
        <p:nvCxnSpPr>
          <p:cNvPr id="40" name="コネクタ: カギ線 39">
            <a:extLst>
              <a:ext uri="{FF2B5EF4-FFF2-40B4-BE49-F238E27FC236}">
                <a16:creationId xmlns:a16="http://schemas.microsoft.com/office/drawing/2014/main" id="{BDDC4492-6BA4-881D-FEB2-D7201D191DF6}"/>
              </a:ext>
            </a:extLst>
          </p:cNvPr>
          <p:cNvCxnSpPr>
            <a:cxnSpLocks/>
            <a:stCxn id="39" idx="1"/>
          </p:cNvCxnSpPr>
          <p:nvPr/>
        </p:nvCxnSpPr>
        <p:spPr>
          <a:xfrm rot="10800000">
            <a:off x="6437281" y="4222734"/>
            <a:ext cx="65954" cy="316782"/>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41" name="テキスト ボックス 40">
            <a:extLst>
              <a:ext uri="{FF2B5EF4-FFF2-40B4-BE49-F238E27FC236}">
                <a16:creationId xmlns:a16="http://schemas.microsoft.com/office/drawing/2014/main" id="{3934779D-B0D9-B222-1B45-171FE7232D65}"/>
              </a:ext>
            </a:extLst>
          </p:cNvPr>
          <p:cNvSpPr txBox="1"/>
          <p:nvPr/>
        </p:nvSpPr>
        <p:spPr>
          <a:xfrm>
            <a:off x="6874071" y="4217615"/>
            <a:ext cx="4809067" cy="646331"/>
          </a:xfrm>
          <a:prstGeom prst="rect">
            <a:avLst/>
          </a:prstGeom>
          <a:noFill/>
        </p:spPr>
        <p:txBody>
          <a:bodyPr wrap="square" rtlCol="0">
            <a:spAutoFit/>
          </a:bodyPr>
          <a:lstStyle/>
          <a:p>
            <a:pPr marL="285750" indent="-285750">
              <a:buFont typeface="Wingdings" panose="05000000000000000000" pitchFamily="2" charset="2"/>
              <a:buChar char="l"/>
            </a:pPr>
            <a:r>
              <a:rPr kumimoji="1" lang="ja-JP" altLang="en-US"/>
              <a:t>対象が進路変更するかもしれない</a:t>
            </a:r>
            <a:endParaRPr kumimoji="1" lang="en-US" altLang="ja-JP"/>
          </a:p>
          <a:p>
            <a:pPr marL="285750" indent="-285750">
              <a:buFont typeface="Wingdings" panose="05000000000000000000" pitchFamily="2" charset="2"/>
              <a:buChar char="l"/>
            </a:pPr>
            <a:r>
              <a:rPr kumimoji="1" lang="ja-JP" altLang="en-US"/>
              <a:t>対象が進路変更している</a:t>
            </a:r>
            <a:endParaRPr kumimoji="1" lang="en-US" altLang="ja-JP"/>
          </a:p>
        </p:txBody>
      </p:sp>
      <p:sp>
        <p:nvSpPr>
          <p:cNvPr id="19" name="楕円 18">
            <a:extLst>
              <a:ext uri="{FF2B5EF4-FFF2-40B4-BE49-F238E27FC236}">
                <a16:creationId xmlns:a16="http://schemas.microsoft.com/office/drawing/2014/main" id="{801B48E9-8BBE-6AE9-16B5-4CC14B0EB03C}"/>
              </a:ext>
            </a:extLst>
          </p:cNvPr>
          <p:cNvSpPr/>
          <p:nvPr/>
        </p:nvSpPr>
        <p:spPr>
          <a:xfrm>
            <a:off x="4487740" y="1630522"/>
            <a:ext cx="135171" cy="148906"/>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楕円 20">
            <a:extLst>
              <a:ext uri="{FF2B5EF4-FFF2-40B4-BE49-F238E27FC236}">
                <a16:creationId xmlns:a16="http://schemas.microsoft.com/office/drawing/2014/main" id="{FE7A0B22-C021-DFB9-8CCF-8BC9CD1CA220}"/>
              </a:ext>
            </a:extLst>
          </p:cNvPr>
          <p:cNvSpPr/>
          <p:nvPr/>
        </p:nvSpPr>
        <p:spPr>
          <a:xfrm>
            <a:off x="5356712" y="3329567"/>
            <a:ext cx="135171" cy="148906"/>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楕円 21">
            <a:extLst>
              <a:ext uri="{FF2B5EF4-FFF2-40B4-BE49-F238E27FC236}">
                <a16:creationId xmlns:a16="http://schemas.microsoft.com/office/drawing/2014/main" id="{A6569305-2497-1E1E-C318-F8C327FDE468}"/>
              </a:ext>
            </a:extLst>
          </p:cNvPr>
          <p:cNvSpPr/>
          <p:nvPr/>
        </p:nvSpPr>
        <p:spPr>
          <a:xfrm>
            <a:off x="10191321" y="1597457"/>
            <a:ext cx="135171" cy="148906"/>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楕円 24">
            <a:extLst>
              <a:ext uri="{FF2B5EF4-FFF2-40B4-BE49-F238E27FC236}">
                <a16:creationId xmlns:a16="http://schemas.microsoft.com/office/drawing/2014/main" id="{F10D243F-2ECF-55DE-3688-51DCBB01DF7C}"/>
              </a:ext>
            </a:extLst>
          </p:cNvPr>
          <p:cNvSpPr/>
          <p:nvPr/>
        </p:nvSpPr>
        <p:spPr>
          <a:xfrm>
            <a:off x="10711336" y="2845428"/>
            <a:ext cx="135171" cy="148906"/>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二等辺三角形 29">
            <a:extLst>
              <a:ext uri="{FF2B5EF4-FFF2-40B4-BE49-F238E27FC236}">
                <a16:creationId xmlns:a16="http://schemas.microsoft.com/office/drawing/2014/main" id="{227E19DA-BAC6-83ED-093E-3C9E8B24A09A}"/>
              </a:ext>
            </a:extLst>
          </p:cNvPr>
          <p:cNvSpPr/>
          <p:nvPr/>
        </p:nvSpPr>
        <p:spPr>
          <a:xfrm>
            <a:off x="5491883" y="1915384"/>
            <a:ext cx="135171" cy="156938"/>
          </a:xfrm>
          <a:prstGeom prst="triangl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二等辺三角形 31">
            <a:extLst>
              <a:ext uri="{FF2B5EF4-FFF2-40B4-BE49-F238E27FC236}">
                <a16:creationId xmlns:a16="http://schemas.microsoft.com/office/drawing/2014/main" id="{62745437-1884-4612-F220-41FC916AA739}"/>
              </a:ext>
            </a:extLst>
          </p:cNvPr>
          <p:cNvSpPr/>
          <p:nvPr/>
        </p:nvSpPr>
        <p:spPr>
          <a:xfrm>
            <a:off x="6423067" y="3558986"/>
            <a:ext cx="135171" cy="156938"/>
          </a:xfrm>
          <a:prstGeom prst="triangl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二等辺三角形 41">
            <a:extLst>
              <a:ext uri="{FF2B5EF4-FFF2-40B4-BE49-F238E27FC236}">
                <a16:creationId xmlns:a16="http://schemas.microsoft.com/office/drawing/2014/main" id="{680E59F9-1002-DBFD-F09E-A042132FE7ED}"/>
              </a:ext>
            </a:extLst>
          </p:cNvPr>
          <p:cNvSpPr/>
          <p:nvPr/>
        </p:nvSpPr>
        <p:spPr>
          <a:xfrm>
            <a:off x="11276937" y="1875330"/>
            <a:ext cx="135171" cy="156938"/>
          </a:xfrm>
          <a:prstGeom prst="triangl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二等辺三角形 42">
            <a:extLst>
              <a:ext uri="{FF2B5EF4-FFF2-40B4-BE49-F238E27FC236}">
                <a16:creationId xmlns:a16="http://schemas.microsoft.com/office/drawing/2014/main" id="{2ECDE81F-A288-04BA-2AC4-9BBB1DEAA2CF}"/>
              </a:ext>
            </a:extLst>
          </p:cNvPr>
          <p:cNvSpPr/>
          <p:nvPr/>
        </p:nvSpPr>
        <p:spPr>
          <a:xfrm>
            <a:off x="4697271" y="3857260"/>
            <a:ext cx="135171" cy="156938"/>
          </a:xfrm>
          <a:prstGeom prst="triangl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二等辺三角形 43">
            <a:extLst>
              <a:ext uri="{FF2B5EF4-FFF2-40B4-BE49-F238E27FC236}">
                <a16:creationId xmlns:a16="http://schemas.microsoft.com/office/drawing/2014/main" id="{914F54DB-4A6B-2834-FC6A-91D600AF70C0}"/>
              </a:ext>
            </a:extLst>
          </p:cNvPr>
          <p:cNvSpPr/>
          <p:nvPr/>
        </p:nvSpPr>
        <p:spPr>
          <a:xfrm>
            <a:off x="4697271" y="4091848"/>
            <a:ext cx="135171" cy="156938"/>
          </a:xfrm>
          <a:prstGeom prst="triangl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二等辺三角形 44">
            <a:extLst>
              <a:ext uri="{FF2B5EF4-FFF2-40B4-BE49-F238E27FC236}">
                <a16:creationId xmlns:a16="http://schemas.microsoft.com/office/drawing/2014/main" id="{7892AE8C-7074-6DFD-678F-236EFBD2985A}"/>
              </a:ext>
            </a:extLst>
          </p:cNvPr>
          <p:cNvSpPr/>
          <p:nvPr/>
        </p:nvSpPr>
        <p:spPr>
          <a:xfrm>
            <a:off x="4697271" y="4353875"/>
            <a:ext cx="135171" cy="156938"/>
          </a:xfrm>
          <a:prstGeom prst="triangl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二等辺三角形 47">
            <a:extLst>
              <a:ext uri="{FF2B5EF4-FFF2-40B4-BE49-F238E27FC236}">
                <a16:creationId xmlns:a16="http://schemas.microsoft.com/office/drawing/2014/main" id="{6C7D4425-7136-4068-BDD8-6C9571975027}"/>
              </a:ext>
            </a:extLst>
          </p:cNvPr>
          <p:cNvSpPr/>
          <p:nvPr/>
        </p:nvSpPr>
        <p:spPr>
          <a:xfrm>
            <a:off x="9514224" y="3110855"/>
            <a:ext cx="135171" cy="156938"/>
          </a:xfrm>
          <a:prstGeom prst="triangl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二等辺三角形 48">
            <a:extLst>
              <a:ext uri="{FF2B5EF4-FFF2-40B4-BE49-F238E27FC236}">
                <a16:creationId xmlns:a16="http://schemas.microsoft.com/office/drawing/2014/main" id="{AB7AD36A-7C0A-43DE-1CCE-C940937EAA30}"/>
              </a:ext>
            </a:extLst>
          </p:cNvPr>
          <p:cNvSpPr/>
          <p:nvPr/>
        </p:nvSpPr>
        <p:spPr>
          <a:xfrm>
            <a:off x="9730014" y="4572933"/>
            <a:ext cx="135171" cy="156938"/>
          </a:xfrm>
          <a:prstGeom prst="triangl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 name="楕円 50">
            <a:extLst>
              <a:ext uri="{FF2B5EF4-FFF2-40B4-BE49-F238E27FC236}">
                <a16:creationId xmlns:a16="http://schemas.microsoft.com/office/drawing/2014/main" id="{AFC87B93-1EC2-4BE0-69DA-539DC29DA92D}"/>
              </a:ext>
            </a:extLst>
          </p:cNvPr>
          <p:cNvSpPr/>
          <p:nvPr/>
        </p:nvSpPr>
        <p:spPr>
          <a:xfrm>
            <a:off x="10592126" y="4315446"/>
            <a:ext cx="135171" cy="148906"/>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テキスト ボックス 51">
            <a:extLst>
              <a:ext uri="{FF2B5EF4-FFF2-40B4-BE49-F238E27FC236}">
                <a16:creationId xmlns:a16="http://schemas.microsoft.com/office/drawing/2014/main" id="{679C6A2C-4B03-A5CD-8DF4-36842DE8C891}"/>
              </a:ext>
            </a:extLst>
          </p:cNvPr>
          <p:cNvSpPr txBox="1"/>
          <p:nvPr/>
        </p:nvSpPr>
        <p:spPr>
          <a:xfrm>
            <a:off x="9897785" y="5047324"/>
            <a:ext cx="1897443" cy="369332"/>
          </a:xfrm>
          <a:prstGeom prst="rect">
            <a:avLst/>
          </a:prstGeom>
          <a:noFill/>
        </p:spPr>
        <p:txBody>
          <a:bodyPr wrap="square" rtlCol="0">
            <a:spAutoFit/>
          </a:bodyPr>
          <a:lstStyle/>
          <a:p>
            <a:r>
              <a:rPr kumimoji="1" lang="ja-JP" altLang="en-US"/>
              <a:t> </a:t>
            </a:r>
            <a:r>
              <a:rPr kumimoji="1" lang="en-US" altLang="ja-JP"/>
              <a:t>: </a:t>
            </a:r>
            <a:r>
              <a:rPr kumimoji="1" lang="ja-JP" altLang="en-US"/>
              <a:t>少数派ラベル</a:t>
            </a:r>
          </a:p>
        </p:txBody>
      </p:sp>
      <p:sp>
        <p:nvSpPr>
          <p:cNvPr id="53" name="テキスト ボックス 52">
            <a:extLst>
              <a:ext uri="{FF2B5EF4-FFF2-40B4-BE49-F238E27FC236}">
                <a16:creationId xmlns:a16="http://schemas.microsoft.com/office/drawing/2014/main" id="{FF947C0C-7FBA-2554-F718-DF8048479610}"/>
              </a:ext>
            </a:extLst>
          </p:cNvPr>
          <p:cNvSpPr txBox="1"/>
          <p:nvPr/>
        </p:nvSpPr>
        <p:spPr>
          <a:xfrm>
            <a:off x="9897785" y="5469113"/>
            <a:ext cx="1897443" cy="369332"/>
          </a:xfrm>
          <a:prstGeom prst="rect">
            <a:avLst/>
          </a:prstGeom>
          <a:noFill/>
        </p:spPr>
        <p:txBody>
          <a:bodyPr wrap="square" rtlCol="0">
            <a:spAutoFit/>
          </a:bodyPr>
          <a:lstStyle/>
          <a:p>
            <a:r>
              <a:rPr kumimoji="1" lang="ja-JP" altLang="en-US"/>
              <a:t> </a:t>
            </a:r>
            <a:r>
              <a:rPr kumimoji="1" lang="en-US" altLang="ja-JP"/>
              <a:t>: </a:t>
            </a:r>
            <a:r>
              <a:rPr kumimoji="1" lang="ja-JP" altLang="en-US"/>
              <a:t>多数派ラベル</a:t>
            </a:r>
          </a:p>
        </p:txBody>
      </p:sp>
      <p:sp>
        <p:nvSpPr>
          <p:cNvPr id="54" name="二等辺三角形 53">
            <a:extLst>
              <a:ext uri="{FF2B5EF4-FFF2-40B4-BE49-F238E27FC236}">
                <a16:creationId xmlns:a16="http://schemas.microsoft.com/office/drawing/2014/main" id="{44625190-4628-5D25-A508-BF3199365225}"/>
              </a:ext>
            </a:extLst>
          </p:cNvPr>
          <p:cNvSpPr/>
          <p:nvPr/>
        </p:nvSpPr>
        <p:spPr>
          <a:xfrm>
            <a:off x="9762614" y="5175324"/>
            <a:ext cx="135171" cy="156938"/>
          </a:xfrm>
          <a:prstGeom prst="triangl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楕円 54">
            <a:extLst>
              <a:ext uri="{FF2B5EF4-FFF2-40B4-BE49-F238E27FC236}">
                <a16:creationId xmlns:a16="http://schemas.microsoft.com/office/drawing/2014/main" id="{993AC981-CF7C-C244-B2F4-F4ED38D47114}"/>
              </a:ext>
            </a:extLst>
          </p:cNvPr>
          <p:cNvSpPr/>
          <p:nvPr/>
        </p:nvSpPr>
        <p:spPr>
          <a:xfrm>
            <a:off x="9778549" y="5591747"/>
            <a:ext cx="135171" cy="148906"/>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テキスト ボックス 56">
            <a:extLst>
              <a:ext uri="{FF2B5EF4-FFF2-40B4-BE49-F238E27FC236}">
                <a16:creationId xmlns:a16="http://schemas.microsoft.com/office/drawing/2014/main" id="{7E470403-6F78-06DB-DEFC-10A92FC246E1}"/>
              </a:ext>
            </a:extLst>
          </p:cNvPr>
          <p:cNvSpPr txBox="1"/>
          <p:nvPr/>
        </p:nvSpPr>
        <p:spPr>
          <a:xfrm>
            <a:off x="5082740" y="5103377"/>
            <a:ext cx="4647274" cy="923330"/>
          </a:xfrm>
          <a:prstGeom prst="rect">
            <a:avLst/>
          </a:prstGeom>
          <a:noFill/>
        </p:spPr>
        <p:txBody>
          <a:bodyPr wrap="square">
            <a:spAutoFit/>
          </a:bodyPr>
          <a:lstStyle/>
          <a:p>
            <a:pPr marL="285750" indent="-285750">
              <a:buFont typeface="Wingdings" panose="05000000000000000000" pitchFamily="2" charset="2"/>
              <a:buChar char="l"/>
            </a:pPr>
            <a:r>
              <a:rPr kumimoji="1" lang="ja-JP" altLang="en-US"/>
              <a:t>対象がふらついている</a:t>
            </a:r>
            <a:endParaRPr kumimoji="1" lang="en-US" altLang="ja-JP"/>
          </a:p>
          <a:p>
            <a:pPr marL="285750" indent="-285750">
              <a:buFont typeface="Wingdings" panose="05000000000000000000" pitchFamily="2" charset="2"/>
              <a:buChar char="l"/>
            </a:pPr>
            <a:r>
              <a:rPr kumimoji="1" lang="ja-JP" altLang="en-US"/>
              <a:t>対象がふらつくかもしれない</a:t>
            </a:r>
            <a:endParaRPr kumimoji="1" lang="en-US" altLang="ja-JP"/>
          </a:p>
          <a:p>
            <a:pPr marL="285750" indent="-285750">
              <a:buFont typeface="Wingdings" panose="05000000000000000000" pitchFamily="2" charset="2"/>
              <a:buChar char="l"/>
            </a:pPr>
            <a:r>
              <a:rPr kumimoji="1" lang="ja-JP" altLang="en-US"/>
              <a:t>対象が他の物体と接触するかもしれない</a:t>
            </a:r>
            <a:endParaRPr kumimoji="1" lang="en-US" altLang="ja-JP"/>
          </a:p>
        </p:txBody>
      </p:sp>
      <p:sp>
        <p:nvSpPr>
          <p:cNvPr id="58" name="左中かっこ 57">
            <a:extLst>
              <a:ext uri="{FF2B5EF4-FFF2-40B4-BE49-F238E27FC236}">
                <a16:creationId xmlns:a16="http://schemas.microsoft.com/office/drawing/2014/main" id="{D51D5BFD-53CD-0DB0-3B6F-702A902A4387}"/>
              </a:ext>
            </a:extLst>
          </p:cNvPr>
          <p:cNvSpPr/>
          <p:nvPr/>
        </p:nvSpPr>
        <p:spPr>
          <a:xfrm>
            <a:off x="4661866" y="5254371"/>
            <a:ext cx="448734" cy="633564"/>
          </a:xfrm>
          <a:prstGeom prst="lef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59" name="テキスト ボックス 58">
            <a:extLst>
              <a:ext uri="{FF2B5EF4-FFF2-40B4-BE49-F238E27FC236}">
                <a16:creationId xmlns:a16="http://schemas.microsoft.com/office/drawing/2014/main" id="{48682139-4F5C-63D8-372B-CB1DDE188984}"/>
              </a:ext>
            </a:extLst>
          </p:cNvPr>
          <p:cNvSpPr txBox="1"/>
          <p:nvPr/>
        </p:nvSpPr>
        <p:spPr>
          <a:xfrm>
            <a:off x="1647780" y="5173208"/>
            <a:ext cx="3297947" cy="369332"/>
          </a:xfrm>
          <a:prstGeom prst="rect">
            <a:avLst/>
          </a:prstGeom>
          <a:noFill/>
        </p:spPr>
        <p:txBody>
          <a:bodyPr wrap="square" rtlCol="0">
            <a:spAutoFit/>
          </a:bodyPr>
          <a:lstStyle/>
          <a:p>
            <a:r>
              <a:rPr kumimoji="1" lang="ja-JP" altLang="en-US"/>
              <a:t>少数かつ包含関係でないため</a:t>
            </a:r>
          </a:p>
        </p:txBody>
      </p:sp>
      <p:sp>
        <p:nvSpPr>
          <p:cNvPr id="60" name="タイトル 1">
            <a:extLst>
              <a:ext uri="{FF2B5EF4-FFF2-40B4-BE49-F238E27FC236}">
                <a16:creationId xmlns:a16="http://schemas.microsoft.com/office/drawing/2014/main" id="{F6EEFBA3-ECE4-0DFC-5A89-80CC6D7D51D4}"/>
              </a:ext>
            </a:extLst>
          </p:cNvPr>
          <p:cNvSpPr txBox="1">
            <a:spLocks/>
          </p:cNvSpPr>
          <p:nvPr/>
        </p:nvSpPr>
        <p:spPr>
          <a:xfrm>
            <a:off x="834556" y="343446"/>
            <a:ext cx="7092894" cy="827302"/>
          </a:xfrm>
          <a:prstGeom prst="rect">
            <a:avLst/>
          </a:prstGeom>
        </p:spPr>
        <p:txBody>
          <a:bodyPr/>
          <a:lstStyle>
            <a:lvl1pPr algn="l" defTabSz="914400" rtl="0" eaLnBrk="1" latinLnBrk="0" hangingPunct="1">
              <a:lnSpc>
                <a:spcPct val="85000"/>
              </a:lnSpc>
              <a:spcBef>
                <a:spcPct val="0"/>
              </a:spcBef>
              <a:buNone/>
              <a:defRPr kumimoji="1" sz="4800" kern="1200" spc="-50" baseline="0">
                <a:solidFill>
                  <a:schemeClr val="tx1">
                    <a:lumMod val="75000"/>
                    <a:lumOff val="25000"/>
                  </a:schemeClr>
                </a:solidFill>
                <a:latin typeface="+mj-lt"/>
                <a:ea typeface="+mj-ea"/>
                <a:cs typeface="+mj-cs"/>
              </a:defRPr>
            </a:lvl1pPr>
          </a:lstStyle>
          <a:p>
            <a:r>
              <a:rPr lang="ja-JP" altLang="en-US"/>
              <a:t>ラベル数削減</a:t>
            </a:r>
            <a:endParaRPr lang="en-US" altLang="ja-JP"/>
          </a:p>
        </p:txBody>
      </p:sp>
      <p:sp>
        <p:nvSpPr>
          <p:cNvPr id="61" name="テキスト ボックス 60">
            <a:extLst>
              <a:ext uri="{FF2B5EF4-FFF2-40B4-BE49-F238E27FC236}">
                <a16:creationId xmlns:a16="http://schemas.microsoft.com/office/drawing/2014/main" id="{10C263E1-4D13-ADFA-4649-206805F068B9}"/>
              </a:ext>
            </a:extLst>
          </p:cNvPr>
          <p:cNvSpPr txBox="1"/>
          <p:nvPr/>
        </p:nvSpPr>
        <p:spPr>
          <a:xfrm>
            <a:off x="2672242" y="5512585"/>
            <a:ext cx="1518700" cy="523220"/>
          </a:xfrm>
          <a:prstGeom prst="rect">
            <a:avLst/>
          </a:prstGeom>
          <a:noFill/>
        </p:spPr>
        <p:txBody>
          <a:bodyPr wrap="square" rtlCol="0">
            <a:spAutoFit/>
          </a:bodyPr>
          <a:lstStyle/>
          <a:p>
            <a:r>
              <a:rPr kumimoji="1" lang="ja-JP" altLang="en-US" sz="2800">
                <a:solidFill>
                  <a:srgbClr val="F17B0F"/>
                </a:solidFill>
              </a:rPr>
              <a:t>省略</a:t>
            </a:r>
          </a:p>
        </p:txBody>
      </p:sp>
      <p:cxnSp>
        <p:nvCxnSpPr>
          <p:cNvPr id="4" name="直線コネクタ 3">
            <a:extLst>
              <a:ext uri="{FF2B5EF4-FFF2-40B4-BE49-F238E27FC236}">
                <a16:creationId xmlns:a16="http://schemas.microsoft.com/office/drawing/2014/main" id="{F434F754-5558-0106-759D-D7770A1CAEF8}"/>
              </a:ext>
            </a:extLst>
          </p:cNvPr>
          <p:cNvCxnSpPr>
            <a:cxnSpLocks/>
          </p:cNvCxnSpPr>
          <p:nvPr/>
        </p:nvCxnSpPr>
        <p:spPr>
          <a:xfrm>
            <a:off x="3583969" y="3928207"/>
            <a:ext cx="0" cy="606616"/>
          </a:xfrm>
          <a:prstGeom prst="line">
            <a:avLst/>
          </a:prstGeom>
          <a:ln w="76200">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80792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178452-69BF-4CB1-7693-ABAF728B9865}"/>
            </a:ext>
          </a:extLst>
        </p:cNvPr>
        <p:cNvGrpSpPr/>
        <p:nvPr/>
      </p:nvGrpSpPr>
      <p:grpSpPr>
        <a:xfrm>
          <a:off x="0" y="0"/>
          <a:ext cx="0" cy="0"/>
          <a:chOff x="0" y="0"/>
          <a:chExt cx="0" cy="0"/>
        </a:xfrm>
      </p:grpSpPr>
      <p:pic>
        <p:nvPicPr>
          <p:cNvPr id="4" name="図 3">
            <a:extLst>
              <a:ext uri="{FF2B5EF4-FFF2-40B4-BE49-F238E27FC236}">
                <a16:creationId xmlns:a16="http://schemas.microsoft.com/office/drawing/2014/main" id="{AEB76491-564B-7493-3462-A85CB57DC397}"/>
              </a:ext>
            </a:extLst>
          </p:cNvPr>
          <p:cNvPicPr>
            <a:picLocks noChangeAspect="1"/>
          </p:cNvPicPr>
          <p:nvPr/>
        </p:nvPicPr>
        <p:blipFill rotWithShape="1">
          <a:blip r:embed="rId3"/>
          <a:srcRect t="5356" r="17244"/>
          <a:stretch/>
        </p:blipFill>
        <p:spPr>
          <a:xfrm>
            <a:off x="6999725" y="1481926"/>
            <a:ext cx="4360333" cy="3440726"/>
          </a:xfrm>
          <a:prstGeom prst="rect">
            <a:avLst/>
          </a:prstGeom>
        </p:spPr>
      </p:pic>
      <p:sp>
        <p:nvSpPr>
          <p:cNvPr id="29" name="正方形/長方形 28">
            <a:extLst>
              <a:ext uri="{FF2B5EF4-FFF2-40B4-BE49-F238E27FC236}">
                <a16:creationId xmlns:a16="http://schemas.microsoft.com/office/drawing/2014/main" id="{67D7E316-6BDC-B61A-270C-42AF481A105B}"/>
              </a:ext>
            </a:extLst>
          </p:cNvPr>
          <p:cNvSpPr/>
          <p:nvPr/>
        </p:nvSpPr>
        <p:spPr>
          <a:xfrm>
            <a:off x="9917453" y="1782530"/>
            <a:ext cx="1897443" cy="791121"/>
          </a:xfrm>
          <a:prstGeom prst="rect">
            <a:avLst/>
          </a:prstGeom>
          <a:solidFill>
            <a:schemeClr val="bg1"/>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スライド番号プレースホルダー 1">
            <a:extLst>
              <a:ext uri="{FF2B5EF4-FFF2-40B4-BE49-F238E27FC236}">
                <a16:creationId xmlns:a16="http://schemas.microsoft.com/office/drawing/2014/main" id="{533F62B6-77CC-8E86-4F9B-BF55C53737E5}"/>
              </a:ext>
            </a:extLst>
          </p:cNvPr>
          <p:cNvSpPr>
            <a:spLocks noGrp="1"/>
          </p:cNvSpPr>
          <p:nvPr>
            <p:ph type="sldNum" sz="quarter" idx="12"/>
          </p:nvPr>
        </p:nvSpPr>
        <p:spPr/>
        <p:txBody>
          <a:bodyPr/>
          <a:lstStyle/>
          <a:p>
            <a:r>
              <a:rPr kumimoji="1" lang="en-US" altLang="ja-JP" sz="2800"/>
              <a:t>21</a:t>
            </a:r>
            <a:endParaRPr kumimoji="1" lang="ja-JP" altLang="en-US" sz="2800"/>
          </a:p>
        </p:txBody>
      </p:sp>
      <p:sp>
        <p:nvSpPr>
          <p:cNvPr id="60" name="タイトル 1">
            <a:extLst>
              <a:ext uri="{FF2B5EF4-FFF2-40B4-BE49-F238E27FC236}">
                <a16:creationId xmlns:a16="http://schemas.microsoft.com/office/drawing/2014/main" id="{F2ECA458-2342-A026-53EC-6A972F5DC4A9}"/>
              </a:ext>
            </a:extLst>
          </p:cNvPr>
          <p:cNvSpPr txBox="1">
            <a:spLocks/>
          </p:cNvSpPr>
          <p:nvPr/>
        </p:nvSpPr>
        <p:spPr>
          <a:xfrm>
            <a:off x="834556" y="343446"/>
            <a:ext cx="7092894" cy="827302"/>
          </a:xfrm>
          <a:prstGeom prst="rect">
            <a:avLst/>
          </a:prstGeom>
        </p:spPr>
        <p:txBody>
          <a:bodyPr/>
          <a:lstStyle>
            <a:lvl1pPr algn="l" defTabSz="914400" rtl="0" eaLnBrk="1" latinLnBrk="0" hangingPunct="1">
              <a:lnSpc>
                <a:spcPct val="85000"/>
              </a:lnSpc>
              <a:spcBef>
                <a:spcPct val="0"/>
              </a:spcBef>
              <a:buNone/>
              <a:defRPr kumimoji="1" sz="4800" kern="1200" spc="-50" baseline="0">
                <a:solidFill>
                  <a:schemeClr val="tx1">
                    <a:lumMod val="75000"/>
                    <a:lumOff val="25000"/>
                  </a:schemeClr>
                </a:solidFill>
                <a:latin typeface="+mj-lt"/>
                <a:ea typeface="+mj-ea"/>
                <a:cs typeface="+mj-cs"/>
              </a:defRPr>
            </a:lvl1pPr>
          </a:lstStyle>
          <a:p>
            <a:r>
              <a:rPr lang="ja-JP" altLang="en-US"/>
              <a:t>ラベル数削減後の分布</a:t>
            </a:r>
            <a:endParaRPr lang="en-US" altLang="ja-JP"/>
          </a:p>
        </p:txBody>
      </p:sp>
      <p:sp>
        <p:nvSpPr>
          <p:cNvPr id="10" name="テキスト ボックス 9">
            <a:extLst>
              <a:ext uri="{FF2B5EF4-FFF2-40B4-BE49-F238E27FC236}">
                <a16:creationId xmlns:a16="http://schemas.microsoft.com/office/drawing/2014/main" id="{AD5666E0-3298-B087-48F1-8DF577ECA3F0}"/>
              </a:ext>
            </a:extLst>
          </p:cNvPr>
          <p:cNvSpPr txBox="1"/>
          <p:nvPr/>
        </p:nvSpPr>
        <p:spPr>
          <a:xfrm>
            <a:off x="8759813" y="5141144"/>
            <a:ext cx="1470123" cy="461665"/>
          </a:xfrm>
          <a:prstGeom prst="rect">
            <a:avLst/>
          </a:prstGeom>
          <a:noFill/>
        </p:spPr>
        <p:txBody>
          <a:bodyPr wrap="square" rtlCol="0">
            <a:spAutoFit/>
          </a:bodyPr>
          <a:lstStyle/>
          <a:p>
            <a:r>
              <a:rPr kumimoji="1" lang="ja-JP" altLang="en-US" sz="2400"/>
              <a:t>ラベル</a:t>
            </a:r>
            <a:r>
              <a:rPr kumimoji="1" lang="en-US" altLang="ja-JP" sz="2400"/>
              <a:t>ID</a:t>
            </a:r>
            <a:endParaRPr kumimoji="1" lang="ja-JP" altLang="en-US" sz="2400"/>
          </a:p>
        </p:txBody>
      </p:sp>
      <p:sp>
        <p:nvSpPr>
          <p:cNvPr id="14" name="正方形/長方形 13">
            <a:extLst>
              <a:ext uri="{FF2B5EF4-FFF2-40B4-BE49-F238E27FC236}">
                <a16:creationId xmlns:a16="http://schemas.microsoft.com/office/drawing/2014/main" id="{545C09B2-18C8-A9B0-FC3F-F703B4ABFE4D}"/>
              </a:ext>
            </a:extLst>
          </p:cNvPr>
          <p:cNvSpPr/>
          <p:nvPr/>
        </p:nvSpPr>
        <p:spPr>
          <a:xfrm>
            <a:off x="9958002" y="1868030"/>
            <a:ext cx="357975" cy="23017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a:extLst>
              <a:ext uri="{FF2B5EF4-FFF2-40B4-BE49-F238E27FC236}">
                <a16:creationId xmlns:a16="http://schemas.microsoft.com/office/drawing/2014/main" id="{169A84DD-E351-AE01-9B3F-D4B1F3F4209F}"/>
              </a:ext>
            </a:extLst>
          </p:cNvPr>
          <p:cNvSpPr/>
          <p:nvPr/>
        </p:nvSpPr>
        <p:spPr>
          <a:xfrm>
            <a:off x="9958002" y="2257933"/>
            <a:ext cx="357975" cy="230170"/>
          </a:xfrm>
          <a:prstGeom prst="rect">
            <a:avLst/>
          </a:prstGeom>
          <a:solidFill>
            <a:schemeClr val="tx1">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テキスト ボックス 16">
            <a:extLst>
              <a:ext uri="{FF2B5EF4-FFF2-40B4-BE49-F238E27FC236}">
                <a16:creationId xmlns:a16="http://schemas.microsoft.com/office/drawing/2014/main" id="{E73AF9CE-3ABF-996C-1FF5-6DF0576673B7}"/>
              </a:ext>
            </a:extLst>
          </p:cNvPr>
          <p:cNvSpPr txBox="1"/>
          <p:nvPr/>
        </p:nvSpPr>
        <p:spPr>
          <a:xfrm>
            <a:off x="6024952" y="2961315"/>
            <a:ext cx="1244600" cy="461665"/>
          </a:xfrm>
          <a:prstGeom prst="rect">
            <a:avLst/>
          </a:prstGeom>
          <a:noFill/>
        </p:spPr>
        <p:txBody>
          <a:bodyPr wrap="square" rtlCol="0">
            <a:spAutoFit/>
          </a:bodyPr>
          <a:lstStyle/>
          <a:p>
            <a:r>
              <a:rPr kumimoji="1" lang="ja-JP" altLang="en-US" sz="2400"/>
              <a:t>物体数</a:t>
            </a:r>
          </a:p>
        </p:txBody>
      </p:sp>
      <p:sp>
        <p:nvSpPr>
          <p:cNvPr id="18" name="テキスト ボックス 17">
            <a:extLst>
              <a:ext uri="{FF2B5EF4-FFF2-40B4-BE49-F238E27FC236}">
                <a16:creationId xmlns:a16="http://schemas.microsoft.com/office/drawing/2014/main" id="{9F4E673F-033D-DC02-86A7-C123D2B3236A}"/>
              </a:ext>
            </a:extLst>
          </p:cNvPr>
          <p:cNvSpPr txBox="1"/>
          <p:nvPr/>
        </p:nvSpPr>
        <p:spPr>
          <a:xfrm>
            <a:off x="7772127" y="1039354"/>
            <a:ext cx="3587931" cy="369332"/>
          </a:xfrm>
          <a:prstGeom prst="rect">
            <a:avLst/>
          </a:prstGeom>
          <a:noFill/>
        </p:spPr>
        <p:txBody>
          <a:bodyPr wrap="square" rtlCol="0">
            <a:spAutoFit/>
          </a:bodyPr>
          <a:lstStyle/>
          <a:p>
            <a:pPr algn="ctr"/>
            <a:r>
              <a:rPr kumimoji="1" lang="ja-JP" altLang="en-US"/>
              <a:t>ラベル数削減後の分布</a:t>
            </a:r>
          </a:p>
        </p:txBody>
      </p:sp>
      <p:sp>
        <p:nvSpPr>
          <p:cNvPr id="26" name="テキスト ボックス 25">
            <a:extLst>
              <a:ext uri="{FF2B5EF4-FFF2-40B4-BE49-F238E27FC236}">
                <a16:creationId xmlns:a16="http://schemas.microsoft.com/office/drawing/2014/main" id="{344A04BA-BAB0-577C-FDFD-FDE6372FF49B}"/>
              </a:ext>
            </a:extLst>
          </p:cNvPr>
          <p:cNvSpPr txBox="1"/>
          <p:nvPr/>
        </p:nvSpPr>
        <p:spPr>
          <a:xfrm>
            <a:off x="10276234" y="2181702"/>
            <a:ext cx="1628491" cy="369332"/>
          </a:xfrm>
          <a:prstGeom prst="rect">
            <a:avLst/>
          </a:prstGeom>
          <a:noFill/>
        </p:spPr>
        <p:txBody>
          <a:bodyPr wrap="square" rtlCol="0">
            <a:spAutoFit/>
          </a:bodyPr>
          <a:lstStyle/>
          <a:p>
            <a:r>
              <a:rPr kumimoji="1" lang="ja-JP" altLang="en-US"/>
              <a:t>負例</a:t>
            </a:r>
            <a:r>
              <a:rPr kumimoji="1" lang="en-US" altLang="ja-JP"/>
              <a:t>: </a:t>
            </a:r>
            <a:r>
              <a:rPr kumimoji="1" lang="ja-JP" altLang="en-US"/>
              <a:t>リスク無</a:t>
            </a:r>
          </a:p>
        </p:txBody>
      </p:sp>
      <p:sp>
        <p:nvSpPr>
          <p:cNvPr id="31" name="テキスト ボックス 30">
            <a:extLst>
              <a:ext uri="{FF2B5EF4-FFF2-40B4-BE49-F238E27FC236}">
                <a16:creationId xmlns:a16="http://schemas.microsoft.com/office/drawing/2014/main" id="{362B494A-ADE9-4E3C-B763-C326CA791AC9}"/>
              </a:ext>
            </a:extLst>
          </p:cNvPr>
          <p:cNvSpPr txBox="1"/>
          <p:nvPr/>
        </p:nvSpPr>
        <p:spPr>
          <a:xfrm>
            <a:off x="10276234" y="1791799"/>
            <a:ext cx="1577508" cy="369332"/>
          </a:xfrm>
          <a:prstGeom prst="rect">
            <a:avLst/>
          </a:prstGeom>
          <a:noFill/>
        </p:spPr>
        <p:txBody>
          <a:bodyPr wrap="square" rtlCol="0">
            <a:spAutoFit/>
          </a:bodyPr>
          <a:lstStyle/>
          <a:p>
            <a:r>
              <a:rPr kumimoji="1" lang="ja-JP" altLang="en-US"/>
              <a:t>正例</a:t>
            </a:r>
            <a:r>
              <a:rPr kumimoji="1" lang="en-US" altLang="ja-JP"/>
              <a:t>: </a:t>
            </a:r>
            <a:r>
              <a:rPr kumimoji="1" lang="ja-JP" altLang="en-US"/>
              <a:t>リスク有</a:t>
            </a:r>
          </a:p>
        </p:txBody>
      </p:sp>
      <p:sp>
        <p:nvSpPr>
          <p:cNvPr id="46" name="テキスト ボックス 45">
            <a:extLst>
              <a:ext uri="{FF2B5EF4-FFF2-40B4-BE49-F238E27FC236}">
                <a16:creationId xmlns:a16="http://schemas.microsoft.com/office/drawing/2014/main" id="{6A09E813-9786-F6D6-4720-A0F9E95ADE08}"/>
              </a:ext>
            </a:extLst>
          </p:cNvPr>
          <p:cNvSpPr txBox="1"/>
          <p:nvPr/>
        </p:nvSpPr>
        <p:spPr>
          <a:xfrm>
            <a:off x="889737" y="1208897"/>
            <a:ext cx="4360333" cy="1311193"/>
          </a:xfrm>
          <a:prstGeom prst="rect">
            <a:avLst/>
          </a:prstGeom>
          <a:noFill/>
        </p:spPr>
        <p:txBody>
          <a:bodyPr wrap="square" rtlCol="0">
            <a:spAutoFit/>
          </a:bodyPr>
          <a:lstStyle/>
          <a:p>
            <a:pPr algn="ctr">
              <a:lnSpc>
                <a:spcPct val="150000"/>
              </a:lnSpc>
            </a:pPr>
            <a:r>
              <a:rPr kumimoji="1" lang="ja-JP" altLang="en-US" sz="2800"/>
              <a:t>不均衡が緩和されたものの</a:t>
            </a:r>
            <a:r>
              <a:rPr kumimoji="1" lang="ja-JP" altLang="en-US" sz="2800">
                <a:solidFill>
                  <a:schemeClr val="accent1"/>
                </a:solidFill>
              </a:rPr>
              <a:t>まだまだ不十分</a:t>
            </a:r>
          </a:p>
        </p:txBody>
      </p:sp>
      <p:sp>
        <p:nvSpPr>
          <p:cNvPr id="63" name="テキスト ボックス 62">
            <a:extLst>
              <a:ext uri="{FF2B5EF4-FFF2-40B4-BE49-F238E27FC236}">
                <a16:creationId xmlns:a16="http://schemas.microsoft.com/office/drawing/2014/main" id="{F511D271-DE12-FE15-BABC-1423052228E4}"/>
              </a:ext>
            </a:extLst>
          </p:cNvPr>
          <p:cNvSpPr txBox="1"/>
          <p:nvPr/>
        </p:nvSpPr>
        <p:spPr>
          <a:xfrm>
            <a:off x="1025425" y="3209192"/>
            <a:ext cx="4107058" cy="523220"/>
          </a:xfrm>
          <a:prstGeom prst="rect">
            <a:avLst/>
          </a:prstGeom>
          <a:noFill/>
        </p:spPr>
        <p:txBody>
          <a:bodyPr wrap="square" rtlCol="0">
            <a:spAutoFit/>
          </a:bodyPr>
          <a:lstStyle/>
          <a:p>
            <a:pPr algn="ctr"/>
            <a:r>
              <a:rPr kumimoji="1" lang="ja-JP" altLang="en-US" sz="2800" u="sng">
                <a:solidFill>
                  <a:srgbClr val="F17B0F"/>
                </a:solidFill>
              </a:rPr>
              <a:t>アンダーサンプリング</a:t>
            </a:r>
            <a:endParaRPr kumimoji="1" lang="en-US" altLang="ja-JP" sz="2800" u="sng">
              <a:solidFill>
                <a:srgbClr val="F17B0F"/>
              </a:solidFill>
            </a:endParaRPr>
          </a:p>
        </p:txBody>
      </p:sp>
      <p:sp>
        <p:nvSpPr>
          <p:cNvPr id="64" name="四角形: 角を丸くする 63">
            <a:extLst>
              <a:ext uri="{FF2B5EF4-FFF2-40B4-BE49-F238E27FC236}">
                <a16:creationId xmlns:a16="http://schemas.microsoft.com/office/drawing/2014/main" id="{FD270BEF-156E-5225-7E6E-5666D3540324}"/>
              </a:ext>
            </a:extLst>
          </p:cNvPr>
          <p:cNvSpPr/>
          <p:nvPr/>
        </p:nvSpPr>
        <p:spPr>
          <a:xfrm>
            <a:off x="755666" y="2685972"/>
            <a:ext cx="1769533" cy="523220"/>
          </a:xfrm>
          <a:prstGeom prst="roundRect">
            <a:avLst/>
          </a:prstGeom>
          <a:solidFill>
            <a:schemeClr val="accent3">
              <a:lumMod val="20000"/>
              <a:lumOff val="80000"/>
            </a:schemeClr>
          </a:solid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800">
                <a:solidFill>
                  <a:schemeClr val="tx1"/>
                </a:solidFill>
              </a:rPr>
              <a:t>対策</a:t>
            </a:r>
          </a:p>
        </p:txBody>
      </p:sp>
      <p:sp>
        <p:nvSpPr>
          <p:cNvPr id="65" name="吹き出し: 上矢印 64">
            <a:extLst>
              <a:ext uri="{FF2B5EF4-FFF2-40B4-BE49-F238E27FC236}">
                <a16:creationId xmlns:a16="http://schemas.microsoft.com/office/drawing/2014/main" id="{A1E10C28-AB7F-9BF6-DBC3-A7FB7F93CF16}"/>
              </a:ext>
            </a:extLst>
          </p:cNvPr>
          <p:cNvSpPr/>
          <p:nvPr/>
        </p:nvSpPr>
        <p:spPr>
          <a:xfrm>
            <a:off x="637178" y="3696573"/>
            <a:ext cx="4905466" cy="1765204"/>
          </a:xfrm>
          <a:prstGeom prst="upArrowCallout">
            <a:avLst>
              <a:gd name="adj1" fmla="val 17326"/>
              <a:gd name="adj2" fmla="val 17805"/>
              <a:gd name="adj3" fmla="val 10611"/>
              <a:gd name="adj4" fmla="val 80326"/>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50000"/>
              </a:lnSpc>
            </a:pPr>
            <a:r>
              <a:rPr kumimoji="1" lang="ja-JP" altLang="en-US">
                <a:solidFill>
                  <a:schemeClr val="tx1"/>
                </a:solidFill>
              </a:rPr>
              <a:t>一つの運転シーンにリスク要因を保有していない物体が複数存在する場合、リスク要因を</a:t>
            </a:r>
            <a:endParaRPr kumimoji="1" lang="en-US" altLang="ja-JP">
              <a:solidFill>
                <a:schemeClr val="tx1"/>
              </a:solidFill>
            </a:endParaRPr>
          </a:p>
          <a:p>
            <a:pPr algn="ctr">
              <a:lnSpc>
                <a:spcPct val="150000"/>
              </a:lnSpc>
            </a:pPr>
            <a:r>
              <a:rPr kumimoji="1" lang="ja-JP" altLang="en-US">
                <a:solidFill>
                  <a:schemeClr val="tx1"/>
                </a:solidFill>
              </a:rPr>
              <a:t>保有していない物体をランダムで一つにする</a:t>
            </a:r>
          </a:p>
        </p:txBody>
      </p:sp>
      <p:sp>
        <p:nvSpPr>
          <p:cNvPr id="67" name="テキスト ボックス 66">
            <a:extLst>
              <a:ext uri="{FF2B5EF4-FFF2-40B4-BE49-F238E27FC236}">
                <a16:creationId xmlns:a16="http://schemas.microsoft.com/office/drawing/2014/main" id="{266B01FD-72C7-066B-25A5-4B1FA974EB9A}"/>
              </a:ext>
            </a:extLst>
          </p:cNvPr>
          <p:cNvSpPr txBox="1"/>
          <p:nvPr/>
        </p:nvSpPr>
        <p:spPr>
          <a:xfrm>
            <a:off x="7895644" y="4909760"/>
            <a:ext cx="194208" cy="369332"/>
          </a:xfrm>
          <a:prstGeom prst="rect">
            <a:avLst/>
          </a:prstGeom>
          <a:noFill/>
        </p:spPr>
        <p:txBody>
          <a:bodyPr wrap="square" rtlCol="0">
            <a:spAutoFit/>
          </a:bodyPr>
          <a:lstStyle/>
          <a:p>
            <a:r>
              <a:rPr kumimoji="1" lang="en-US" altLang="ja-JP"/>
              <a:t>1</a:t>
            </a:r>
            <a:endParaRPr kumimoji="1" lang="ja-JP" altLang="en-US"/>
          </a:p>
        </p:txBody>
      </p:sp>
      <p:sp>
        <p:nvSpPr>
          <p:cNvPr id="68" name="テキスト ボックス 67">
            <a:extLst>
              <a:ext uri="{FF2B5EF4-FFF2-40B4-BE49-F238E27FC236}">
                <a16:creationId xmlns:a16="http://schemas.microsoft.com/office/drawing/2014/main" id="{7B507E7C-CC2E-33E8-022A-2C5E2CB5C28B}"/>
              </a:ext>
            </a:extLst>
          </p:cNvPr>
          <p:cNvSpPr txBox="1"/>
          <p:nvPr/>
        </p:nvSpPr>
        <p:spPr>
          <a:xfrm>
            <a:off x="8648169" y="4902294"/>
            <a:ext cx="194208" cy="369332"/>
          </a:xfrm>
          <a:prstGeom prst="rect">
            <a:avLst/>
          </a:prstGeom>
          <a:noFill/>
        </p:spPr>
        <p:txBody>
          <a:bodyPr wrap="square" rtlCol="0">
            <a:spAutoFit/>
          </a:bodyPr>
          <a:lstStyle/>
          <a:p>
            <a:r>
              <a:rPr kumimoji="1" lang="en-US" altLang="ja-JP"/>
              <a:t>2</a:t>
            </a:r>
            <a:endParaRPr kumimoji="1" lang="ja-JP" altLang="en-US"/>
          </a:p>
        </p:txBody>
      </p:sp>
      <p:sp>
        <p:nvSpPr>
          <p:cNvPr id="69" name="テキスト ボックス 68">
            <a:extLst>
              <a:ext uri="{FF2B5EF4-FFF2-40B4-BE49-F238E27FC236}">
                <a16:creationId xmlns:a16="http://schemas.microsoft.com/office/drawing/2014/main" id="{37DFC9A2-E074-2548-2FCE-BA76274113EF}"/>
              </a:ext>
            </a:extLst>
          </p:cNvPr>
          <p:cNvSpPr txBox="1"/>
          <p:nvPr/>
        </p:nvSpPr>
        <p:spPr>
          <a:xfrm>
            <a:off x="9369989" y="4902294"/>
            <a:ext cx="194208" cy="369332"/>
          </a:xfrm>
          <a:prstGeom prst="rect">
            <a:avLst/>
          </a:prstGeom>
          <a:noFill/>
        </p:spPr>
        <p:txBody>
          <a:bodyPr wrap="square" rtlCol="0">
            <a:spAutoFit/>
          </a:bodyPr>
          <a:lstStyle/>
          <a:p>
            <a:r>
              <a:rPr kumimoji="1" lang="en-US" altLang="ja-JP"/>
              <a:t>3</a:t>
            </a:r>
            <a:endParaRPr kumimoji="1" lang="ja-JP" altLang="en-US"/>
          </a:p>
        </p:txBody>
      </p:sp>
      <p:sp>
        <p:nvSpPr>
          <p:cNvPr id="70" name="テキスト ボックス 69">
            <a:extLst>
              <a:ext uri="{FF2B5EF4-FFF2-40B4-BE49-F238E27FC236}">
                <a16:creationId xmlns:a16="http://schemas.microsoft.com/office/drawing/2014/main" id="{13657266-2A22-D4C2-9D37-D009753575B6}"/>
              </a:ext>
            </a:extLst>
          </p:cNvPr>
          <p:cNvSpPr txBox="1"/>
          <p:nvPr/>
        </p:nvSpPr>
        <p:spPr>
          <a:xfrm>
            <a:off x="10098759" y="4909760"/>
            <a:ext cx="194208" cy="369332"/>
          </a:xfrm>
          <a:prstGeom prst="rect">
            <a:avLst/>
          </a:prstGeom>
          <a:noFill/>
        </p:spPr>
        <p:txBody>
          <a:bodyPr wrap="square" rtlCol="0">
            <a:spAutoFit/>
          </a:bodyPr>
          <a:lstStyle/>
          <a:p>
            <a:r>
              <a:rPr kumimoji="1" lang="en-US" altLang="ja-JP"/>
              <a:t>4</a:t>
            </a:r>
            <a:endParaRPr kumimoji="1" lang="ja-JP" altLang="en-US"/>
          </a:p>
        </p:txBody>
      </p:sp>
      <p:sp>
        <p:nvSpPr>
          <p:cNvPr id="71" name="テキスト ボックス 70">
            <a:extLst>
              <a:ext uri="{FF2B5EF4-FFF2-40B4-BE49-F238E27FC236}">
                <a16:creationId xmlns:a16="http://schemas.microsoft.com/office/drawing/2014/main" id="{49DC2453-D44E-FCC2-7630-995B007C7A43}"/>
              </a:ext>
            </a:extLst>
          </p:cNvPr>
          <p:cNvSpPr txBox="1"/>
          <p:nvPr/>
        </p:nvSpPr>
        <p:spPr>
          <a:xfrm>
            <a:off x="10840112" y="4902294"/>
            <a:ext cx="194208" cy="369332"/>
          </a:xfrm>
          <a:prstGeom prst="rect">
            <a:avLst/>
          </a:prstGeom>
          <a:noFill/>
        </p:spPr>
        <p:txBody>
          <a:bodyPr wrap="square" rtlCol="0">
            <a:spAutoFit/>
          </a:bodyPr>
          <a:lstStyle/>
          <a:p>
            <a:r>
              <a:rPr kumimoji="1" lang="en-US" altLang="ja-JP"/>
              <a:t>5</a:t>
            </a:r>
            <a:endParaRPr kumimoji="1" lang="ja-JP" altLang="en-US"/>
          </a:p>
        </p:txBody>
      </p:sp>
      <p:sp>
        <p:nvSpPr>
          <p:cNvPr id="3" name="テキスト ボックス 2">
            <a:extLst>
              <a:ext uri="{FF2B5EF4-FFF2-40B4-BE49-F238E27FC236}">
                <a16:creationId xmlns:a16="http://schemas.microsoft.com/office/drawing/2014/main" id="{A48BD4D7-A9BB-5B6D-1E95-3D78C392DE4B}"/>
              </a:ext>
            </a:extLst>
          </p:cNvPr>
          <p:cNvSpPr txBox="1"/>
          <p:nvPr/>
        </p:nvSpPr>
        <p:spPr>
          <a:xfrm>
            <a:off x="227900" y="5481148"/>
            <a:ext cx="4592227" cy="788806"/>
          </a:xfrm>
          <a:prstGeom prst="rect">
            <a:avLst/>
          </a:prstGeom>
          <a:noFill/>
        </p:spPr>
        <p:txBody>
          <a:bodyPr wrap="square" rtlCol="0">
            <a:spAutoFit/>
          </a:bodyPr>
          <a:lstStyle/>
          <a:p>
            <a:pPr>
              <a:lnSpc>
                <a:spcPct val="150000"/>
              </a:lnSpc>
            </a:pPr>
            <a:r>
              <a:rPr kumimoji="1" lang="ja-JP" altLang="en-US" sz="1600" b="1"/>
              <a:t>ラベル</a:t>
            </a:r>
            <a:r>
              <a:rPr kumimoji="1" lang="en-US" altLang="ja-JP" sz="1600" b="1"/>
              <a:t>1 : </a:t>
            </a:r>
            <a:r>
              <a:rPr kumimoji="1" lang="ja-JP" altLang="en-US" sz="1600" b="1"/>
              <a:t>自車進路に進入している</a:t>
            </a:r>
            <a:endParaRPr kumimoji="1" lang="en-US" altLang="ja-JP" sz="1600" b="1"/>
          </a:p>
          <a:p>
            <a:pPr>
              <a:lnSpc>
                <a:spcPct val="150000"/>
              </a:lnSpc>
            </a:pPr>
            <a:r>
              <a:rPr kumimoji="1" lang="ja-JP" altLang="en-US" sz="1600" b="1"/>
              <a:t>ラベル</a:t>
            </a:r>
            <a:r>
              <a:rPr kumimoji="1" lang="en-US" altLang="ja-JP" sz="1600" b="1"/>
              <a:t>2</a:t>
            </a:r>
            <a:r>
              <a:rPr kumimoji="1" lang="ja-JP" altLang="en-US" sz="1600" b="1"/>
              <a:t> </a:t>
            </a:r>
            <a:r>
              <a:rPr kumimoji="1" lang="en-US" altLang="ja-JP" sz="1600" b="1"/>
              <a:t>:</a:t>
            </a:r>
            <a:r>
              <a:rPr kumimoji="1" lang="ja-JP" altLang="en-US" sz="1600" b="1"/>
              <a:t> 自車進路に進入するかもしれない</a:t>
            </a:r>
            <a:endParaRPr kumimoji="1" lang="en-US" altLang="ja-JP" sz="1600" b="1"/>
          </a:p>
        </p:txBody>
      </p:sp>
      <p:sp>
        <p:nvSpPr>
          <p:cNvPr id="5" name="テキスト ボックス 4">
            <a:extLst>
              <a:ext uri="{FF2B5EF4-FFF2-40B4-BE49-F238E27FC236}">
                <a16:creationId xmlns:a16="http://schemas.microsoft.com/office/drawing/2014/main" id="{4E0FDE59-04A7-238B-59A0-C762D8E4BBAB}"/>
              </a:ext>
            </a:extLst>
          </p:cNvPr>
          <p:cNvSpPr txBox="1"/>
          <p:nvPr/>
        </p:nvSpPr>
        <p:spPr>
          <a:xfrm>
            <a:off x="4113716" y="5481148"/>
            <a:ext cx="4761014" cy="788806"/>
          </a:xfrm>
          <a:prstGeom prst="rect">
            <a:avLst/>
          </a:prstGeom>
          <a:noFill/>
        </p:spPr>
        <p:txBody>
          <a:bodyPr wrap="square">
            <a:spAutoFit/>
          </a:bodyPr>
          <a:lstStyle/>
          <a:p>
            <a:pPr>
              <a:lnSpc>
                <a:spcPct val="150000"/>
              </a:lnSpc>
            </a:pPr>
            <a:r>
              <a:rPr kumimoji="1" lang="ja-JP" altLang="en-US" sz="1600" b="1"/>
              <a:t>ラベル</a:t>
            </a:r>
            <a:r>
              <a:rPr kumimoji="1" lang="en-US" altLang="ja-JP" sz="1600" b="1"/>
              <a:t>3 : </a:t>
            </a:r>
            <a:r>
              <a:rPr kumimoji="1" lang="ja-JP" altLang="en-US" sz="1600" b="1"/>
              <a:t>自車の存在に気づいていない</a:t>
            </a:r>
            <a:endParaRPr kumimoji="1" lang="en-US" altLang="ja-JP" sz="1600" b="1"/>
          </a:p>
          <a:p>
            <a:pPr>
              <a:lnSpc>
                <a:spcPct val="150000"/>
              </a:lnSpc>
            </a:pPr>
            <a:r>
              <a:rPr kumimoji="1" lang="ja-JP" altLang="en-US" sz="1600" b="1"/>
              <a:t>ラベル</a:t>
            </a:r>
            <a:r>
              <a:rPr kumimoji="1" lang="en-US" altLang="ja-JP" sz="1600" b="1"/>
              <a:t>4</a:t>
            </a:r>
            <a:r>
              <a:rPr kumimoji="1" lang="ja-JP" altLang="en-US" sz="1600" b="1"/>
              <a:t> </a:t>
            </a:r>
            <a:r>
              <a:rPr kumimoji="1" lang="en-US" altLang="ja-JP" sz="1600" b="1"/>
              <a:t>:</a:t>
            </a:r>
            <a:r>
              <a:rPr kumimoji="1" lang="ja-JP" altLang="en-US" sz="1600" b="1"/>
              <a:t> 停止、減速するかもしれない</a:t>
            </a:r>
            <a:endParaRPr kumimoji="1" lang="en-US" altLang="ja-JP" sz="1600" b="1"/>
          </a:p>
        </p:txBody>
      </p:sp>
      <p:sp>
        <p:nvSpPr>
          <p:cNvPr id="6" name="テキスト ボックス 5">
            <a:extLst>
              <a:ext uri="{FF2B5EF4-FFF2-40B4-BE49-F238E27FC236}">
                <a16:creationId xmlns:a16="http://schemas.microsoft.com/office/drawing/2014/main" id="{A950F9DC-0077-171A-E582-1D0AD5B61FC6}"/>
              </a:ext>
            </a:extLst>
          </p:cNvPr>
          <p:cNvSpPr txBox="1"/>
          <p:nvPr/>
        </p:nvSpPr>
        <p:spPr>
          <a:xfrm>
            <a:off x="7684690" y="5481148"/>
            <a:ext cx="4264550" cy="419474"/>
          </a:xfrm>
          <a:prstGeom prst="rect">
            <a:avLst/>
          </a:prstGeom>
          <a:noFill/>
        </p:spPr>
        <p:txBody>
          <a:bodyPr wrap="square">
            <a:spAutoFit/>
          </a:bodyPr>
          <a:lstStyle/>
          <a:p>
            <a:pPr>
              <a:lnSpc>
                <a:spcPct val="150000"/>
              </a:lnSpc>
            </a:pPr>
            <a:r>
              <a:rPr kumimoji="1" lang="ja-JP" altLang="en-US" sz="1600" b="1"/>
              <a:t>ラベル</a:t>
            </a:r>
            <a:r>
              <a:rPr kumimoji="1" lang="en-US" altLang="ja-JP" sz="1600" b="1"/>
              <a:t>5</a:t>
            </a:r>
            <a:r>
              <a:rPr kumimoji="1" lang="ja-JP" altLang="en-US" sz="1600" b="1"/>
              <a:t> </a:t>
            </a:r>
            <a:r>
              <a:rPr kumimoji="1" lang="en-US" altLang="ja-JP" sz="1600" b="1"/>
              <a:t>:</a:t>
            </a:r>
            <a:r>
              <a:rPr kumimoji="1" lang="ja-JP" altLang="en-US" sz="1600" b="1"/>
              <a:t> 進路変更している ・ するかもしれない</a:t>
            </a:r>
          </a:p>
        </p:txBody>
      </p:sp>
    </p:spTree>
    <p:extLst>
      <p:ext uri="{BB962C8B-B14F-4D97-AF65-F5344CB8AC3E}">
        <p14:creationId xmlns:p14="http://schemas.microsoft.com/office/powerpoint/2010/main" val="31362505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E76276-2E6C-A798-54EE-026FD6F65F97}"/>
            </a:ext>
          </a:extLst>
        </p:cNvPr>
        <p:cNvGrpSpPr/>
        <p:nvPr/>
      </p:nvGrpSpPr>
      <p:grpSpPr>
        <a:xfrm>
          <a:off x="0" y="0"/>
          <a:ext cx="0" cy="0"/>
          <a:chOff x="0" y="0"/>
          <a:chExt cx="0" cy="0"/>
        </a:xfrm>
      </p:grpSpPr>
      <p:sp>
        <p:nvSpPr>
          <p:cNvPr id="3" name="四角形: 角を丸くする 2">
            <a:extLst>
              <a:ext uri="{FF2B5EF4-FFF2-40B4-BE49-F238E27FC236}">
                <a16:creationId xmlns:a16="http://schemas.microsoft.com/office/drawing/2014/main" id="{29BE36B7-FB49-607D-813C-EA40EE5E7F8A}"/>
              </a:ext>
            </a:extLst>
          </p:cNvPr>
          <p:cNvSpPr/>
          <p:nvPr/>
        </p:nvSpPr>
        <p:spPr>
          <a:xfrm>
            <a:off x="940267" y="4388336"/>
            <a:ext cx="4503232" cy="839850"/>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2800">
              <a:solidFill>
                <a:schemeClr val="tx1"/>
              </a:solidFill>
            </a:endParaRPr>
          </a:p>
        </p:txBody>
      </p:sp>
      <p:pic>
        <p:nvPicPr>
          <p:cNvPr id="4" name="図 3">
            <a:extLst>
              <a:ext uri="{FF2B5EF4-FFF2-40B4-BE49-F238E27FC236}">
                <a16:creationId xmlns:a16="http://schemas.microsoft.com/office/drawing/2014/main" id="{A7036F1A-657E-5E72-0E74-F4237F351C15}"/>
              </a:ext>
            </a:extLst>
          </p:cNvPr>
          <p:cNvPicPr>
            <a:picLocks noChangeAspect="1"/>
          </p:cNvPicPr>
          <p:nvPr/>
        </p:nvPicPr>
        <p:blipFill rotWithShape="1">
          <a:blip r:embed="rId3"/>
          <a:srcRect t="3999" r="17162"/>
          <a:stretch/>
        </p:blipFill>
        <p:spPr>
          <a:xfrm>
            <a:off x="7095461" y="1441949"/>
            <a:ext cx="4270540" cy="3470797"/>
          </a:xfrm>
          <a:prstGeom prst="rect">
            <a:avLst/>
          </a:prstGeom>
        </p:spPr>
      </p:pic>
      <p:sp>
        <p:nvSpPr>
          <p:cNvPr id="14" name="タイトル 1">
            <a:extLst>
              <a:ext uri="{FF2B5EF4-FFF2-40B4-BE49-F238E27FC236}">
                <a16:creationId xmlns:a16="http://schemas.microsoft.com/office/drawing/2014/main" id="{F2369F40-70C7-EB85-355F-EFBA618BD142}"/>
              </a:ext>
            </a:extLst>
          </p:cNvPr>
          <p:cNvSpPr txBox="1">
            <a:spLocks/>
          </p:cNvSpPr>
          <p:nvPr/>
        </p:nvSpPr>
        <p:spPr>
          <a:xfrm>
            <a:off x="834555" y="343446"/>
            <a:ext cx="8072378" cy="827302"/>
          </a:xfrm>
          <a:prstGeom prst="rect">
            <a:avLst/>
          </a:prstGeom>
        </p:spPr>
        <p:txBody>
          <a:bodyPr/>
          <a:lstStyle>
            <a:lvl1pPr algn="l" defTabSz="914400" rtl="0" eaLnBrk="1" latinLnBrk="0" hangingPunct="1">
              <a:lnSpc>
                <a:spcPct val="85000"/>
              </a:lnSpc>
              <a:spcBef>
                <a:spcPct val="0"/>
              </a:spcBef>
              <a:buNone/>
              <a:defRPr kumimoji="1" sz="4800" kern="1200" spc="-50" baseline="0">
                <a:solidFill>
                  <a:schemeClr val="tx1">
                    <a:lumMod val="75000"/>
                    <a:lumOff val="25000"/>
                  </a:schemeClr>
                </a:solidFill>
                <a:latin typeface="+mj-lt"/>
                <a:ea typeface="+mj-ea"/>
                <a:cs typeface="+mj-cs"/>
              </a:defRPr>
            </a:lvl1pPr>
          </a:lstStyle>
          <a:p>
            <a:r>
              <a:rPr lang="ja-JP" altLang="en-US"/>
              <a:t>アンダーサンプリング後の分布</a:t>
            </a:r>
            <a:endParaRPr lang="en-US" altLang="ja-JP"/>
          </a:p>
        </p:txBody>
      </p:sp>
      <p:sp>
        <p:nvSpPr>
          <p:cNvPr id="12" name="テキスト ボックス 11">
            <a:extLst>
              <a:ext uri="{FF2B5EF4-FFF2-40B4-BE49-F238E27FC236}">
                <a16:creationId xmlns:a16="http://schemas.microsoft.com/office/drawing/2014/main" id="{A5AB4DE2-287B-E19A-2DE4-080A98CEAFA6}"/>
              </a:ext>
            </a:extLst>
          </p:cNvPr>
          <p:cNvSpPr txBox="1"/>
          <p:nvPr/>
        </p:nvSpPr>
        <p:spPr>
          <a:xfrm>
            <a:off x="7580754" y="1019319"/>
            <a:ext cx="3587931" cy="369332"/>
          </a:xfrm>
          <a:prstGeom prst="rect">
            <a:avLst/>
          </a:prstGeom>
          <a:noFill/>
        </p:spPr>
        <p:txBody>
          <a:bodyPr wrap="square" rtlCol="0">
            <a:spAutoFit/>
          </a:bodyPr>
          <a:lstStyle/>
          <a:p>
            <a:pPr algn="ctr"/>
            <a:r>
              <a:rPr kumimoji="1" lang="ja-JP" altLang="en-US"/>
              <a:t>アンダーサンプリング後の分布</a:t>
            </a:r>
          </a:p>
        </p:txBody>
      </p:sp>
      <p:sp>
        <p:nvSpPr>
          <p:cNvPr id="17" name="テキスト ボックス 16">
            <a:extLst>
              <a:ext uri="{FF2B5EF4-FFF2-40B4-BE49-F238E27FC236}">
                <a16:creationId xmlns:a16="http://schemas.microsoft.com/office/drawing/2014/main" id="{431D8D39-CFD3-3671-F6E3-6BA54E25320C}"/>
              </a:ext>
            </a:extLst>
          </p:cNvPr>
          <p:cNvSpPr txBox="1"/>
          <p:nvPr/>
        </p:nvSpPr>
        <p:spPr>
          <a:xfrm>
            <a:off x="849295" y="1192294"/>
            <a:ext cx="4107057" cy="523220"/>
          </a:xfrm>
          <a:prstGeom prst="rect">
            <a:avLst/>
          </a:prstGeom>
          <a:noFill/>
        </p:spPr>
        <p:txBody>
          <a:bodyPr wrap="square" rtlCol="0">
            <a:spAutoFit/>
          </a:bodyPr>
          <a:lstStyle/>
          <a:p>
            <a:pPr algn="ctr"/>
            <a:r>
              <a:rPr kumimoji="1" lang="ja-JP" altLang="en-US" sz="2800" u="sng">
                <a:solidFill>
                  <a:srgbClr val="F17B0F"/>
                </a:solidFill>
              </a:rPr>
              <a:t>ラベル数削減</a:t>
            </a:r>
            <a:endParaRPr kumimoji="1" lang="en-US" altLang="ja-JP" sz="2800" u="sng">
              <a:solidFill>
                <a:srgbClr val="F17B0F"/>
              </a:solidFill>
            </a:endParaRPr>
          </a:p>
        </p:txBody>
      </p:sp>
      <p:sp>
        <p:nvSpPr>
          <p:cNvPr id="19" name="テキスト ボックス 18">
            <a:extLst>
              <a:ext uri="{FF2B5EF4-FFF2-40B4-BE49-F238E27FC236}">
                <a16:creationId xmlns:a16="http://schemas.microsoft.com/office/drawing/2014/main" id="{1FBF0BC2-B32B-B2ED-9A46-E706AAEC2700}"/>
              </a:ext>
            </a:extLst>
          </p:cNvPr>
          <p:cNvSpPr txBox="1"/>
          <p:nvPr/>
        </p:nvSpPr>
        <p:spPr>
          <a:xfrm>
            <a:off x="2149322" y="1715514"/>
            <a:ext cx="1559254" cy="523220"/>
          </a:xfrm>
          <a:prstGeom prst="rect">
            <a:avLst/>
          </a:prstGeom>
          <a:noFill/>
        </p:spPr>
        <p:txBody>
          <a:bodyPr wrap="square">
            <a:spAutoFit/>
          </a:bodyPr>
          <a:lstStyle/>
          <a:p>
            <a:pPr algn="ctr"/>
            <a:r>
              <a:rPr kumimoji="1" lang="en-US" altLang="ja-JP" sz="2800" b="1"/>
              <a:t>and</a:t>
            </a:r>
          </a:p>
        </p:txBody>
      </p:sp>
      <p:sp>
        <p:nvSpPr>
          <p:cNvPr id="18" name="テキスト ボックス 17">
            <a:extLst>
              <a:ext uri="{FF2B5EF4-FFF2-40B4-BE49-F238E27FC236}">
                <a16:creationId xmlns:a16="http://schemas.microsoft.com/office/drawing/2014/main" id="{9D366749-E641-3FB3-4A72-2677BE5B9E17}"/>
              </a:ext>
            </a:extLst>
          </p:cNvPr>
          <p:cNvSpPr txBox="1"/>
          <p:nvPr/>
        </p:nvSpPr>
        <p:spPr>
          <a:xfrm>
            <a:off x="875420" y="2162012"/>
            <a:ext cx="4107058" cy="523220"/>
          </a:xfrm>
          <a:prstGeom prst="rect">
            <a:avLst/>
          </a:prstGeom>
          <a:noFill/>
        </p:spPr>
        <p:txBody>
          <a:bodyPr wrap="square" rtlCol="0">
            <a:spAutoFit/>
          </a:bodyPr>
          <a:lstStyle/>
          <a:p>
            <a:pPr algn="ctr"/>
            <a:r>
              <a:rPr kumimoji="1" lang="ja-JP" altLang="en-US" sz="2800" u="sng">
                <a:solidFill>
                  <a:srgbClr val="F17B0F"/>
                </a:solidFill>
              </a:rPr>
              <a:t>アンダーサンプリング</a:t>
            </a:r>
            <a:endParaRPr kumimoji="1" lang="en-US" altLang="ja-JP" sz="2800" u="sng">
              <a:solidFill>
                <a:srgbClr val="F17B0F"/>
              </a:solidFill>
            </a:endParaRPr>
          </a:p>
        </p:txBody>
      </p:sp>
      <p:sp>
        <p:nvSpPr>
          <p:cNvPr id="37" name="テキスト ボックス 36">
            <a:extLst>
              <a:ext uri="{FF2B5EF4-FFF2-40B4-BE49-F238E27FC236}">
                <a16:creationId xmlns:a16="http://schemas.microsoft.com/office/drawing/2014/main" id="{E83633E2-12D8-8092-83D4-139A2721A5B3}"/>
              </a:ext>
            </a:extLst>
          </p:cNvPr>
          <p:cNvSpPr txBox="1"/>
          <p:nvPr/>
        </p:nvSpPr>
        <p:spPr>
          <a:xfrm>
            <a:off x="805680" y="2816416"/>
            <a:ext cx="4333526" cy="523220"/>
          </a:xfrm>
          <a:prstGeom prst="rect">
            <a:avLst/>
          </a:prstGeom>
          <a:noFill/>
        </p:spPr>
        <p:txBody>
          <a:bodyPr wrap="square" rtlCol="0">
            <a:spAutoFit/>
          </a:bodyPr>
          <a:lstStyle/>
          <a:p>
            <a:pPr algn="ctr"/>
            <a:r>
              <a:rPr kumimoji="1" lang="ja-JP" altLang="en-US" sz="2800"/>
              <a:t>不均衡が</a:t>
            </a:r>
            <a:r>
              <a:rPr kumimoji="1" lang="ja-JP" altLang="en-US" sz="2800">
                <a:solidFill>
                  <a:srgbClr val="F17B0F"/>
                </a:solidFill>
              </a:rPr>
              <a:t>緩和</a:t>
            </a:r>
            <a:r>
              <a:rPr kumimoji="1" lang="ja-JP" altLang="en-US" sz="2800"/>
              <a:t>したものの</a:t>
            </a:r>
            <a:r>
              <a:rPr kumimoji="1" lang="en-US" altLang="ja-JP" sz="2800"/>
              <a:t>…</a:t>
            </a:r>
            <a:endParaRPr kumimoji="1" lang="ja-JP" altLang="en-US" sz="2800"/>
          </a:p>
        </p:txBody>
      </p:sp>
      <p:sp>
        <p:nvSpPr>
          <p:cNvPr id="24" name="テキスト ボックス 23">
            <a:extLst>
              <a:ext uri="{FF2B5EF4-FFF2-40B4-BE49-F238E27FC236}">
                <a16:creationId xmlns:a16="http://schemas.microsoft.com/office/drawing/2014/main" id="{DD8A1878-7EA0-DF41-F25A-0A2AE9382A3C}"/>
              </a:ext>
            </a:extLst>
          </p:cNvPr>
          <p:cNvSpPr txBox="1"/>
          <p:nvPr/>
        </p:nvSpPr>
        <p:spPr>
          <a:xfrm>
            <a:off x="626016" y="3519703"/>
            <a:ext cx="4605866" cy="523220"/>
          </a:xfrm>
          <a:prstGeom prst="rect">
            <a:avLst/>
          </a:prstGeom>
          <a:noFill/>
        </p:spPr>
        <p:txBody>
          <a:bodyPr wrap="square" rtlCol="0">
            <a:spAutoFit/>
          </a:bodyPr>
          <a:lstStyle/>
          <a:p>
            <a:pPr algn="ctr"/>
            <a:r>
              <a:rPr kumimoji="1" lang="ja-JP" altLang="en-US" sz="2800"/>
              <a:t>依然として</a:t>
            </a:r>
            <a:r>
              <a:rPr kumimoji="1" lang="ja-JP" altLang="en-US" sz="2800">
                <a:solidFill>
                  <a:schemeClr val="accent1"/>
                </a:solidFill>
              </a:rPr>
              <a:t>負例</a:t>
            </a:r>
            <a:r>
              <a:rPr kumimoji="1" lang="ja-JP" altLang="en-US" sz="2800"/>
              <a:t>が多数</a:t>
            </a:r>
          </a:p>
        </p:txBody>
      </p:sp>
      <p:sp>
        <p:nvSpPr>
          <p:cNvPr id="27" name="四角形: 角を丸くする 26">
            <a:extLst>
              <a:ext uri="{FF2B5EF4-FFF2-40B4-BE49-F238E27FC236}">
                <a16:creationId xmlns:a16="http://schemas.microsoft.com/office/drawing/2014/main" id="{E146908F-CE51-6F06-5815-1411AB8EBC39}"/>
              </a:ext>
            </a:extLst>
          </p:cNvPr>
          <p:cNvSpPr/>
          <p:nvPr/>
        </p:nvSpPr>
        <p:spPr>
          <a:xfrm>
            <a:off x="542224" y="4558004"/>
            <a:ext cx="1769533" cy="523220"/>
          </a:xfrm>
          <a:prstGeom prst="roundRect">
            <a:avLst/>
          </a:prstGeom>
          <a:solidFill>
            <a:schemeClr val="accent3">
              <a:lumMod val="20000"/>
              <a:lumOff val="80000"/>
            </a:schemeClr>
          </a:solid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800">
                <a:solidFill>
                  <a:schemeClr val="tx1"/>
                </a:solidFill>
              </a:rPr>
              <a:t>対策</a:t>
            </a:r>
          </a:p>
        </p:txBody>
      </p:sp>
      <p:sp>
        <p:nvSpPr>
          <p:cNvPr id="31" name="テキスト ボックス 30">
            <a:extLst>
              <a:ext uri="{FF2B5EF4-FFF2-40B4-BE49-F238E27FC236}">
                <a16:creationId xmlns:a16="http://schemas.microsoft.com/office/drawing/2014/main" id="{53FF7058-B883-CF1D-70E1-1E0CA7D853A9}"/>
              </a:ext>
            </a:extLst>
          </p:cNvPr>
          <p:cNvSpPr txBox="1"/>
          <p:nvPr/>
        </p:nvSpPr>
        <p:spPr>
          <a:xfrm>
            <a:off x="2121893" y="4587575"/>
            <a:ext cx="3368820" cy="523220"/>
          </a:xfrm>
          <a:prstGeom prst="rect">
            <a:avLst/>
          </a:prstGeom>
          <a:noFill/>
        </p:spPr>
        <p:txBody>
          <a:bodyPr wrap="square" rtlCol="0">
            <a:spAutoFit/>
          </a:bodyPr>
          <a:lstStyle/>
          <a:p>
            <a:pPr algn="ctr"/>
            <a:r>
              <a:rPr kumimoji="1" lang="ja-JP" altLang="en-US" sz="2800" u="sng">
                <a:solidFill>
                  <a:srgbClr val="FF0000"/>
                </a:solidFill>
              </a:rPr>
              <a:t>損失の重みづけ</a:t>
            </a:r>
          </a:p>
        </p:txBody>
      </p:sp>
      <p:sp>
        <p:nvSpPr>
          <p:cNvPr id="5" name="テキスト ボックス 4">
            <a:extLst>
              <a:ext uri="{FF2B5EF4-FFF2-40B4-BE49-F238E27FC236}">
                <a16:creationId xmlns:a16="http://schemas.microsoft.com/office/drawing/2014/main" id="{F9F743C3-9BCD-A4A9-5ACB-4D3A486BE3BF}"/>
              </a:ext>
            </a:extLst>
          </p:cNvPr>
          <p:cNvSpPr txBox="1"/>
          <p:nvPr/>
        </p:nvSpPr>
        <p:spPr>
          <a:xfrm>
            <a:off x="6024952" y="2961315"/>
            <a:ext cx="1244600" cy="461665"/>
          </a:xfrm>
          <a:prstGeom prst="rect">
            <a:avLst/>
          </a:prstGeom>
          <a:noFill/>
        </p:spPr>
        <p:txBody>
          <a:bodyPr wrap="square" rtlCol="0">
            <a:spAutoFit/>
          </a:bodyPr>
          <a:lstStyle/>
          <a:p>
            <a:r>
              <a:rPr kumimoji="1" lang="ja-JP" altLang="en-US" sz="2400"/>
              <a:t>物体数</a:t>
            </a:r>
          </a:p>
        </p:txBody>
      </p:sp>
      <p:sp>
        <p:nvSpPr>
          <p:cNvPr id="6" name="テキスト ボックス 5">
            <a:extLst>
              <a:ext uri="{FF2B5EF4-FFF2-40B4-BE49-F238E27FC236}">
                <a16:creationId xmlns:a16="http://schemas.microsoft.com/office/drawing/2014/main" id="{C6D1EC08-3AC0-7B45-7B8C-4C87FB0A118A}"/>
              </a:ext>
            </a:extLst>
          </p:cNvPr>
          <p:cNvSpPr txBox="1"/>
          <p:nvPr/>
        </p:nvSpPr>
        <p:spPr>
          <a:xfrm>
            <a:off x="8759813" y="5141144"/>
            <a:ext cx="1470123" cy="461665"/>
          </a:xfrm>
          <a:prstGeom prst="rect">
            <a:avLst/>
          </a:prstGeom>
          <a:noFill/>
        </p:spPr>
        <p:txBody>
          <a:bodyPr wrap="square" rtlCol="0">
            <a:spAutoFit/>
          </a:bodyPr>
          <a:lstStyle/>
          <a:p>
            <a:r>
              <a:rPr kumimoji="1" lang="ja-JP" altLang="en-US" sz="2400"/>
              <a:t>ラベル</a:t>
            </a:r>
            <a:r>
              <a:rPr kumimoji="1" lang="en-US" altLang="ja-JP" sz="2400"/>
              <a:t>ID</a:t>
            </a:r>
            <a:endParaRPr kumimoji="1" lang="ja-JP" altLang="en-US" sz="2400"/>
          </a:p>
        </p:txBody>
      </p:sp>
      <p:sp>
        <p:nvSpPr>
          <p:cNvPr id="7" name="正方形/長方形 6">
            <a:extLst>
              <a:ext uri="{FF2B5EF4-FFF2-40B4-BE49-F238E27FC236}">
                <a16:creationId xmlns:a16="http://schemas.microsoft.com/office/drawing/2014/main" id="{170472FD-AFAC-75A1-BBAC-B928E53090D2}"/>
              </a:ext>
            </a:extLst>
          </p:cNvPr>
          <p:cNvSpPr/>
          <p:nvPr/>
        </p:nvSpPr>
        <p:spPr>
          <a:xfrm>
            <a:off x="9917453" y="1782530"/>
            <a:ext cx="1897443" cy="791121"/>
          </a:xfrm>
          <a:prstGeom prst="rect">
            <a:avLst/>
          </a:prstGeom>
          <a:solidFill>
            <a:schemeClr val="bg1"/>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15CA2D47-74F5-EE0F-5207-B2EBF7C9CFAE}"/>
              </a:ext>
            </a:extLst>
          </p:cNvPr>
          <p:cNvSpPr/>
          <p:nvPr/>
        </p:nvSpPr>
        <p:spPr>
          <a:xfrm>
            <a:off x="9958002" y="1868030"/>
            <a:ext cx="357975" cy="230170"/>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F469B553-EBB6-B925-C3A7-1C1E02B364C9}"/>
              </a:ext>
            </a:extLst>
          </p:cNvPr>
          <p:cNvSpPr/>
          <p:nvPr/>
        </p:nvSpPr>
        <p:spPr>
          <a:xfrm>
            <a:off x="9958002" y="2257933"/>
            <a:ext cx="357975" cy="230170"/>
          </a:xfrm>
          <a:prstGeom prst="rect">
            <a:avLst/>
          </a:prstGeom>
          <a:solidFill>
            <a:schemeClr val="tx1">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ボックス 12">
            <a:extLst>
              <a:ext uri="{FF2B5EF4-FFF2-40B4-BE49-F238E27FC236}">
                <a16:creationId xmlns:a16="http://schemas.microsoft.com/office/drawing/2014/main" id="{BE7105B1-3D34-0B47-680B-DF0C894439F5}"/>
              </a:ext>
            </a:extLst>
          </p:cNvPr>
          <p:cNvSpPr txBox="1"/>
          <p:nvPr/>
        </p:nvSpPr>
        <p:spPr>
          <a:xfrm>
            <a:off x="10276234" y="2181702"/>
            <a:ext cx="1628491" cy="369332"/>
          </a:xfrm>
          <a:prstGeom prst="rect">
            <a:avLst/>
          </a:prstGeom>
          <a:noFill/>
        </p:spPr>
        <p:txBody>
          <a:bodyPr wrap="square" rtlCol="0">
            <a:spAutoFit/>
          </a:bodyPr>
          <a:lstStyle/>
          <a:p>
            <a:r>
              <a:rPr kumimoji="1" lang="ja-JP" altLang="en-US"/>
              <a:t>負例</a:t>
            </a:r>
            <a:r>
              <a:rPr kumimoji="1" lang="en-US" altLang="ja-JP"/>
              <a:t>: </a:t>
            </a:r>
            <a:r>
              <a:rPr kumimoji="1" lang="ja-JP" altLang="en-US"/>
              <a:t>リスク無</a:t>
            </a:r>
          </a:p>
        </p:txBody>
      </p:sp>
      <p:sp>
        <p:nvSpPr>
          <p:cNvPr id="15" name="テキスト ボックス 14">
            <a:extLst>
              <a:ext uri="{FF2B5EF4-FFF2-40B4-BE49-F238E27FC236}">
                <a16:creationId xmlns:a16="http://schemas.microsoft.com/office/drawing/2014/main" id="{7B81C6CD-2AB7-3515-33B9-CE009A16A926}"/>
              </a:ext>
            </a:extLst>
          </p:cNvPr>
          <p:cNvSpPr txBox="1"/>
          <p:nvPr/>
        </p:nvSpPr>
        <p:spPr>
          <a:xfrm>
            <a:off x="10276234" y="1791799"/>
            <a:ext cx="1577508" cy="369332"/>
          </a:xfrm>
          <a:prstGeom prst="rect">
            <a:avLst/>
          </a:prstGeom>
          <a:noFill/>
        </p:spPr>
        <p:txBody>
          <a:bodyPr wrap="square" rtlCol="0">
            <a:spAutoFit/>
          </a:bodyPr>
          <a:lstStyle/>
          <a:p>
            <a:r>
              <a:rPr kumimoji="1" lang="ja-JP" altLang="en-US"/>
              <a:t>正例</a:t>
            </a:r>
            <a:r>
              <a:rPr kumimoji="1" lang="en-US" altLang="ja-JP"/>
              <a:t>: </a:t>
            </a:r>
            <a:r>
              <a:rPr kumimoji="1" lang="ja-JP" altLang="en-US"/>
              <a:t>リスク有</a:t>
            </a:r>
          </a:p>
        </p:txBody>
      </p:sp>
      <p:sp>
        <p:nvSpPr>
          <p:cNvPr id="16" name="テキスト ボックス 15">
            <a:extLst>
              <a:ext uri="{FF2B5EF4-FFF2-40B4-BE49-F238E27FC236}">
                <a16:creationId xmlns:a16="http://schemas.microsoft.com/office/drawing/2014/main" id="{DA2A8A28-A287-73B4-2584-1B74FD30AD27}"/>
              </a:ext>
            </a:extLst>
          </p:cNvPr>
          <p:cNvSpPr txBox="1"/>
          <p:nvPr/>
        </p:nvSpPr>
        <p:spPr>
          <a:xfrm>
            <a:off x="227900" y="5481148"/>
            <a:ext cx="4592227" cy="788806"/>
          </a:xfrm>
          <a:prstGeom prst="rect">
            <a:avLst/>
          </a:prstGeom>
          <a:noFill/>
        </p:spPr>
        <p:txBody>
          <a:bodyPr wrap="square" rtlCol="0">
            <a:spAutoFit/>
          </a:bodyPr>
          <a:lstStyle/>
          <a:p>
            <a:pPr>
              <a:lnSpc>
                <a:spcPct val="150000"/>
              </a:lnSpc>
            </a:pPr>
            <a:r>
              <a:rPr kumimoji="1" lang="ja-JP" altLang="en-US" sz="1600" b="1"/>
              <a:t>ラベル</a:t>
            </a:r>
            <a:r>
              <a:rPr kumimoji="1" lang="en-US" altLang="ja-JP" sz="1600" b="1"/>
              <a:t>1 : </a:t>
            </a:r>
            <a:r>
              <a:rPr kumimoji="1" lang="ja-JP" altLang="en-US" sz="1600" b="1"/>
              <a:t>自車進路に進入している</a:t>
            </a:r>
            <a:endParaRPr kumimoji="1" lang="en-US" altLang="ja-JP" sz="1600" b="1"/>
          </a:p>
          <a:p>
            <a:pPr>
              <a:lnSpc>
                <a:spcPct val="150000"/>
              </a:lnSpc>
            </a:pPr>
            <a:r>
              <a:rPr kumimoji="1" lang="ja-JP" altLang="en-US" sz="1600" b="1"/>
              <a:t>ラベル</a:t>
            </a:r>
            <a:r>
              <a:rPr kumimoji="1" lang="en-US" altLang="ja-JP" sz="1600" b="1"/>
              <a:t>2</a:t>
            </a:r>
            <a:r>
              <a:rPr kumimoji="1" lang="ja-JP" altLang="en-US" sz="1600" b="1"/>
              <a:t> </a:t>
            </a:r>
            <a:r>
              <a:rPr kumimoji="1" lang="en-US" altLang="ja-JP" sz="1600" b="1"/>
              <a:t>:</a:t>
            </a:r>
            <a:r>
              <a:rPr kumimoji="1" lang="ja-JP" altLang="en-US" sz="1600" b="1"/>
              <a:t> 自車進路に進入するかもしれない</a:t>
            </a:r>
            <a:endParaRPr kumimoji="1" lang="en-US" altLang="ja-JP" sz="1600" b="1"/>
          </a:p>
        </p:txBody>
      </p:sp>
      <p:sp>
        <p:nvSpPr>
          <p:cNvPr id="20" name="テキスト ボックス 19">
            <a:extLst>
              <a:ext uri="{FF2B5EF4-FFF2-40B4-BE49-F238E27FC236}">
                <a16:creationId xmlns:a16="http://schemas.microsoft.com/office/drawing/2014/main" id="{BCABB50D-3417-85F2-F7A5-72E2604B7FFA}"/>
              </a:ext>
            </a:extLst>
          </p:cNvPr>
          <p:cNvSpPr txBox="1"/>
          <p:nvPr/>
        </p:nvSpPr>
        <p:spPr>
          <a:xfrm>
            <a:off x="4113716" y="5481148"/>
            <a:ext cx="4761014" cy="788806"/>
          </a:xfrm>
          <a:prstGeom prst="rect">
            <a:avLst/>
          </a:prstGeom>
          <a:noFill/>
        </p:spPr>
        <p:txBody>
          <a:bodyPr wrap="square">
            <a:spAutoFit/>
          </a:bodyPr>
          <a:lstStyle/>
          <a:p>
            <a:pPr>
              <a:lnSpc>
                <a:spcPct val="150000"/>
              </a:lnSpc>
            </a:pPr>
            <a:r>
              <a:rPr kumimoji="1" lang="ja-JP" altLang="en-US" sz="1600" b="1"/>
              <a:t>ラベル</a:t>
            </a:r>
            <a:r>
              <a:rPr kumimoji="1" lang="en-US" altLang="ja-JP" sz="1600" b="1"/>
              <a:t>3 : </a:t>
            </a:r>
            <a:r>
              <a:rPr kumimoji="1" lang="ja-JP" altLang="en-US" sz="1600" b="1"/>
              <a:t>自車の存在に気づいていない</a:t>
            </a:r>
            <a:endParaRPr kumimoji="1" lang="en-US" altLang="ja-JP" sz="1600" b="1"/>
          </a:p>
          <a:p>
            <a:pPr>
              <a:lnSpc>
                <a:spcPct val="150000"/>
              </a:lnSpc>
            </a:pPr>
            <a:r>
              <a:rPr kumimoji="1" lang="ja-JP" altLang="en-US" sz="1600" b="1"/>
              <a:t>ラベル</a:t>
            </a:r>
            <a:r>
              <a:rPr kumimoji="1" lang="en-US" altLang="ja-JP" sz="1600" b="1"/>
              <a:t>4</a:t>
            </a:r>
            <a:r>
              <a:rPr kumimoji="1" lang="ja-JP" altLang="en-US" sz="1600" b="1"/>
              <a:t> </a:t>
            </a:r>
            <a:r>
              <a:rPr kumimoji="1" lang="en-US" altLang="ja-JP" sz="1600" b="1"/>
              <a:t>:</a:t>
            </a:r>
            <a:r>
              <a:rPr kumimoji="1" lang="ja-JP" altLang="en-US" sz="1600" b="1"/>
              <a:t> 停止、減速するかもしれない</a:t>
            </a:r>
            <a:endParaRPr kumimoji="1" lang="en-US" altLang="ja-JP" sz="1600" b="1"/>
          </a:p>
        </p:txBody>
      </p:sp>
      <p:sp>
        <p:nvSpPr>
          <p:cNvPr id="21" name="テキスト ボックス 20">
            <a:extLst>
              <a:ext uri="{FF2B5EF4-FFF2-40B4-BE49-F238E27FC236}">
                <a16:creationId xmlns:a16="http://schemas.microsoft.com/office/drawing/2014/main" id="{1EBBAAAF-A2DA-F2DA-502B-50A3501165A3}"/>
              </a:ext>
            </a:extLst>
          </p:cNvPr>
          <p:cNvSpPr txBox="1"/>
          <p:nvPr/>
        </p:nvSpPr>
        <p:spPr>
          <a:xfrm>
            <a:off x="7684690" y="5481148"/>
            <a:ext cx="4264550" cy="419474"/>
          </a:xfrm>
          <a:prstGeom prst="rect">
            <a:avLst/>
          </a:prstGeom>
          <a:noFill/>
        </p:spPr>
        <p:txBody>
          <a:bodyPr wrap="square">
            <a:spAutoFit/>
          </a:bodyPr>
          <a:lstStyle/>
          <a:p>
            <a:pPr>
              <a:lnSpc>
                <a:spcPct val="150000"/>
              </a:lnSpc>
            </a:pPr>
            <a:r>
              <a:rPr kumimoji="1" lang="ja-JP" altLang="en-US" sz="1600" b="1"/>
              <a:t>ラベル</a:t>
            </a:r>
            <a:r>
              <a:rPr kumimoji="1" lang="en-US" altLang="ja-JP" sz="1600" b="1"/>
              <a:t>5</a:t>
            </a:r>
            <a:r>
              <a:rPr kumimoji="1" lang="ja-JP" altLang="en-US" sz="1600" b="1"/>
              <a:t> </a:t>
            </a:r>
            <a:r>
              <a:rPr kumimoji="1" lang="en-US" altLang="ja-JP" sz="1600" b="1"/>
              <a:t>:</a:t>
            </a:r>
            <a:r>
              <a:rPr kumimoji="1" lang="ja-JP" altLang="en-US" sz="1600" b="1"/>
              <a:t> 進路変更している ・ するかもしれない</a:t>
            </a:r>
          </a:p>
        </p:txBody>
      </p:sp>
      <p:sp>
        <p:nvSpPr>
          <p:cNvPr id="10" name="スライド番号プレースホルダー 1">
            <a:extLst>
              <a:ext uri="{FF2B5EF4-FFF2-40B4-BE49-F238E27FC236}">
                <a16:creationId xmlns:a16="http://schemas.microsoft.com/office/drawing/2014/main" id="{412D1BC4-5CAA-5C79-8CD7-C9B194671422}"/>
              </a:ext>
            </a:extLst>
          </p:cNvPr>
          <p:cNvSpPr>
            <a:spLocks noGrp="1"/>
          </p:cNvSpPr>
          <p:nvPr>
            <p:ph type="sldNum" sz="quarter" idx="12"/>
          </p:nvPr>
        </p:nvSpPr>
        <p:spPr>
          <a:xfrm>
            <a:off x="9900458" y="6459785"/>
            <a:ext cx="1312025" cy="365125"/>
          </a:xfrm>
        </p:spPr>
        <p:txBody>
          <a:bodyPr/>
          <a:lstStyle/>
          <a:p>
            <a:r>
              <a:rPr kumimoji="1" lang="en-US" altLang="ja-JP" sz="2800"/>
              <a:t>22</a:t>
            </a:r>
            <a:endParaRPr kumimoji="1" lang="ja-JP" altLang="en-US" sz="2800"/>
          </a:p>
        </p:txBody>
      </p:sp>
      <p:sp>
        <p:nvSpPr>
          <p:cNvPr id="40" name="テキスト ボックス 39">
            <a:extLst>
              <a:ext uri="{FF2B5EF4-FFF2-40B4-BE49-F238E27FC236}">
                <a16:creationId xmlns:a16="http://schemas.microsoft.com/office/drawing/2014/main" id="{08AA8659-16F2-2B27-4069-DD6A0F78B65E}"/>
              </a:ext>
            </a:extLst>
          </p:cNvPr>
          <p:cNvSpPr txBox="1"/>
          <p:nvPr/>
        </p:nvSpPr>
        <p:spPr>
          <a:xfrm>
            <a:off x="7895644" y="4909760"/>
            <a:ext cx="194208" cy="369332"/>
          </a:xfrm>
          <a:prstGeom prst="rect">
            <a:avLst/>
          </a:prstGeom>
          <a:noFill/>
        </p:spPr>
        <p:txBody>
          <a:bodyPr wrap="square" rtlCol="0">
            <a:spAutoFit/>
          </a:bodyPr>
          <a:lstStyle/>
          <a:p>
            <a:r>
              <a:rPr kumimoji="1" lang="en-US" altLang="ja-JP"/>
              <a:t>1</a:t>
            </a:r>
            <a:endParaRPr kumimoji="1" lang="ja-JP" altLang="en-US"/>
          </a:p>
        </p:txBody>
      </p:sp>
      <p:sp>
        <p:nvSpPr>
          <p:cNvPr id="41" name="テキスト ボックス 40">
            <a:extLst>
              <a:ext uri="{FF2B5EF4-FFF2-40B4-BE49-F238E27FC236}">
                <a16:creationId xmlns:a16="http://schemas.microsoft.com/office/drawing/2014/main" id="{20D2B817-ED20-A671-80DF-CFE337275474}"/>
              </a:ext>
            </a:extLst>
          </p:cNvPr>
          <p:cNvSpPr txBox="1"/>
          <p:nvPr/>
        </p:nvSpPr>
        <p:spPr>
          <a:xfrm>
            <a:off x="8648169" y="4902294"/>
            <a:ext cx="194208" cy="369332"/>
          </a:xfrm>
          <a:prstGeom prst="rect">
            <a:avLst/>
          </a:prstGeom>
          <a:noFill/>
        </p:spPr>
        <p:txBody>
          <a:bodyPr wrap="square" rtlCol="0">
            <a:spAutoFit/>
          </a:bodyPr>
          <a:lstStyle/>
          <a:p>
            <a:r>
              <a:rPr kumimoji="1" lang="en-US" altLang="ja-JP"/>
              <a:t>2</a:t>
            </a:r>
            <a:endParaRPr kumimoji="1" lang="ja-JP" altLang="en-US"/>
          </a:p>
        </p:txBody>
      </p:sp>
      <p:sp>
        <p:nvSpPr>
          <p:cNvPr id="42" name="テキスト ボックス 41">
            <a:extLst>
              <a:ext uri="{FF2B5EF4-FFF2-40B4-BE49-F238E27FC236}">
                <a16:creationId xmlns:a16="http://schemas.microsoft.com/office/drawing/2014/main" id="{64B4B59D-B7DC-3327-7561-48E36DA8AE84}"/>
              </a:ext>
            </a:extLst>
          </p:cNvPr>
          <p:cNvSpPr txBox="1"/>
          <p:nvPr/>
        </p:nvSpPr>
        <p:spPr>
          <a:xfrm>
            <a:off x="9369989" y="4902294"/>
            <a:ext cx="194208" cy="369332"/>
          </a:xfrm>
          <a:prstGeom prst="rect">
            <a:avLst/>
          </a:prstGeom>
          <a:noFill/>
        </p:spPr>
        <p:txBody>
          <a:bodyPr wrap="square" rtlCol="0">
            <a:spAutoFit/>
          </a:bodyPr>
          <a:lstStyle/>
          <a:p>
            <a:r>
              <a:rPr kumimoji="1" lang="en-US" altLang="ja-JP"/>
              <a:t>3</a:t>
            </a:r>
            <a:endParaRPr kumimoji="1" lang="ja-JP" altLang="en-US"/>
          </a:p>
        </p:txBody>
      </p:sp>
      <p:sp>
        <p:nvSpPr>
          <p:cNvPr id="43" name="テキスト ボックス 42">
            <a:extLst>
              <a:ext uri="{FF2B5EF4-FFF2-40B4-BE49-F238E27FC236}">
                <a16:creationId xmlns:a16="http://schemas.microsoft.com/office/drawing/2014/main" id="{E5AF07F4-5435-C85E-1FA3-31BFCE1213EE}"/>
              </a:ext>
            </a:extLst>
          </p:cNvPr>
          <p:cNvSpPr txBox="1"/>
          <p:nvPr/>
        </p:nvSpPr>
        <p:spPr>
          <a:xfrm>
            <a:off x="10098759" y="4909760"/>
            <a:ext cx="194208" cy="369332"/>
          </a:xfrm>
          <a:prstGeom prst="rect">
            <a:avLst/>
          </a:prstGeom>
          <a:noFill/>
        </p:spPr>
        <p:txBody>
          <a:bodyPr wrap="square" rtlCol="0">
            <a:spAutoFit/>
          </a:bodyPr>
          <a:lstStyle/>
          <a:p>
            <a:r>
              <a:rPr kumimoji="1" lang="en-US" altLang="ja-JP"/>
              <a:t>4</a:t>
            </a:r>
            <a:endParaRPr kumimoji="1" lang="ja-JP" altLang="en-US"/>
          </a:p>
        </p:txBody>
      </p:sp>
      <p:sp>
        <p:nvSpPr>
          <p:cNvPr id="44" name="テキスト ボックス 43">
            <a:extLst>
              <a:ext uri="{FF2B5EF4-FFF2-40B4-BE49-F238E27FC236}">
                <a16:creationId xmlns:a16="http://schemas.microsoft.com/office/drawing/2014/main" id="{5CAFECA4-2B59-E6A8-D492-273770BD3936}"/>
              </a:ext>
            </a:extLst>
          </p:cNvPr>
          <p:cNvSpPr txBox="1"/>
          <p:nvPr/>
        </p:nvSpPr>
        <p:spPr>
          <a:xfrm>
            <a:off x="10840112" y="4902294"/>
            <a:ext cx="194208" cy="369332"/>
          </a:xfrm>
          <a:prstGeom prst="rect">
            <a:avLst/>
          </a:prstGeom>
          <a:noFill/>
        </p:spPr>
        <p:txBody>
          <a:bodyPr wrap="square" rtlCol="0">
            <a:spAutoFit/>
          </a:bodyPr>
          <a:lstStyle/>
          <a:p>
            <a:r>
              <a:rPr kumimoji="1" lang="en-US" altLang="ja-JP"/>
              <a:t>5</a:t>
            </a:r>
            <a:endParaRPr kumimoji="1" lang="ja-JP" altLang="en-US"/>
          </a:p>
        </p:txBody>
      </p:sp>
    </p:spTree>
    <p:extLst>
      <p:ext uri="{BB962C8B-B14F-4D97-AF65-F5344CB8AC3E}">
        <p14:creationId xmlns:p14="http://schemas.microsoft.com/office/powerpoint/2010/main" val="33934854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13F52489-ABEA-1337-6FFF-CE31DE6F5A0C}"/>
              </a:ext>
            </a:extLst>
          </p:cNvPr>
          <p:cNvSpPr>
            <a:spLocks noGrp="1"/>
          </p:cNvSpPr>
          <p:nvPr>
            <p:ph type="sldNum" sz="quarter" idx="12"/>
          </p:nvPr>
        </p:nvSpPr>
        <p:spPr/>
        <p:txBody>
          <a:bodyPr/>
          <a:lstStyle/>
          <a:p>
            <a:r>
              <a:rPr kumimoji="1" lang="en-US" altLang="ja-JP" sz="2800"/>
              <a:t>23</a:t>
            </a:r>
            <a:endParaRPr kumimoji="1" lang="ja-JP" altLang="en-US" sz="2800"/>
          </a:p>
        </p:txBody>
      </p:sp>
      <p:sp>
        <p:nvSpPr>
          <p:cNvPr id="3" name="タイトル 1">
            <a:extLst>
              <a:ext uri="{FF2B5EF4-FFF2-40B4-BE49-F238E27FC236}">
                <a16:creationId xmlns:a16="http://schemas.microsoft.com/office/drawing/2014/main" id="{1E7A8E10-A84B-1745-96BA-9DD988FF838A}"/>
              </a:ext>
            </a:extLst>
          </p:cNvPr>
          <p:cNvSpPr txBox="1">
            <a:spLocks/>
          </p:cNvSpPr>
          <p:nvPr/>
        </p:nvSpPr>
        <p:spPr>
          <a:xfrm>
            <a:off x="834556" y="343446"/>
            <a:ext cx="7092894" cy="827302"/>
          </a:xfrm>
          <a:prstGeom prst="rect">
            <a:avLst/>
          </a:prstGeom>
        </p:spPr>
        <p:txBody>
          <a:bodyPr/>
          <a:lstStyle>
            <a:lvl1pPr algn="l" defTabSz="914400" rtl="0" eaLnBrk="1" latinLnBrk="0" hangingPunct="1">
              <a:lnSpc>
                <a:spcPct val="85000"/>
              </a:lnSpc>
              <a:spcBef>
                <a:spcPct val="0"/>
              </a:spcBef>
              <a:buNone/>
              <a:defRPr kumimoji="1" sz="4800" kern="1200" spc="-50" baseline="0">
                <a:solidFill>
                  <a:schemeClr val="tx1">
                    <a:lumMod val="75000"/>
                    <a:lumOff val="25000"/>
                  </a:schemeClr>
                </a:solidFill>
                <a:latin typeface="+mj-lt"/>
                <a:ea typeface="+mj-ea"/>
                <a:cs typeface="+mj-cs"/>
              </a:defRPr>
            </a:lvl1pPr>
          </a:lstStyle>
          <a:p>
            <a:endParaRPr lang="en-US" altLang="ja-JP"/>
          </a:p>
        </p:txBody>
      </p:sp>
      <p:graphicFrame>
        <p:nvGraphicFramePr>
          <p:cNvPr id="17" name="表 16">
            <a:extLst>
              <a:ext uri="{FF2B5EF4-FFF2-40B4-BE49-F238E27FC236}">
                <a16:creationId xmlns:a16="http://schemas.microsoft.com/office/drawing/2014/main" id="{6D2DD83A-7F7A-9127-A403-AAA987B3547B}"/>
              </a:ext>
            </a:extLst>
          </p:cNvPr>
          <p:cNvGraphicFramePr>
            <a:graphicFrameLocks noGrp="1"/>
          </p:cNvGraphicFramePr>
          <p:nvPr>
            <p:extLst>
              <p:ext uri="{D42A27DB-BD31-4B8C-83A1-F6EECF244321}">
                <p14:modId xmlns:p14="http://schemas.microsoft.com/office/powerpoint/2010/main" val="2213883375"/>
              </p:ext>
            </p:extLst>
          </p:nvPr>
        </p:nvGraphicFramePr>
        <p:xfrm>
          <a:off x="668753" y="1885162"/>
          <a:ext cx="10854491" cy="3762618"/>
        </p:xfrm>
        <a:graphic>
          <a:graphicData uri="http://schemas.openxmlformats.org/drawingml/2006/table">
            <a:tbl>
              <a:tblPr firstRow="1" bandRow="1">
                <a:tableStyleId>{00A15C55-8517-42AA-B614-E9B94910E393}</a:tableStyleId>
              </a:tblPr>
              <a:tblGrid>
                <a:gridCol w="2208821">
                  <a:extLst>
                    <a:ext uri="{9D8B030D-6E8A-4147-A177-3AD203B41FA5}">
                      <a16:colId xmlns:a16="http://schemas.microsoft.com/office/drawing/2014/main" val="516830175"/>
                    </a:ext>
                  </a:extLst>
                </a:gridCol>
                <a:gridCol w="2208821">
                  <a:extLst>
                    <a:ext uri="{9D8B030D-6E8A-4147-A177-3AD203B41FA5}">
                      <a16:colId xmlns:a16="http://schemas.microsoft.com/office/drawing/2014/main" val="1105690920"/>
                    </a:ext>
                  </a:extLst>
                </a:gridCol>
                <a:gridCol w="2208821">
                  <a:extLst>
                    <a:ext uri="{9D8B030D-6E8A-4147-A177-3AD203B41FA5}">
                      <a16:colId xmlns:a16="http://schemas.microsoft.com/office/drawing/2014/main" val="1151838598"/>
                    </a:ext>
                  </a:extLst>
                </a:gridCol>
                <a:gridCol w="2117462">
                  <a:extLst>
                    <a:ext uri="{9D8B030D-6E8A-4147-A177-3AD203B41FA5}">
                      <a16:colId xmlns:a16="http://schemas.microsoft.com/office/drawing/2014/main" val="3058242255"/>
                    </a:ext>
                  </a:extLst>
                </a:gridCol>
                <a:gridCol w="2110566">
                  <a:extLst>
                    <a:ext uri="{9D8B030D-6E8A-4147-A177-3AD203B41FA5}">
                      <a16:colId xmlns:a16="http://schemas.microsoft.com/office/drawing/2014/main" val="4166010514"/>
                    </a:ext>
                  </a:extLst>
                </a:gridCol>
              </a:tblGrid>
              <a:tr h="561795">
                <a:tc>
                  <a:txBody>
                    <a:bodyPr/>
                    <a:lstStyle/>
                    <a:p>
                      <a:pPr algn="ctr">
                        <a:lnSpc>
                          <a:spcPct val="150000"/>
                        </a:lnSpc>
                      </a:pPr>
                      <a:endParaRPr kumimoji="1" lang="ja-JP" altLang="en-US" sz="200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lnSpc>
                          <a:spcPct val="150000"/>
                        </a:lnSpc>
                      </a:pPr>
                      <a:r>
                        <a:rPr kumimoji="1" lang="ja-JP" altLang="en-US" sz="2000">
                          <a:solidFill>
                            <a:schemeClr val="tx1"/>
                          </a:solidFill>
                        </a:rPr>
                        <a:t>ベースライン</a:t>
                      </a:r>
                      <a:r>
                        <a:rPr kumimoji="1" lang="en-US" altLang="ja-JP" sz="2000">
                          <a:solidFill>
                            <a:schemeClr val="tx1"/>
                          </a:solidFill>
                        </a:rPr>
                        <a:t>A</a:t>
                      </a:r>
                      <a:endParaRPr kumimoji="1" lang="ja-JP" altLang="en-US" sz="200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lnSpc>
                          <a:spcPct val="150000"/>
                        </a:lnSpc>
                      </a:pPr>
                      <a:r>
                        <a:rPr kumimoji="1" lang="ja-JP" altLang="en-US" sz="2000">
                          <a:solidFill>
                            <a:schemeClr val="tx1"/>
                          </a:solidFill>
                        </a:rPr>
                        <a:t>提案手法</a:t>
                      </a:r>
                      <a:r>
                        <a:rPr kumimoji="1" lang="en-US" altLang="ja-JP" sz="2000">
                          <a:solidFill>
                            <a:schemeClr val="tx1"/>
                          </a:solidFill>
                        </a:rPr>
                        <a:t>A</a:t>
                      </a:r>
                      <a:endParaRPr kumimoji="1" lang="ja-JP" altLang="en-US" sz="200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lnSpc>
                          <a:spcPct val="150000"/>
                        </a:lnSpc>
                      </a:pPr>
                      <a:r>
                        <a:rPr kumimoji="1" lang="ja-JP" altLang="en-US" sz="2000">
                          <a:solidFill>
                            <a:schemeClr val="tx1"/>
                          </a:solidFill>
                        </a:rPr>
                        <a:t>ベースライン</a:t>
                      </a:r>
                      <a:r>
                        <a:rPr kumimoji="1" lang="en-US" altLang="ja-JP" sz="2000">
                          <a:solidFill>
                            <a:schemeClr val="tx1"/>
                          </a:solidFill>
                        </a:rPr>
                        <a:t>B</a:t>
                      </a:r>
                      <a:endParaRPr kumimoji="1" lang="ja-JP" altLang="en-US" sz="200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lnSpc>
                          <a:spcPct val="150000"/>
                        </a:lnSpc>
                      </a:pPr>
                      <a:r>
                        <a:rPr kumimoji="1" lang="ja-JP" altLang="en-US" sz="2000">
                          <a:solidFill>
                            <a:schemeClr val="tx1"/>
                          </a:solidFill>
                        </a:rPr>
                        <a:t>提案手法</a:t>
                      </a:r>
                      <a:r>
                        <a:rPr kumimoji="1" lang="en-US" altLang="ja-JP" sz="2000">
                          <a:solidFill>
                            <a:schemeClr val="tx1"/>
                          </a:solidFill>
                        </a:rPr>
                        <a:t>B</a:t>
                      </a:r>
                      <a:endParaRPr kumimoji="1" lang="ja-JP" altLang="en-US" sz="200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948288359"/>
                  </a:ext>
                </a:extLst>
              </a:tr>
              <a:tr h="561795">
                <a:tc>
                  <a:txBody>
                    <a:bodyPr/>
                    <a:lstStyle/>
                    <a:p>
                      <a:pPr algn="ctr">
                        <a:lnSpc>
                          <a:spcPct val="150000"/>
                        </a:lnSpc>
                      </a:pPr>
                      <a:r>
                        <a:rPr kumimoji="1" lang="ja-JP" altLang="en-US" sz="2000">
                          <a:solidFill>
                            <a:schemeClr val="tx1"/>
                          </a:solidFill>
                        </a:rPr>
                        <a:t>学習回数</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lnSpc>
                          <a:spcPct val="150000"/>
                        </a:lnSpc>
                      </a:pPr>
                      <a:endParaRPr kumimoji="1" lang="ja-JP" altLang="en-US" sz="2000">
                        <a:solidFill>
                          <a:schemeClr val="tx1"/>
                        </a:solidFill>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ct val="150000"/>
                        </a:lnSpc>
                      </a:pPr>
                      <a:endParaRPr kumimoji="1" lang="ja-JP" altLang="en-US" sz="200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ct val="150000"/>
                        </a:lnSpc>
                      </a:pPr>
                      <a:endParaRPr kumimoji="1" lang="ja-JP" altLang="en-US" sz="200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ct val="150000"/>
                        </a:lnSpc>
                      </a:pPr>
                      <a:endParaRPr kumimoji="1" lang="ja-JP" altLang="en-US" sz="2000">
                        <a:solidFill>
                          <a:schemeClr val="tx1"/>
                        </a:solidFill>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56324710"/>
                  </a:ext>
                </a:extLst>
              </a:tr>
              <a:tr h="561795">
                <a:tc>
                  <a:txBody>
                    <a:bodyPr/>
                    <a:lstStyle/>
                    <a:p>
                      <a:pPr algn="ctr">
                        <a:lnSpc>
                          <a:spcPct val="150000"/>
                        </a:lnSpc>
                      </a:pPr>
                      <a:r>
                        <a:rPr kumimoji="1" lang="ja-JP" altLang="en-US" sz="2000">
                          <a:solidFill>
                            <a:schemeClr val="tx1"/>
                          </a:solidFill>
                        </a:rPr>
                        <a:t>損失関数</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lnSpc>
                          <a:spcPct val="150000"/>
                        </a:lnSpc>
                      </a:pPr>
                      <a:r>
                        <a:rPr kumimoji="1" lang="en-US" altLang="ja-JP" sz="2000">
                          <a:solidFill>
                            <a:schemeClr val="tx1"/>
                          </a:solidFill>
                        </a:rPr>
                        <a:t>BCEloss </a:t>
                      </a:r>
                    </a:p>
                    <a:p>
                      <a:pPr algn="ctr">
                        <a:lnSpc>
                          <a:spcPct val="150000"/>
                        </a:lnSpc>
                      </a:pPr>
                      <a:r>
                        <a:rPr kumimoji="1" lang="en-US" altLang="ja-JP" sz="2000">
                          <a:solidFill>
                            <a:schemeClr val="tx1"/>
                          </a:solidFill>
                        </a:rPr>
                        <a:t>(pos_weight</a:t>
                      </a:r>
                      <a:r>
                        <a:rPr kumimoji="1" lang="ja-JP" altLang="en-US" sz="2000">
                          <a:solidFill>
                            <a:schemeClr val="tx1"/>
                          </a:solidFill>
                        </a:rPr>
                        <a:t>あり</a:t>
                      </a:r>
                      <a:r>
                        <a:rPr kumimoji="1" lang="en-US" altLang="ja-JP" sz="2000">
                          <a:solidFill>
                            <a:schemeClr val="tx1"/>
                          </a:solidFill>
                        </a:rPr>
                        <a:t>)</a:t>
                      </a:r>
                      <a:endParaRPr kumimoji="1" lang="ja-JP" altLang="en-US" sz="200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1" lang="en-US" altLang="ja-JP" sz="2000">
                          <a:solidFill>
                            <a:schemeClr val="tx1"/>
                          </a:solidFill>
                        </a:rPr>
                        <a:t>BCEloss </a:t>
                      </a:r>
                    </a:p>
                    <a:p>
                      <a:pPr marL="0" marR="0" lvl="0" indent="0" algn="ctr" defTabSz="914400" rtl="0" eaLnBrk="1" fontAlgn="auto" latinLnBrk="0" hangingPunct="1">
                        <a:lnSpc>
                          <a:spcPct val="150000"/>
                        </a:lnSpc>
                        <a:spcBef>
                          <a:spcPts val="0"/>
                        </a:spcBef>
                        <a:spcAft>
                          <a:spcPts val="0"/>
                        </a:spcAft>
                        <a:buClrTx/>
                        <a:buSzTx/>
                        <a:buFontTx/>
                        <a:buNone/>
                        <a:tabLst/>
                        <a:defRPr/>
                      </a:pPr>
                      <a:r>
                        <a:rPr kumimoji="1" lang="en-US" altLang="ja-JP" sz="2000">
                          <a:solidFill>
                            <a:schemeClr val="tx1"/>
                          </a:solidFill>
                        </a:rPr>
                        <a:t>(pos_weight</a:t>
                      </a:r>
                      <a:r>
                        <a:rPr kumimoji="1" lang="ja-JP" altLang="en-US" sz="2000">
                          <a:solidFill>
                            <a:schemeClr val="tx1"/>
                          </a:solidFill>
                        </a:rPr>
                        <a:t>あり</a:t>
                      </a:r>
                      <a:r>
                        <a:rPr kumimoji="1" lang="en-US" altLang="ja-JP" sz="2000">
                          <a:solidFill>
                            <a:schemeClr val="tx1"/>
                          </a:solidFill>
                        </a:rPr>
                        <a:t>)</a:t>
                      </a:r>
                      <a:endParaRPr kumimoji="1" lang="ja-JP" altLang="en-US" sz="200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1" lang="en-US" altLang="ja-JP" sz="2000">
                          <a:solidFill>
                            <a:schemeClr val="tx1"/>
                          </a:solidFill>
                        </a:rPr>
                        <a:t>BCEloss (pos_weight</a:t>
                      </a:r>
                      <a:r>
                        <a:rPr kumimoji="1" lang="ja-JP" altLang="en-US" sz="2000">
                          <a:solidFill>
                            <a:schemeClr val="tx1"/>
                          </a:solidFill>
                        </a:rPr>
                        <a:t>あり</a:t>
                      </a:r>
                      <a:r>
                        <a:rPr kumimoji="1" lang="en-US" altLang="ja-JP" sz="2000">
                          <a:solidFill>
                            <a:schemeClr val="tx1"/>
                          </a:solidFill>
                        </a:rPr>
                        <a:t>)</a:t>
                      </a:r>
                      <a:endParaRPr kumimoji="1" lang="ja-JP" altLang="en-US" sz="200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1" lang="en-US" altLang="ja-JP" sz="2000">
                          <a:solidFill>
                            <a:schemeClr val="tx1"/>
                          </a:solidFill>
                        </a:rPr>
                        <a:t>BCEloss (pos_weight</a:t>
                      </a:r>
                      <a:r>
                        <a:rPr kumimoji="1" lang="ja-JP" altLang="en-US" sz="2000">
                          <a:solidFill>
                            <a:schemeClr val="tx1"/>
                          </a:solidFill>
                        </a:rPr>
                        <a:t>あり</a:t>
                      </a:r>
                      <a:r>
                        <a:rPr kumimoji="1" lang="en-US" altLang="ja-JP" sz="2000">
                          <a:solidFill>
                            <a:schemeClr val="tx1"/>
                          </a:solidFill>
                        </a:rPr>
                        <a:t>)</a:t>
                      </a:r>
                      <a:endParaRPr kumimoji="1" lang="ja-JP" altLang="en-US" sz="200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395214320"/>
                  </a:ext>
                </a:extLst>
              </a:tr>
              <a:tr h="561795">
                <a:tc>
                  <a:txBody>
                    <a:bodyPr/>
                    <a:lstStyle/>
                    <a:p>
                      <a:pPr algn="ctr">
                        <a:lnSpc>
                          <a:spcPct val="150000"/>
                        </a:lnSpc>
                      </a:pPr>
                      <a:r>
                        <a:rPr kumimoji="1" lang="ja-JP" altLang="en-US" sz="2000">
                          <a:solidFill>
                            <a:schemeClr val="tx1"/>
                          </a:solidFill>
                        </a:rPr>
                        <a:t>最適化手法</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lnSpc>
                          <a:spcPct val="150000"/>
                        </a:lnSpc>
                      </a:pPr>
                      <a:r>
                        <a:rPr kumimoji="1" lang="en-US" altLang="ja-JP" sz="2000">
                          <a:solidFill>
                            <a:schemeClr val="tx1"/>
                          </a:solidFill>
                        </a:rPr>
                        <a:t>SGD(lr = 0.01)</a:t>
                      </a:r>
                      <a:endParaRPr kumimoji="1" lang="ja-JP" altLang="en-US" sz="200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1" lang="en-US" altLang="ja-JP" sz="2000">
                          <a:solidFill>
                            <a:schemeClr val="tx1"/>
                          </a:solidFill>
                        </a:rPr>
                        <a:t>SGD(lr = 0.01)</a:t>
                      </a:r>
                      <a:endParaRPr kumimoji="1" lang="ja-JP" altLang="en-US" sz="200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1" lang="en-US" altLang="ja-JP" sz="2000">
                          <a:solidFill>
                            <a:schemeClr val="tx1"/>
                          </a:solidFill>
                        </a:rPr>
                        <a:t>SGD(lr = 0.01)</a:t>
                      </a:r>
                      <a:endParaRPr kumimoji="1" lang="ja-JP" altLang="en-US" sz="200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1" lang="en-US" altLang="ja-JP" sz="2000">
                          <a:solidFill>
                            <a:schemeClr val="tx1"/>
                          </a:solidFill>
                        </a:rPr>
                        <a:t>SGD(lr = 0.01)</a:t>
                      </a:r>
                      <a:endParaRPr kumimoji="1" lang="ja-JP" altLang="en-US" sz="200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37574928"/>
                  </a:ext>
                </a:extLst>
              </a:tr>
              <a:tr h="561795">
                <a:tc>
                  <a:txBody>
                    <a:bodyPr/>
                    <a:lstStyle/>
                    <a:p>
                      <a:pPr algn="ctr">
                        <a:lnSpc>
                          <a:spcPct val="150000"/>
                        </a:lnSpc>
                      </a:pPr>
                      <a:r>
                        <a:rPr kumimoji="1" lang="en-US" altLang="ja-JP" sz="2000">
                          <a:solidFill>
                            <a:schemeClr val="tx1"/>
                          </a:solidFill>
                        </a:rPr>
                        <a:t>MHA</a:t>
                      </a:r>
                      <a:r>
                        <a:rPr kumimoji="1" lang="ja-JP" altLang="en-US" sz="2000">
                          <a:solidFill>
                            <a:schemeClr val="tx1"/>
                          </a:solidFill>
                        </a:rPr>
                        <a:t>のヘッド数</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lnSpc>
                          <a:spcPct val="150000"/>
                        </a:lnSpc>
                      </a:pPr>
                      <a:r>
                        <a:rPr kumimoji="1" lang="en-US" altLang="ja-JP" sz="2000">
                          <a:solidFill>
                            <a:schemeClr val="tx1"/>
                          </a:solidFill>
                        </a:rPr>
                        <a:t>/</a:t>
                      </a:r>
                      <a:endParaRPr kumimoji="1" lang="ja-JP" altLang="en-US" sz="200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50000"/>
                        </a:lnSpc>
                      </a:pPr>
                      <a:r>
                        <a:rPr kumimoji="1" lang="en-US" altLang="ja-JP" sz="2000">
                          <a:solidFill>
                            <a:schemeClr val="tx1"/>
                          </a:solidFill>
                        </a:rPr>
                        <a:t>8</a:t>
                      </a:r>
                      <a:endParaRPr kumimoji="1" lang="ja-JP" altLang="en-US" sz="200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50000"/>
                        </a:lnSpc>
                      </a:pPr>
                      <a:r>
                        <a:rPr kumimoji="1" lang="en-US" altLang="ja-JP" sz="2000">
                          <a:solidFill>
                            <a:schemeClr val="tx1"/>
                          </a:solidFill>
                        </a:rPr>
                        <a:t>/</a:t>
                      </a:r>
                      <a:endParaRPr kumimoji="1" lang="ja-JP" altLang="en-US" sz="200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50000"/>
                        </a:lnSpc>
                      </a:pPr>
                      <a:r>
                        <a:rPr kumimoji="1" lang="en-US" altLang="ja-JP" sz="2000">
                          <a:solidFill>
                            <a:schemeClr val="tx1"/>
                          </a:solidFill>
                        </a:rPr>
                        <a:t>8</a:t>
                      </a:r>
                      <a:endParaRPr kumimoji="1" lang="ja-JP" altLang="en-US" sz="200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01821429"/>
                  </a:ext>
                </a:extLst>
              </a:tr>
              <a:tr h="561795">
                <a:tc>
                  <a:txBody>
                    <a:bodyPr/>
                    <a:lstStyle/>
                    <a:p>
                      <a:pPr algn="ctr">
                        <a:lnSpc>
                          <a:spcPct val="150000"/>
                        </a:lnSpc>
                      </a:pPr>
                      <a:r>
                        <a:rPr kumimoji="1" lang="en-US" altLang="ja-JP" sz="2000">
                          <a:solidFill>
                            <a:schemeClr val="tx1"/>
                          </a:solidFill>
                        </a:rPr>
                        <a:t>Transformer</a:t>
                      </a:r>
                      <a:r>
                        <a:rPr kumimoji="1" lang="ja-JP" altLang="en-US" sz="2000">
                          <a:solidFill>
                            <a:schemeClr val="tx1"/>
                          </a:solidFill>
                        </a:rPr>
                        <a:t>の層数</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lnSpc>
                          <a:spcPct val="150000"/>
                        </a:lnSpc>
                      </a:pPr>
                      <a:r>
                        <a:rPr kumimoji="1" lang="en-US" altLang="ja-JP" sz="2000">
                          <a:solidFill>
                            <a:schemeClr val="tx1"/>
                          </a:solidFill>
                        </a:rPr>
                        <a:t>/</a:t>
                      </a:r>
                      <a:endParaRPr kumimoji="1" lang="ja-JP" altLang="en-US" sz="200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50000"/>
                        </a:lnSpc>
                      </a:pPr>
                      <a:r>
                        <a:rPr kumimoji="1" lang="en-US" altLang="ja-JP" sz="2000">
                          <a:solidFill>
                            <a:schemeClr val="tx1"/>
                          </a:solidFill>
                        </a:rPr>
                        <a:t>1 , 2 , 4</a:t>
                      </a:r>
                      <a:endParaRPr kumimoji="1" lang="ja-JP" altLang="en-US" sz="200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50000"/>
                        </a:lnSpc>
                      </a:pPr>
                      <a:r>
                        <a:rPr kumimoji="1" lang="en-US" altLang="ja-JP" sz="2000">
                          <a:solidFill>
                            <a:schemeClr val="tx1"/>
                          </a:solidFill>
                        </a:rPr>
                        <a:t>/</a:t>
                      </a:r>
                      <a:endParaRPr kumimoji="1" lang="ja-JP" altLang="en-US" sz="200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50000"/>
                        </a:lnSpc>
                      </a:pPr>
                      <a:r>
                        <a:rPr kumimoji="1" lang="en-US" altLang="ja-JP" sz="2000">
                          <a:solidFill>
                            <a:schemeClr val="tx1"/>
                          </a:solidFill>
                        </a:rPr>
                        <a:t>1 , 2 , 4</a:t>
                      </a:r>
                      <a:endParaRPr kumimoji="1" lang="ja-JP" altLang="en-US" sz="200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350281467"/>
                  </a:ext>
                </a:extLst>
              </a:tr>
            </a:tbl>
          </a:graphicData>
        </a:graphic>
      </p:graphicFrame>
      <p:sp>
        <p:nvSpPr>
          <p:cNvPr id="4" name="タイトル 1">
            <a:extLst>
              <a:ext uri="{FF2B5EF4-FFF2-40B4-BE49-F238E27FC236}">
                <a16:creationId xmlns:a16="http://schemas.microsoft.com/office/drawing/2014/main" id="{6B8F4BD1-1B76-8B6D-EDAF-10D3C6833891}"/>
              </a:ext>
            </a:extLst>
          </p:cNvPr>
          <p:cNvSpPr txBox="1">
            <a:spLocks/>
          </p:cNvSpPr>
          <p:nvPr/>
        </p:nvSpPr>
        <p:spPr>
          <a:xfrm>
            <a:off x="834555" y="343446"/>
            <a:ext cx="9667981" cy="827302"/>
          </a:xfrm>
          <a:prstGeom prst="rect">
            <a:avLst/>
          </a:prstGeom>
        </p:spPr>
        <p:txBody>
          <a:bodyPr/>
          <a:lstStyle>
            <a:lvl1pPr algn="l" defTabSz="914400" rtl="0" eaLnBrk="1" latinLnBrk="0" hangingPunct="1">
              <a:lnSpc>
                <a:spcPct val="85000"/>
              </a:lnSpc>
              <a:spcBef>
                <a:spcPct val="0"/>
              </a:spcBef>
              <a:buNone/>
              <a:defRPr kumimoji="1" sz="4800" kern="1200" spc="-50" baseline="0">
                <a:solidFill>
                  <a:schemeClr val="tx1">
                    <a:lumMod val="75000"/>
                    <a:lumOff val="25000"/>
                  </a:schemeClr>
                </a:solidFill>
                <a:latin typeface="+mj-lt"/>
                <a:ea typeface="+mj-ea"/>
                <a:cs typeface="+mj-cs"/>
              </a:defRPr>
            </a:lvl1pPr>
          </a:lstStyle>
          <a:p>
            <a:r>
              <a:rPr lang="ja-JP" altLang="en-US"/>
              <a:t>実験概要</a:t>
            </a:r>
            <a:endParaRPr lang="en-US" altLang="ja-JP"/>
          </a:p>
        </p:txBody>
      </p:sp>
      <p:sp>
        <p:nvSpPr>
          <p:cNvPr id="5" name="テキスト ボックス 4">
            <a:extLst>
              <a:ext uri="{FF2B5EF4-FFF2-40B4-BE49-F238E27FC236}">
                <a16:creationId xmlns:a16="http://schemas.microsoft.com/office/drawing/2014/main" id="{76B5F8B6-E7FB-905A-F9FD-B8AAD6A21944}"/>
              </a:ext>
            </a:extLst>
          </p:cNvPr>
          <p:cNvSpPr txBox="1"/>
          <p:nvPr/>
        </p:nvSpPr>
        <p:spPr>
          <a:xfrm>
            <a:off x="5744748" y="2547438"/>
            <a:ext cx="3070288" cy="369332"/>
          </a:xfrm>
          <a:prstGeom prst="rect">
            <a:avLst/>
          </a:prstGeom>
          <a:noFill/>
        </p:spPr>
        <p:txBody>
          <a:bodyPr wrap="square" rtlCol="0">
            <a:spAutoFit/>
          </a:bodyPr>
          <a:lstStyle/>
          <a:p>
            <a:pPr algn="ctr"/>
            <a:r>
              <a:rPr lang="en-US" altLang="ja-JP" b="0" i="0">
                <a:solidFill>
                  <a:srgbClr val="000000"/>
                </a:solidFill>
                <a:effectLst/>
                <a:latin typeface="Arial" panose="020B0604020202020204" pitchFamily="34" charset="0"/>
              </a:rPr>
              <a:t>Early_stopping</a:t>
            </a:r>
            <a:r>
              <a:rPr lang="ja-JP" altLang="en-US" b="0" i="0">
                <a:solidFill>
                  <a:srgbClr val="000000"/>
                </a:solidFill>
                <a:effectLst/>
                <a:latin typeface="Arial" panose="020B0604020202020204" pitchFamily="34" charset="0"/>
              </a:rPr>
              <a:t>により不定</a:t>
            </a:r>
            <a:endParaRPr kumimoji="1" lang="ja-JP" altLang="en-US"/>
          </a:p>
        </p:txBody>
      </p:sp>
      <p:sp>
        <p:nvSpPr>
          <p:cNvPr id="7" name="テキスト ボックス 6">
            <a:extLst>
              <a:ext uri="{FF2B5EF4-FFF2-40B4-BE49-F238E27FC236}">
                <a16:creationId xmlns:a16="http://schemas.microsoft.com/office/drawing/2014/main" id="{1ADD777F-006E-904A-E9F5-4004BC4341F8}"/>
              </a:ext>
            </a:extLst>
          </p:cNvPr>
          <p:cNvSpPr txBox="1"/>
          <p:nvPr/>
        </p:nvSpPr>
        <p:spPr>
          <a:xfrm>
            <a:off x="834555" y="1170748"/>
            <a:ext cx="2358190" cy="523220"/>
          </a:xfrm>
          <a:prstGeom prst="rect">
            <a:avLst/>
          </a:prstGeom>
          <a:noFill/>
        </p:spPr>
        <p:txBody>
          <a:bodyPr wrap="square" rtlCol="0">
            <a:spAutoFit/>
          </a:bodyPr>
          <a:lstStyle/>
          <a:p>
            <a:r>
              <a:rPr kumimoji="1" lang="ja-JP" altLang="en-US" sz="2800"/>
              <a:t>学習環境</a:t>
            </a:r>
          </a:p>
        </p:txBody>
      </p:sp>
      <p:sp>
        <p:nvSpPr>
          <p:cNvPr id="6" name="正方形/長方形 5">
            <a:extLst>
              <a:ext uri="{FF2B5EF4-FFF2-40B4-BE49-F238E27FC236}">
                <a16:creationId xmlns:a16="http://schemas.microsoft.com/office/drawing/2014/main" id="{125386BE-3C15-2F51-F02B-DF9A9693D97D}"/>
              </a:ext>
            </a:extLst>
          </p:cNvPr>
          <p:cNvSpPr/>
          <p:nvPr/>
        </p:nvSpPr>
        <p:spPr>
          <a:xfrm>
            <a:off x="5123372" y="5056629"/>
            <a:ext cx="2166428" cy="591152"/>
          </a:xfrm>
          <a:prstGeom prst="rect">
            <a:avLst/>
          </a:prstGeom>
          <a:noFill/>
          <a:ln w="57150">
            <a:solidFill>
              <a:srgbClr val="FF0000"/>
            </a:solidFill>
          </a:ln>
          <a:effectLst>
            <a:glow rad="101600">
              <a:srgbClr val="F17B0F">
                <a:alpha val="60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406AC52B-4F36-E0F4-D952-2E617274F383}"/>
              </a:ext>
            </a:extLst>
          </p:cNvPr>
          <p:cNvSpPr/>
          <p:nvPr/>
        </p:nvSpPr>
        <p:spPr>
          <a:xfrm>
            <a:off x="9419322" y="5056629"/>
            <a:ext cx="2103922" cy="591152"/>
          </a:xfrm>
          <a:prstGeom prst="rect">
            <a:avLst/>
          </a:prstGeom>
          <a:noFill/>
          <a:ln w="57150">
            <a:solidFill>
              <a:srgbClr val="FF0000"/>
            </a:solidFill>
          </a:ln>
          <a:effectLst>
            <a:glow rad="101600">
              <a:srgbClr val="F17B0F">
                <a:alpha val="60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120593578"/>
      </p:ext>
    </p:extLst>
  </p:cSld>
  <p:clrMapOvr>
    <a:masterClrMapping/>
  </p:clrMapOvr>
  <mc:AlternateContent xmlns:mc="http://schemas.openxmlformats.org/markup-compatibility/2006" xmlns:p14="http://schemas.microsoft.com/office/powerpoint/2010/main">
    <mc:Choice Requires="p14">
      <p:transition spd="slow" p14:dur="2000" advTm="16442"/>
    </mc:Choice>
    <mc:Fallback xmlns="">
      <p:transition spd="slow" advTm="1644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楕円 10">
            <a:extLst>
              <a:ext uri="{FF2B5EF4-FFF2-40B4-BE49-F238E27FC236}">
                <a16:creationId xmlns:a16="http://schemas.microsoft.com/office/drawing/2014/main" id="{F65C8198-D12E-483E-57B3-8B0F2AE0E35F}"/>
              </a:ext>
            </a:extLst>
          </p:cNvPr>
          <p:cNvSpPr/>
          <p:nvPr/>
        </p:nvSpPr>
        <p:spPr>
          <a:xfrm>
            <a:off x="5262033" y="3217355"/>
            <a:ext cx="5782733" cy="699447"/>
          </a:xfrm>
          <a:prstGeom prst="ellipse">
            <a:avLst/>
          </a:prstGeom>
          <a:solidFill>
            <a:schemeClr val="accent1">
              <a:lumMod val="20000"/>
              <a:lumOff val="80000"/>
            </a:schemeClr>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楕円 9">
            <a:extLst>
              <a:ext uri="{FF2B5EF4-FFF2-40B4-BE49-F238E27FC236}">
                <a16:creationId xmlns:a16="http://schemas.microsoft.com/office/drawing/2014/main" id="{BFCB26A1-F61F-D97C-6963-3693032ED58B}"/>
              </a:ext>
            </a:extLst>
          </p:cNvPr>
          <p:cNvSpPr/>
          <p:nvPr/>
        </p:nvSpPr>
        <p:spPr>
          <a:xfrm>
            <a:off x="5571067" y="2244223"/>
            <a:ext cx="4897966" cy="699447"/>
          </a:xfrm>
          <a:prstGeom prst="ellipse">
            <a:avLst/>
          </a:prstGeom>
          <a:solidFill>
            <a:schemeClr val="accent1">
              <a:lumMod val="20000"/>
              <a:lumOff val="80000"/>
            </a:schemeClr>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スライド番号プレースホルダー 1">
            <a:extLst>
              <a:ext uri="{FF2B5EF4-FFF2-40B4-BE49-F238E27FC236}">
                <a16:creationId xmlns:a16="http://schemas.microsoft.com/office/drawing/2014/main" id="{13F52489-ABEA-1337-6FFF-CE31DE6F5A0C}"/>
              </a:ext>
            </a:extLst>
          </p:cNvPr>
          <p:cNvSpPr>
            <a:spLocks noGrp="1"/>
          </p:cNvSpPr>
          <p:nvPr>
            <p:ph type="sldNum" sz="quarter" idx="12"/>
          </p:nvPr>
        </p:nvSpPr>
        <p:spPr/>
        <p:txBody>
          <a:bodyPr/>
          <a:lstStyle/>
          <a:p>
            <a:r>
              <a:rPr kumimoji="1" lang="en-US" altLang="ja-JP" sz="2800"/>
              <a:t>24</a:t>
            </a:r>
            <a:endParaRPr kumimoji="1" lang="ja-JP" altLang="en-US" sz="2800"/>
          </a:p>
        </p:txBody>
      </p:sp>
      <p:sp>
        <p:nvSpPr>
          <p:cNvPr id="3" name="タイトル 1">
            <a:extLst>
              <a:ext uri="{FF2B5EF4-FFF2-40B4-BE49-F238E27FC236}">
                <a16:creationId xmlns:a16="http://schemas.microsoft.com/office/drawing/2014/main" id="{1E7A8E10-A84B-1745-96BA-9DD988FF838A}"/>
              </a:ext>
            </a:extLst>
          </p:cNvPr>
          <p:cNvSpPr txBox="1">
            <a:spLocks/>
          </p:cNvSpPr>
          <p:nvPr/>
        </p:nvSpPr>
        <p:spPr>
          <a:xfrm>
            <a:off x="834556" y="343446"/>
            <a:ext cx="7092894" cy="827302"/>
          </a:xfrm>
          <a:prstGeom prst="rect">
            <a:avLst/>
          </a:prstGeom>
        </p:spPr>
        <p:txBody>
          <a:bodyPr/>
          <a:lstStyle>
            <a:lvl1pPr algn="l" defTabSz="914400" rtl="0" eaLnBrk="1" latinLnBrk="0" hangingPunct="1">
              <a:lnSpc>
                <a:spcPct val="85000"/>
              </a:lnSpc>
              <a:spcBef>
                <a:spcPct val="0"/>
              </a:spcBef>
              <a:buNone/>
              <a:defRPr kumimoji="1" sz="4800" kern="1200" spc="-50" baseline="0">
                <a:solidFill>
                  <a:schemeClr val="tx1">
                    <a:lumMod val="75000"/>
                    <a:lumOff val="25000"/>
                  </a:schemeClr>
                </a:solidFill>
                <a:latin typeface="+mj-lt"/>
                <a:ea typeface="+mj-ea"/>
                <a:cs typeface="+mj-cs"/>
              </a:defRPr>
            </a:lvl1pPr>
          </a:lstStyle>
          <a:p>
            <a:endParaRPr lang="en-US" altLang="ja-JP"/>
          </a:p>
        </p:txBody>
      </p:sp>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7686B053-B4A8-CB83-4CC6-C4671F204022}"/>
                  </a:ext>
                </a:extLst>
              </p:cNvPr>
              <p:cNvSpPr txBox="1"/>
              <p:nvPr/>
            </p:nvSpPr>
            <p:spPr>
              <a:xfrm>
                <a:off x="1234018" y="971965"/>
                <a:ext cx="2980266" cy="3894015"/>
              </a:xfrm>
              <a:prstGeom prst="rect">
                <a:avLst/>
              </a:prstGeom>
              <a:noFill/>
            </p:spPr>
            <p:txBody>
              <a:bodyPr wrap="square" rtlCol="0">
                <a:spAutoFit/>
              </a:bodyPr>
              <a:lstStyle/>
              <a:p>
                <a:pPr marL="285750" indent="-285750">
                  <a:lnSpc>
                    <a:spcPct val="200000"/>
                  </a:lnSpc>
                  <a:buFont typeface="Wingdings" panose="05000000000000000000" pitchFamily="2" charset="2"/>
                  <a:buChar char="l"/>
                </a:pPr>
                <a:r>
                  <a:rPr kumimoji="1" lang="ja-JP" altLang="en-US" sz="3200"/>
                  <a:t>評価指標</a:t>
                </a:r>
                <a:endParaRPr kumimoji="1" lang="en-US" altLang="ja-JP" sz="3200"/>
              </a:p>
              <a:p>
                <a:pPr marL="914400" lvl="1" indent="-457200">
                  <a:lnSpc>
                    <a:spcPct val="200000"/>
                  </a:lnSpc>
                  <a:buFont typeface="Wingdings" panose="05000000000000000000" pitchFamily="2" charset="2"/>
                  <a:buChar char="ü"/>
                </a:pPr>
                <a14:m>
                  <m:oMath xmlns:m="http://schemas.openxmlformats.org/officeDocument/2006/math">
                    <m:r>
                      <a:rPr kumimoji="1" lang="en-US" altLang="ja-JP" sz="3200" i="1" smtClean="0">
                        <a:latin typeface="Cambria Math" panose="02040503050406030204" pitchFamily="18" charset="0"/>
                      </a:rPr>
                      <m:t>𝑅𝑒𝑐𝑎𝑙𝑙</m:t>
                    </m:r>
                  </m:oMath>
                </a14:m>
                <a:endParaRPr kumimoji="1" lang="en-US" altLang="ja-JP" sz="3200"/>
              </a:p>
              <a:p>
                <a:pPr marL="914400" lvl="1" indent="-457200">
                  <a:lnSpc>
                    <a:spcPct val="200000"/>
                  </a:lnSpc>
                  <a:buFont typeface="Wingdings" panose="05000000000000000000" pitchFamily="2" charset="2"/>
                  <a:buChar char="ü"/>
                </a:pPr>
                <a14:m>
                  <m:oMath xmlns:m="http://schemas.openxmlformats.org/officeDocument/2006/math">
                    <m:r>
                      <a:rPr kumimoji="1" lang="en-US" altLang="ja-JP" sz="3200" i="1" smtClean="0">
                        <a:latin typeface="Cambria Math" panose="02040503050406030204" pitchFamily="18" charset="0"/>
                      </a:rPr>
                      <m:t>𝑃𝑟𝑒𝑐𝑖𝑠𝑖𝑜𝑛</m:t>
                    </m:r>
                  </m:oMath>
                </a14:m>
                <a:endParaRPr kumimoji="1" lang="en-US" altLang="ja-JP" sz="3200"/>
              </a:p>
              <a:p>
                <a:pPr marL="914400" lvl="1" indent="-457200">
                  <a:lnSpc>
                    <a:spcPct val="200000"/>
                  </a:lnSpc>
                  <a:buFont typeface="Wingdings" panose="05000000000000000000" pitchFamily="2" charset="2"/>
                  <a:buChar char="ü"/>
                </a:pPr>
                <a14:m>
                  <m:oMath xmlns:m="http://schemas.openxmlformats.org/officeDocument/2006/math">
                    <m:sSub>
                      <m:sSubPr>
                        <m:ctrlPr>
                          <a:rPr kumimoji="1" lang="en-US" altLang="ja-JP" sz="3200" i="1" smtClean="0">
                            <a:latin typeface="Cambria Math" panose="02040503050406030204" pitchFamily="18" charset="0"/>
                          </a:rPr>
                        </m:ctrlPr>
                      </m:sSubPr>
                      <m:e>
                        <m:r>
                          <a:rPr kumimoji="1" lang="en-US" altLang="ja-JP" sz="3200" b="0" i="1" smtClean="0">
                            <a:latin typeface="Cambria Math" panose="02040503050406030204" pitchFamily="18" charset="0"/>
                          </a:rPr>
                          <m:t>𝐹</m:t>
                        </m:r>
                      </m:e>
                      <m:sub>
                        <m:r>
                          <a:rPr kumimoji="1" lang="en-US" altLang="ja-JP" sz="3200" b="0" i="1" smtClean="0">
                            <a:latin typeface="Cambria Math" panose="02040503050406030204" pitchFamily="18" charset="0"/>
                          </a:rPr>
                          <m:t>1</m:t>
                        </m:r>
                      </m:sub>
                    </m:sSub>
                    <m:r>
                      <a:rPr kumimoji="1" lang="en-US" altLang="ja-JP" sz="3200" i="1" smtClean="0">
                        <a:latin typeface="Cambria Math" panose="02040503050406030204" pitchFamily="18" charset="0"/>
                      </a:rPr>
                      <m:t> </m:t>
                    </m:r>
                    <m:r>
                      <a:rPr kumimoji="1" lang="en-US" altLang="ja-JP" sz="3200" i="1" smtClean="0">
                        <a:latin typeface="Cambria Math" panose="02040503050406030204" pitchFamily="18" charset="0"/>
                      </a:rPr>
                      <m:t>𝑆𝑐𝑜𝑟𝑒</m:t>
                    </m:r>
                  </m:oMath>
                </a14:m>
                <a:endParaRPr kumimoji="1" lang="en-US" altLang="ja-JP" sz="3200"/>
              </a:p>
            </p:txBody>
          </p:sp>
        </mc:Choice>
        <mc:Fallback xmlns="">
          <p:sp>
            <p:nvSpPr>
              <p:cNvPr id="6" name="テキスト ボックス 5">
                <a:extLst>
                  <a:ext uri="{FF2B5EF4-FFF2-40B4-BE49-F238E27FC236}">
                    <a16:creationId xmlns:a16="http://schemas.microsoft.com/office/drawing/2014/main" id="{7686B053-B4A8-CB83-4CC6-C4671F204022}"/>
                  </a:ext>
                </a:extLst>
              </p:cNvPr>
              <p:cNvSpPr txBox="1">
                <a:spLocks noRot="1" noChangeAspect="1" noMove="1" noResize="1" noEditPoints="1" noAdjustHandles="1" noChangeArrowheads="1" noChangeShapeType="1" noTextEdit="1"/>
              </p:cNvSpPr>
              <p:nvPr/>
            </p:nvSpPr>
            <p:spPr>
              <a:xfrm>
                <a:off x="1234018" y="971965"/>
                <a:ext cx="2980266" cy="3894015"/>
              </a:xfrm>
              <a:prstGeom prst="rect">
                <a:avLst/>
              </a:prstGeom>
              <a:blipFill>
                <a:blip r:embed="rId3"/>
                <a:stretch>
                  <a:fillRect l="-4499"/>
                </a:stretch>
              </a:blipFill>
            </p:spPr>
            <p:txBody>
              <a:bodyPr/>
              <a:lstStyle/>
              <a:p>
                <a:r>
                  <a:rPr lang="ja-JP" altLang="en-US">
                    <a:noFill/>
                  </a:rPr>
                  <a:t> </a:t>
                </a:r>
              </a:p>
            </p:txBody>
          </p:sp>
        </mc:Fallback>
      </mc:AlternateContent>
      <p:sp>
        <p:nvSpPr>
          <p:cNvPr id="7" name="テキスト ボックス 6">
            <a:extLst>
              <a:ext uri="{FF2B5EF4-FFF2-40B4-BE49-F238E27FC236}">
                <a16:creationId xmlns:a16="http://schemas.microsoft.com/office/drawing/2014/main" id="{668296F6-47E9-D70E-622A-6EB4E2BC4C0B}"/>
              </a:ext>
            </a:extLst>
          </p:cNvPr>
          <p:cNvSpPr txBox="1"/>
          <p:nvPr/>
        </p:nvSpPr>
        <p:spPr>
          <a:xfrm>
            <a:off x="5837767" y="2342407"/>
            <a:ext cx="4631266" cy="523220"/>
          </a:xfrm>
          <a:prstGeom prst="rect">
            <a:avLst/>
          </a:prstGeom>
          <a:noFill/>
        </p:spPr>
        <p:txBody>
          <a:bodyPr wrap="square" rtlCol="0">
            <a:spAutoFit/>
          </a:bodyPr>
          <a:lstStyle/>
          <a:p>
            <a:r>
              <a:rPr kumimoji="1" lang="ja-JP" altLang="en-US" sz="2800"/>
              <a:t>リスク要因の見逃しがないか</a:t>
            </a:r>
          </a:p>
        </p:txBody>
      </p:sp>
      <p:sp>
        <p:nvSpPr>
          <p:cNvPr id="8" name="テキスト ボックス 7">
            <a:extLst>
              <a:ext uri="{FF2B5EF4-FFF2-40B4-BE49-F238E27FC236}">
                <a16:creationId xmlns:a16="http://schemas.microsoft.com/office/drawing/2014/main" id="{2DDAC4D0-125D-66D8-4B83-15FC786D5E0E}"/>
              </a:ext>
            </a:extLst>
          </p:cNvPr>
          <p:cNvSpPr txBox="1"/>
          <p:nvPr/>
        </p:nvSpPr>
        <p:spPr>
          <a:xfrm>
            <a:off x="5676900" y="3305469"/>
            <a:ext cx="5367867" cy="523220"/>
          </a:xfrm>
          <a:prstGeom prst="rect">
            <a:avLst/>
          </a:prstGeom>
          <a:noFill/>
        </p:spPr>
        <p:txBody>
          <a:bodyPr wrap="square" rtlCol="0">
            <a:spAutoFit/>
          </a:bodyPr>
          <a:lstStyle/>
          <a:p>
            <a:r>
              <a:rPr kumimoji="1" lang="ja-JP" altLang="en-US" sz="2800"/>
              <a:t>推定されたリスク要因が正しいか</a:t>
            </a:r>
          </a:p>
        </p:txBody>
      </p:sp>
      <p:sp>
        <p:nvSpPr>
          <p:cNvPr id="12" name="矢印: 下 11">
            <a:extLst>
              <a:ext uri="{FF2B5EF4-FFF2-40B4-BE49-F238E27FC236}">
                <a16:creationId xmlns:a16="http://schemas.microsoft.com/office/drawing/2014/main" id="{BBB4294F-3F0F-95EC-D025-E47C6E00E9AA}"/>
              </a:ext>
            </a:extLst>
          </p:cNvPr>
          <p:cNvSpPr/>
          <p:nvPr/>
        </p:nvSpPr>
        <p:spPr>
          <a:xfrm>
            <a:off x="7766050" y="4034639"/>
            <a:ext cx="719666" cy="20320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ボックス 12">
            <a:extLst>
              <a:ext uri="{FF2B5EF4-FFF2-40B4-BE49-F238E27FC236}">
                <a16:creationId xmlns:a16="http://schemas.microsoft.com/office/drawing/2014/main" id="{D740D705-4428-A3A5-45D1-2551B3E57855}"/>
              </a:ext>
            </a:extLst>
          </p:cNvPr>
          <p:cNvSpPr txBox="1"/>
          <p:nvPr/>
        </p:nvSpPr>
        <p:spPr>
          <a:xfrm>
            <a:off x="6603999" y="4342760"/>
            <a:ext cx="3098800" cy="523220"/>
          </a:xfrm>
          <a:prstGeom prst="rect">
            <a:avLst/>
          </a:prstGeom>
          <a:noFill/>
        </p:spPr>
        <p:txBody>
          <a:bodyPr wrap="square" rtlCol="0">
            <a:spAutoFit/>
          </a:bodyPr>
          <a:lstStyle/>
          <a:p>
            <a:r>
              <a:rPr kumimoji="1" lang="ja-JP" altLang="en-US" sz="2800">
                <a:solidFill>
                  <a:schemeClr val="accent2"/>
                </a:solidFill>
              </a:rPr>
              <a:t>両者を考慮できる</a:t>
            </a:r>
          </a:p>
        </p:txBody>
      </p:sp>
      <p:sp>
        <p:nvSpPr>
          <p:cNvPr id="14" name="矢印: 下 13">
            <a:extLst>
              <a:ext uri="{FF2B5EF4-FFF2-40B4-BE49-F238E27FC236}">
                <a16:creationId xmlns:a16="http://schemas.microsoft.com/office/drawing/2014/main" id="{FCC6EB05-92F9-E1E0-3B86-D1028D3A2756}"/>
              </a:ext>
            </a:extLst>
          </p:cNvPr>
          <p:cNvSpPr/>
          <p:nvPr/>
        </p:nvSpPr>
        <p:spPr>
          <a:xfrm rot="5400000">
            <a:off x="4354337" y="2199498"/>
            <a:ext cx="514447" cy="794554"/>
          </a:xfrm>
          <a:prstGeom prst="downArrow">
            <a:avLst/>
          </a:prstGeom>
          <a:solidFill>
            <a:schemeClr val="bg1">
              <a:lumMod val="95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矢印: 下 14">
            <a:extLst>
              <a:ext uri="{FF2B5EF4-FFF2-40B4-BE49-F238E27FC236}">
                <a16:creationId xmlns:a16="http://schemas.microsoft.com/office/drawing/2014/main" id="{F7CEE270-D3B4-A466-DACE-F96F513A0F1E}"/>
              </a:ext>
            </a:extLst>
          </p:cNvPr>
          <p:cNvSpPr/>
          <p:nvPr/>
        </p:nvSpPr>
        <p:spPr>
          <a:xfrm rot="5400000">
            <a:off x="4354337" y="3169802"/>
            <a:ext cx="514447" cy="794554"/>
          </a:xfrm>
          <a:prstGeom prst="downArrow">
            <a:avLst/>
          </a:prstGeom>
          <a:solidFill>
            <a:schemeClr val="bg1">
              <a:lumMod val="95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矢印: 下 15">
            <a:extLst>
              <a:ext uri="{FF2B5EF4-FFF2-40B4-BE49-F238E27FC236}">
                <a16:creationId xmlns:a16="http://schemas.microsoft.com/office/drawing/2014/main" id="{5BBFD53B-001A-65F4-7259-49FA2A1A528C}"/>
              </a:ext>
            </a:extLst>
          </p:cNvPr>
          <p:cNvSpPr/>
          <p:nvPr/>
        </p:nvSpPr>
        <p:spPr>
          <a:xfrm rot="5400000">
            <a:off x="4354337" y="4202707"/>
            <a:ext cx="514447" cy="794554"/>
          </a:xfrm>
          <a:prstGeom prst="downArrow">
            <a:avLst/>
          </a:prstGeom>
          <a:solidFill>
            <a:schemeClr val="bg1">
              <a:lumMod val="95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7" name="テキスト ボックス 16">
                <a:extLst>
                  <a:ext uri="{FF2B5EF4-FFF2-40B4-BE49-F238E27FC236}">
                    <a16:creationId xmlns:a16="http://schemas.microsoft.com/office/drawing/2014/main" id="{A392B6D2-40F1-ED90-E175-A9DDDD9E2EDA}"/>
                  </a:ext>
                </a:extLst>
              </p:cNvPr>
              <p:cNvSpPr txBox="1"/>
              <p:nvPr/>
            </p:nvSpPr>
            <p:spPr>
              <a:xfrm>
                <a:off x="1389610" y="5418108"/>
                <a:ext cx="9412779" cy="523220"/>
              </a:xfrm>
              <a:prstGeom prst="rect">
                <a:avLst/>
              </a:prstGeom>
              <a:noFill/>
            </p:spPr>
            <p:txBody>
              <a:bodyPr wrap="square" rtlCol="0">
                <a:spAutoFit/>
              </a:bodyPr>
              <a:lstStyle/>
              <a:p>
                <a:pPr algn="ctr"/>
                <a14:m>
                  <m:oMath xmlns:m="http://schemas.openxmlformats.org/officeDocument/2006/math">
                    <m:sSub>
                      <m:sSubPr>
                        <m:ctrlPr>
                          <a:rPr kumimoji="1" lang="en-US" altLang="ja-JP" sz="2800" i="1" smtClean="0">
                            <a:solidFill>
                              <a:srgbClr val="F17B0F"/>
                            </a:solidFill>
                            <a:latin typeface="Cambria Math" panose="02040503050406030204" pitchFamily="18" charset="0"/>
                          </a:rPr>
                        </m:ctrlPr>
                      </m:sSubPr>
                      <m:e>
                        <m:r>
                          <a:rPr kumimoji="1" lang="en-US" altLang="ja-JP" sz="2800" b="0" i="1" smtClean="0">
                            <a:solidFill>
                              <a:srgbClr val="F17B0F"/>
                            </a:solidFill>
                            <a:latin typeface="Cambria Math" panose="02040503050406030204" pitchFamily="18" charset="0"/>
                          </a:rPr>
                          <m:t>𝐹</m:t>
                        </m:r>
                      </m:e>
                      <m:sub>
                        <m:r>
                          <a:rPr kumimoji="1" lang="en-US" altLang="ja-JP" sz="2800" b="0" i="1" smtClean="0">
                            <a:solidFill>
                              <a:srgbClr val="F17B0F"/>
                            </a:solidFill>
                            <a:latin typeface="Cambria Math" panose="02040503050406030204" pitchFamily="18" charset="0"/>
                          </a:rPr>
                          <m:t>1</m:t>
                        </m:r>
                      </m:sub>
                    </m:sSub>
                    <m:r>
                      <a:rPr kumimoji="1" lang="en-US" altLang="ja-JP" sz="2800" i="1" smtClean="0">
                        <a:solidFill>
                          <a:srgbClr val="F17B0F"/>
                        </a:solidFill>
                        <a:latin typeface="Cambria Math" panose="02040503050406030204" pitchFamily="18" charset="0"/>
                      </a:rPr>
                      <m:t> </m:t>
                    </m:r>
                    <m:r>
                      <a:rPr kumimoji="1" lang="en-US" altLang="ja-JP" sz="2800" i="1" smtClean="0">
                        <a:solidFill>
                          <a:srgbClr val="F17B0F"/>
                        </a:solidFill>
                        <a:latin typeface="Cambria Math" panose="02040503050406030204" pitchFamily="18" charset="0"/>
                      </a:rPr>
                      <m:t>𝑆𝑐𝑜𝑟𝑒</m:t>
                    </m:r>
                  </m:oMath>
                </a14:m>
                <a:r>
                  <a:rPr kumimoji="1" lang="ja-JP" altLang="en-US" sz="2800"/>
                  <a:t> を基準にラベルごと独立に評価する</a:t>
                </a:r>
              </a:p>
            </p:txBody>
          </p:sp>
        </mc:Choice>
        <mc:Fallback xmlns="">
          <p:sp>
            <p:nvSpPr>
              <p:cNvPr id="17" name="テキスト ボックス 16">
                <a:extLst>
                  <a:ext uri="{FF2B5EF4-FFF2-40B4-BE49-F238E27FC236}">
                    <a16:creationId xmlns:a16="http://schemas.microsoft.com/office/drawing/2014/main" id="{A392B6D2-40F1-ED90-E175-A9DDDD9E2EDA}"/>
                  </a:ext>
                </a:extLst>
              </p:cNvPr>
              <p:cNvSpPr txBox="1">
                <a:spLocks noRot="1" noChangeAspect="1" noMove="1" noResize="1" noEditPoints="1" noAdjustHandles="1" noChangeArrowheads="1" noChangeShapeType="1" noTextEdit="1"/>
              </p:cNvSpPr>
              <p:nvPr/>
            </p:nvSpPr>
            <p:spPr>
              <a:xfrm>
                <a:off x="1389610" y="5418108"/>
                <a:ext cx="9412779" cy="523220"/>
              </a:xfrm>
              <a:prstGeom prst="rect">
                <a:avLst/>
              </a:prstGeom>
              <a:blipFill>
                <a:blip r:embed="rId4"/>
                <a:stretch>
                  <a:fillRect t="-17442" b="-26744"/>
                </a:stretch>
              </a:blipFill>
            </p:spPr>
            <p:txBody>
              <a:bodyPr/>
              <a:lstStyle/>
              <a:p>
                <a:r>
                  <a:rPr lang="ja-JP" altLang="en-US">
                    <a:noFill/>
                  </a:rPr>
                  <a:t> </a:t>
                </a:r>
              </a:p>
            </p:txBody>
          </p:sp>
        </mc:Fallback>
      </mc:AlternateContent>
      <p:sp>
        <p:nvSpPr>
          <p:cNvPr id="18" name="タイトル 1">
            <a:extLst>
              <a:ext uri="{FF2B5EF4-FFF2-40B4-BE49-F238E27FC236}">
                <a16:creationId xmlns:a16="http://schemas.microsoft.com/office/drawing/2014/main" id="{8E74BE20-7174-9E47-2179-8DC0262A5CFD}"/>
              </a:ext>
            </a:extLst>
          </p:cNvPr>
          <p:cNvSpPr txBox="1">
            <a:spLocks/>
          </p:cNvSpPr>
          <p:nvPr/>
        </p:nvSpPr>
        <p:spPr>
          <a:xfrm>
            <a:off x="834555" y="343446"/>
            <a:ext cx="9667981" cy="827302"/>
          </a:xfrm>
          <a:prstGeom prst="rect">
            <a:avLst/>
          </a:prstGeom>
        </p:spPr>
        <p:txBody>
          <a:bodyPr/>
          <a:lstStyle>
            <a:lvl1pPr algn="l" defTabSz="914400" rtl="0" eaLnBrk="1" latinLnBrk="0" hangingPunct="1">
              <a:lnSpc>
                <a:spcPct val="85000"/>
              </a:lnSpc>
              <a:spcBef>
                <a:spcPct val="0"/>
              </a:spcBef>
              <a:buNone/>
              <a:defRPr kumimoji="1" sz="4800" kern="1200" spc="-50" baseline="0">
                <a:solidFill>
                  <a:schemeClr val="tx1">
                    <a:lumMod val="75000"/>
                    <a:lumOff val="25000"/>
                  </a:schemeClr>
                </a:solidFill>
                <a:latin typeface="+mj-lt"/>
                <a:ea typeface="+mj-ea"/>
                <a:cs typeface="+mj-cs"/>
              </a:defRPr>
            </a:lvl1pPr>
          </a:lstStyle>
          <a:p>
            <a:r>
              <a:rPr lang="ja-JP" altLang="en-US"/>
              <a:t>実験概要</a:t>
            </a:r>
            <a:endParaRPr lang="en-US" altLang="ja-JP"/>
          </a:p>
        </p:txBody>
      </p:sp>
    </p:spTree>
    <p:extLst>
      <p:ext uri="{BB962C8B-B14F-4D97-AF65-F5344CB8AC3E}">
        <p14:creationId xmlns:p14="http://schemas.microsoft.com/office/powerpoint/2010/main" val="21799887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372EE8-CC88-D46C-28E9-BB66DCEBE445}"/>
            </a:ext>
          </a:extLst>
        </p:cNvPr>
        <p:cNvGrpSpPr/>
        <p:nvPr/>
      </p:nvGrpSpPr>
      <p:grpSpPr>
        <a:xfrm>
          <a:off x="0" y="0"/>
          <a:ext cx="0" cy="0"/>
          <a:chOff x="0" y="0"/>
          <a:chExt cx="0" cy="0"/>
        </a:xfrm>
      </p:grpSpPr>
      <p:pic>
        <p:nvPicPr>
          <p:cNvPr id="50" name="図 49">
            <a:extLst>
              <a:ext uri="{FF2B5EF4-FFF2-40B4-BE49-F238E27FC236}">
                <a16:creationId xmlns:a16="http://schemas.microsoft.com/office/drawing/2014/main" id="{6846CA93-BE9D-554D-519A-73E63F9E5913}"/>
              </a:ext>
            </a:extLst>
          </p:cNvPr>
          <p:cNvPicPr>
            <a:picLocks noChangeAspect="1"/>
          </p:cNvPicPr>
          <p:nvPr/>
        </p:nvPicPr>
        <p:blipFill rotWithShape="1">
          <a:blip r:embed="rId2">
            <a:extLst>
              <a:ext uri="{28A0092B-C50C-407E-A947-70E740481C1C}">
                <a14:useLocalDpi xmlns:a14="http://schemas.microsoft.com/office/drawing/2010/main" val="0"/>
              </a:ext>
            </a:extLst>
          </a:blip>
          <a:srcRect r="23072"/>
          <a:stretch/>
        </p:blipFill>
        <p:spPr>
          <a:xfrm>
            <a:off x="1476805" y="3676710"/>
            <a:ext cx="4480247" cy="2614891"/>
          </a:xfrm>
          <a:prstGeom prst="rect">
            <a:avLst/>
          </a:prstGeom>
        </p:spPr>
      </p:pic>
      <p:sp>
        <p:nvSpPr>
          <p:cNvPr id="52" name="正方形/長方形 51">
            <a:extLst>
              <a:ext uri="{FF2B5EF4-FFF2-40B4-BE49-F238E27FC236}">
                <a16:creationId xmlns:a16="http://schemas.microsoft.com/office/drawing/2014/main" id="{4914929B-118F-C1D4-E039-1C863E259052}"/>
              </a:ext>
            </a:extLst>
          </p:cNvPr>
          <p:cNvSpPr/>
          <p:nvPr/>
        </p:nvSpPr>
        <p:spPr>
          <a:xfrm>
            <a:off x="1476805" y="3661819"/>
            <a:ext cx="2094807" cy="36409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tx1"/>
                </a:solidFill>
              </a:rPr>
              <a:t>ベースライン</a:t>
            </a:r>
            <a:r>
              <a:rPr kumimoji="1" lang="en-US" altLang="ja-JP">
                <a:solidFill>
                  <a:schemeClr val="tx1"/>
                </a:solidFill>
              </a:rPr>
              <a:t>B</a:t>
            </a:r>
            <a:endParaRPr kumimoji="1" lang="ja-JP" altLang="en-US">
              <a:solidFill>
                <a:schemeClr val="tx1"/>
              </a:solidFill>
            </a:endParaRPr>
          </a:p>
        </p:txBody>
      </p:sp>
      <p:pic>
        <p:nvPicPr>
          <p:cNvPr id="11" name="図 10">
            <a:extLst>
              <a:ext uri="{FF2B5EF4-FFF2-40B4-BE49-F238E27FC236}">
                <a16:creationId xmlns:a16="http://schemas.microsoft.com/office/drawing/2014/main" id="{E1A2DF95-69A2-2CF4-A03E-99D1D58B7E42}"/>
              </a:ext>
            </a:extLst>
          </p:cNvPr>
          <p:cNvPicPr>
            <a:picLocks noChangeAspect="1"/>
          </p:cNvPicPr>
          <p:nvPr/>
        </p:nvPicPr>
        <p:blipFill rotWithShape="1">
          <a:blip r:embed="rId2">
            <a:extLst>
              <a:ext uri="{28A0092B-C50C-407E-A947-70E740481C1C}">
                <a14:useLocalDpi xmlns:a14="http://schemas.microsoft.com/office/drawing/2010/main" val="0"/>
              </a:ext>
            </a:extLst>
          </a:blip>
          <a:srcRect r="23072"/>
          <a:stretch/>
        </p:blipFill>
        <p:spPr>
          <a:xfrm>
            <a:off x="6917339" y="802011"/>
            <a:ext cx="4480247" cy="2614891"/>
          </a:xfrm>
          <a:prstGeom prst="rect">
            <a:avLst/>
          </a:prstGeom>
        </p:spPr>
      </p:pic>
      <p:pic>
        <p:nvPicPr>
          <p:cNvPr id="6" name="図 5">
            <a:extLst>
              <a:ext uri="{FF2B5EF4-FFF2-40B4-BE49-F238E27FC236}">
                <a16:creationId xmlns:a16="http://schemas.microsoft.com/office/drawing/2014/main" id="{57AA1626-227D-95BE-0F7C-8632981F1790}"/>
              </a:ext>
            </a:extLst>
          </p:cNvPr>
          <p:cNvPicPr>
            <a:picLocks noChangeAspect="1"/>
          </p:cNvPicPr>
          <p:nvPr/>
        </p:nvPicPr>
        <p:blipFill rotWithShape="1">
          <a:blip r:embed="rId2">
            <a:extLst>
              <a:ext uri="{28A0092B-C50C-407E-A947-70E740481C1C}">
                <a14:useLocalDpi xmlns:a14="http://schemas.microsoft.com/office/drawing/2010/main" val="0"/>
              </a:ext>
            </a:extLst>
          </a:blip>
          <a:srcRect r="23072"/>
          <a:stretch/>
        </p:blipFill>
        <p:spPr>
          <a:xfrm>
            <a:off x="1465361" y="826928"/>
            <a:ext cx="4480247" cy="2614891"/>
          </a:xfrm>
          <a:prstGeom prst="rect">
            <a:avLst/>
          </a:prstGeom>
        </p:spPr>
      </p:pic>
      <p:sp>
        <p:nvSpPr>
          <p:cNvPr id="2" name="スライド番号プレースホルダー 1">
            <a:extLst>
              <a:ext uri="{FF2B5EF4-FFF2-40B4-BE49-F238E27FC236}">
                <a16:creationId xmlns:a16="http://schemas.microsoft.com/office/drawing/2014/main" id="{5DB22138-56B8-C76F-7AAE-38FE69CF4419}"/>
              </a:ext>
            </a:extLst>
          </p:cNvPr>
          <p:cNvSpPr>
            <a:spLocks noGrp="1"/>
          </p:cNvSpPr>
          <p:nvPr>
            <p:ph type="sldNum" sz="quarter" idx="12"/>
          </p:nvPr>
        </p:nvSpPr>
        <p:spPr/>
        <p:txBody>
          <a:bodyPr/>
          <a:lstStyle/>
          <a:p>
            <a:fld id="{1EF18A5E-C41D-42D7-A85C-2D0BDB75365C}" type="slidenum">
              <a:rPr kumimoji="1" lang="ja-JP" altLang="en-US" sz="2800" smtClean="0"/>
              <a:t>25</a:t>
            </a:fld>
            <a:endParaRPr kumimoji="1" lang="ja-JP" altLang="en-US" sz="2800"/>
          </a:p>
        </p:txBody>
      </p:sp>
      <p:cxnSp>
        <p:nvCxnSpPr>
          <p:cNvPr id="4" name="直線コネクタ 3">
            <a:extLst>
              <a:ext uri="{FF2B5EF4-FFF2-40B4-BE49-F238E27FC236}">
                <a16:creationId xmlns:a16="http://schemas.microsoft.com/office/drawing/2014/main" id="{D17D2577-2951-9AC3-87E2-FB80D2B0CD22}"/>
              </a:ext>
            </a:extLst>
          </p:cNvPr>
          <p:cNvCxnSpPr>
            <a:cxnSpLocks/>
          </p:cNvCxnSpPr>
          <p:nvPr/>
        </p:nvCxnSpPr>
        <p:spPr>
          <a:xfrm>
            <a:off x="279400" y="694267"/>
            <a:ext cx="11734800" cy="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5" name="直線コネクタ 4">
            <a:extLst>
              <a:ext uri="{FF2B5EF4-FFF2-40B4-BE49-F238E27FC236}">
                <a16:creationId xmlns:a16="http://schemas.microsoft.com/office/drawing/2014/main" id="{A750035E-9FE4-17D8-49D0-653CD67553E4}"/>
              </a:ext>
            </a:extLst>
          </p:cNvPr>
          <p:cNvCxnSpPr>
            <a:cxnSpLocks/>
          </p:cNvCxnSpPr>
          <p:nvPr/>
        </p:nvCxnSpPr>
        <p:spPr>
          <a:xfrm>
            <a:off x="1092200" y="143933"/>
            <a:ext cx="0" cy="60960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D72182A6-4DE3-F045-B056-E044896F06DC}"/>
              </a:ext>
            </a:extLst>
          </p:cNvPr>
          <p:cNvCxnSpPr>
            <a:cxnSpLocks/>
          </p:cNvCxnSpPr>
          <p:nvPr/>
        </p:nvCxnSpPr>
        <p:spPr>
          <a:xfrm>
            <a:off x="279400" y="3572933"/>
            <a:ext cx="11734800" cy="0"/>
          </a:xfrm>
          <a:prstGeom prst="line">
            <a:avLst/>
          </a:prstGeom>
          <a:ln w="9525"/>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4D967974-84E3-EFAA-52E1-6AC18E5DE416}"/>
              </a:ext>
            </a:extLst>
          </p:cNvPr>
          <p:cNvCxnSpPr>
            <a:cxnSpLocks/>
          </p:cNvCxnSpPr>
          <p:nvPr/>
        </p:nvCxnSpPr>
        <p:spPr>
          <a:xfrm>
            <a:off x="6443133" y="223286"/>
            <a:ext cx="0" cy="609600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2" name="テキスト ボックス 21">
            <a:extLst>
              <a:ext uri="{FF2B5EF4-FFF2-40B4-BE49-F238E27FC236}">
                <a16:creationId xmlns:a16="http://schemas.microsoft.com/office/drawing/2014/main" id="{396FCB4F-08D0-40B3-DB89-A5FD0716F97A}"/>
              </a:ext>
            </a:extLst>
          </p:cNvPr>
          <p:cNvSpPr txBox="1"/>
          <p:nvPr/>
        </p:nvSpPr>
        <p:spPr>
          <a:xfrm>
            <a:off x="2214035" y="101307"/>
            <a:ext cx="2988731" cy="584775"/>
          </a:xfrm>
          <a:prstGeom prst="rect">
            <a:avLst/>
          </a:prstGeom>
          <a:noFill/>
        </p:spPr>
        <p:txBody>
          <a:bodyPr wrap="square" rtlCol="0">
            <a:spAutoFit/>
          </a:bodyPr>
          <a:lstStyle/>
          <a:p>
            <a:pPr algn="ctr"/>
            <a:r>
              <a:rPr kumimoji="1" lang="en-US" altLang="ja-JP" sz="3200"/>
              <a:t>Transformer </a:t>
            </a:r>
            <a:r>
              <a:rPr kumimoji="1" lang="ja-JP" altLang="en-US" sz="3200"/>
              <a:t>なし</a:t>
            </a:r>
          </a:p>
        </p:txBody>
      </p:sp>
      <p:sp>
        <p:nvSpPr>
          <p:cNvPr id="23" name="テキスト ボックス 22">
            <a:extLst>
              <a:ext uri="{FF2B5EF4-FFF2-40B4-BE49-F238E27FC236}">
                <a16:creationId xmlns:a16="http://schemas.microsoft.com/office/drawing/2014/main" id="{1C17251A-3111-FF29-E308-740462271FB2}"/>
              </a:ext>
            </a:extLst>
          </p:cNvPr>
          <p:cNvSpPr txBox="1"/>
          <p:nvPr/>
        </p:nvSpPr>
        <p:spPr>
          <a:xfrm>
            <a:off x="7675035" y="101306"/>
            <a:ext cx="2988731" cy="584775"/>
          </a:xfrm>
          <a:prstGeom prst="rect">
            <a:avLst/>
          </a:prstGeom>
          <a:noFill/>
        </p:spPr>
        <p:txBody>
          <a:bodyPr wrap="square" rtlCol="0">
            <a:spAutoFit/>
          </a:bodyPr>
          <a:lstStyle/>
          <a:p>
            <a:pPr algn="ctr"/>
            <a:r>
              <a:rPr kumimoji="1" lang="en-US" altLang="ja-JP" sz="3200"/>
              <a:t>Transformer </a:t>
            </a:r>
            <a:r>
              <a:rPr kumimoji="1" lang="ja-JP" altLang="en-US" sz="3200"/>
              <a:t>あり</a:t>
            </a:r>
          </a:p>
        </p:txBody>
      </p:sp>
      <p:sp>
        <p:nvSpPr>
          <p:cNvPr id="24" name="テキスト ボックス 23">
            <a:extLst>
              <a:ext uri="{FF2B5EF4-FFF2-40B4-BE49-F238E27FC236}">
                <a16:creationId xmlns:a16="http://schemas.microsoft.com/office/drawing/2014/main" id="{D8AEFEF7-7F91-A942-FFA9-523C17045CDC}"/>
              </a:ext>
            </a:extLst>
          </p:cNvPr>
          <p:cNvSpPr txBox="1"/>
          <p:nvPr/>
        </p:nvSpPr>
        <p:spPr>
          <a:xfrm>
            <a:off x="395818" y="889950"/>
            <a:ext cx="630764" cy="2677656"/>
          </a:xfrm>
          <a:prstGeom prst="rect">
            <a:avLst/>
          </a:prstGeom>
          <a:noFill/>
        </p:spPr>
        <p:txBody>
          <a:bodyPr wrap="square" rtlCol="0">
            <a:spAutoFit/>
          </a:bodyPr>
          <a:lstStyle/>
          <a:p>
            <a:pPr algn="ctr"/>
            <a:r>
              <a:rPr kumimoji="1" lang="ja-JP" altLang="en-US" sz="2800"/>
              <a:t>周辺環境なし</a:t>
            </a:r>
          </a:p>
        </p:txBody>
      </p:sp>
      <p:sp>
        <p:nvSpPr>
          <p:cNvPr id="25" name="テキスト ボックス 24">
            <a:extLst>
              <a:ext uri="{FF2B5EF4-FFF2-40B4-BE49-F238E27FC236}">
                <a16:creationId xmlns:a16="http://schemas.microsoft.com/office/drawing/2014/main" id="{C587883D-7142-9358-CA79-074FBC62BD65}"/>
              </a:ext>
            </a:extLst>
          </p:cNvPr>
          <p:cNvSpPr txBox="1"/>
          <p:nvPr/>
        </p:nvSpPr>
        <p:spPr>
          <a:xfrm>
            <a:off x="395818" y="3562277"/>
            <a:ext cx="630764" cy="2677656"/>
          </a:xfrm>
          <a:prstGeom prst="rect">
            <a:avLst/>
          </a:prstGeom>
          <a:noFill/>
        </p:spPr>
        <p:txBody>
          <a:bodyPr wrap="square" rtlCol="0">
            <a:spAutoFit/>
          </a:bodyPr>
          <a:lstStyle/>
          <a:p>
            <a:pPr algn="ctr"/>
            <a:r>
              <a:rPr kumimoji="1" lang="ja-JP" altLang="en-US" sz="2800"/>
              <a:t>周辺環境あり</a:t>
            </a:r>
          </a:p>
        </p:txBody>
      </p:sp>
      <p:sp>
        <p:nvSpPr>
          <p:cNvPr id="12" name="正方形/長方形 11">
            <a:extLst>
              <a:ext uri="{FF2B5EF4-FFF2-40B4-BE49-F238E27FC236}">
                <a16:creationId xmlns:a16="http://schemas.microsoft.com/office/drawing/2014/main" id="{FCF90A51-DCC4-2BEA-1F52-03EA61342424}"/>
              </a:ext>
            </a:extLst>
          </p:cNvPr>
          <p:cNvSpPr/>
          <p:nvPr/>
        </p:nvSpPr>
        <p:spPr>
          <a:xfrm>
            <a:off x="1465361" y="812037"/>
            <a:ext cx="2094807" cy="36409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tx1"/>
                </a:solidFill>
              </a:rPr>
              <a:t>ベースライン</a:t>
            </a:r>
            <a:r>
              <a:rPr kumimoji="1" lang="en-US" altLang="ja-JP">
                <a:solidFill>
                  <a:schemeClr val="tx1"/>
                </a:solidFill>
              </a:rPr>
              <a:t>A</a:t>
            </a:r>
            <a:endParaRPr kumimoji="1" lang="ja-JP" altLang="en-US">
              <a:solidFill>
                <a:schemeClr val="tx1"/>
              </a:solidFill>
            </a:endParaRPr>
          </a:p>
        </p:txBody>
      </p:sp>
      <p:sp>
        <p:nvSpPr>
          <p:cNvPr id="13" name="正方形/長方形 12">
            <a:extLst>
              <a:ext uri="{FF2B5EF4-FFF2-40B4-BE49-F238E27FC236}">
                <a16:creationId xmlns:a16="http://schemas.microsoft.com/office/drawing/2014/main" id="{73F5369F-9A19-010D-38FA-727DD9D74870}"/>
              </a:ext>
            </a:extLst>
          </p:cNvPr>
          <p:cNvSpPr/>
          <p:nvPr/>
        </p:nvSpPr>
        <p:spPr>
          <a:xfrm>
            <a:off x="6842904" y="786245"/>
            <a:ext cx="2094807" cy="36409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tx1"/>
                </a:solidFill>
              </a:rPr>
              <a:t>提案手法</a:t>
            </a:r>
            <a:r>
              <a:rPr kumimoji="1" lang="en-US" altLang="ja-JP">
                <a:solidFill>
                  <a:schemeClr val="tx1"/>
                </a:solidFill>
              </a:rPr>
              <a:t>A</a:t>
            </a:r>
            <a:endParaRPr kumimoji="1" lang="ja-JP" altLang="en-US">
              <a:solidFill>
                <a:schemeClr val="tx1"/>
              </a:solidFill>
            </a:endParaRPr>
          </a:p>
        </p:txBody>
      </p:sp>
      <p:sp>
        <p:nvSpPr>
          <p:cNvPr id="34" name="正方形/長方形 33">
            <a:extLst>
              <a:ext uri="{FF2B5EF4-FFF2-40B4-BE49-F238E27FC236}">
                <a16:creationId xmlns:a16="http://schemas.microsoft.com/office/drawing/2014/main" id="{1B12B7F4-CF90-618F-A8DB-46242D4D4DE8}"/>
              </a:ext>
            </a:extLst>
          </p:cNvPr>
          <p:cNvSpPr/>
          <p:nvPr/>
        </p:nvSpPr>
        <p:spPr>
          <a:xfrm>
            <a:off x="3098801" y="2085671"/>
            <a:ext cx="152400" cy="449567"/>
          </a:xfrm>
          <a:prstGeom prst="rect">
            <a:avLst/>
          </a:prstGeom>
          <a:noFill/>
          <a:ln w="28575">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1" name="吹き出し: 四角形 80">
            <a:extLst>
              <a:ext uri="{FF2B5EF4-FFF2-40B4-BE49-F238E27FC236}">
                <a16:creationId xmlns:a16="http://schemas.microsoft.com/office/drawing/2014/main" id="{AD688951-0A9A-9A49-D7AC-020F4A985B00}"/>
              </a:ext>
            </a:extLst>
          </p:cNvPr>
          <p:cNvSpPr/>
          <p:nvPr/>
        </p:nvSpPr>
        <p:spPr>
          <a:xfrm>
            <a:off x="2512764" y="1226936"/>
            <a:ext cx="2861658" cy="752359"/>
          </a:xfrm>
          <a:prstGeom prst="wedgeRectCallout">
            <a:avLst>
              <a:gd name="adj1" fmla="val -38509"/>
              <a:gd name="adj2" fmla="val 61675"/>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l"/>
            </a:pPr>
            <a:r>
              <a:rPr kumimoji="1" lang="ja-JP" altLang="en-US" sz="1600">
                <a:solidFill>
                  <a:schemeClr val="tx1"/>
                </a:solidFill>
              </a:rPr>
              <a:t>進入するかも</a:t>
            </a:r>
            <a:endParaRPr kumimoji="1" lang="en-US" altLang="ja-JP" sz="1600">
              <a:solidFill>
                <a:schemeClr val="tx1"/>
              </a:solidFill>
            </a:endParaRPr>
          </a:p>
          <a:p>
            <a:pPr marL="285750" indent="-285750">
              <a:buFont typeface="Wingdings" panose="05000000000000000000" pitchFamily="2" charset="2"/>
              <a:buChar char="l"/>
            </a:pPr>
            <a:r>
              <a:rPr kumimoji="1" lang="ja-JP" altLang="en-US" sz="1600">
                <a:solidFill>
                  <a:schemeClr val="tx1"/>
                </a:solidFill>
              </a:rPr>
              <a:t>気づいていない</a:t>
            </a:r>
            <a:endParaRPr kumimoji="1" lang="en-US" altLang="ja-JP" sz="1600">
              <a:solidFill>
                <a:schemeClr val="tx1"/>
              </a:solidFill>
            </a:endParaRPr>
          </a:p>
          <a:p>
            <a:pPr marL="285750" indent="-285750">
              <a:buFont typeface="Wingdings" panose="05000000000000000000" pitchFamily="2" charset="2"/>
              <a:buChar char="l"/>
            </a:pPr>
            <a:r>
              <a:rPr kumimoji="1" lang="ja-JP" altLang="en-US" sz="1600">
                <a:solidFill>
                  <a:schemeClr val="tx1"/>
                </a:solidFill>
              </a:rPr>
              <a:t>進路変更している・するかも</a:t>
            </a:r>
          </a:p>
        </p:txBody>
      </p:sp>
      <p:sp>
        <p:nvSpPr>
          <p:cNvPr id="8" name="正方形/長方形 7">
            <a:extLst>
              <a:ext uri="{FF2B5EF4-FFF2-40B4-BE49-F238E27FC236}">
                <a16:creationId xmlns:a16="http://schemas.microsoft.com/office/drawing/2014/main" id="{9EEAE831-F7CF-E918-E5F1-1C28282BD246}"/>
              </a:ext>
            </a:extLst>
          </p:cNvPr>
          <p:cNvSpPr/>
          <p:nvPr/>
        </p:nvSpPr>
        <p:spPr>
          <a:xfrm>
            <a:off x="3436342" y="2095736"/>
            <a:ext cx="97433" cy="207728"/>
          </a:xfrm>
          <a:prstGeom prst="rect">
            <a:avLst/>
          </a:prstGeom>
          <a:noFill/>
          <a:ln w="28575">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DB333BC5-D6CD-EEA5-B619-FFD1E42EE8E2}"/>
              </a:ext>
            </a:extLst>
          </p:cNvPr>
          <p:cNvSpPr/>
          <p:nvPr/>
        </p:nvSpPr>
        <p:spPr>
          <a:xfrm>
            <a:off x="3955775" y="2158229"/>
            <a:ext cx="152400" cy="449566"/>
          </a:xfrm>
          <a:prstGeom prst="rect">
            <a:avLst/>
          </a:prstGeom>
          <a:noFill/>
          <a:ln w="28575">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a:extLst>
              <a:ext uri="{FF2B5EF4-FFF2-40B4-BE49-F238E27FC236}">
                <a16:creationId xmlns:a16="http://schemas.microsoft.com/office/drawing/2014/main" id="{601B27AE-B833-AF39-5375-A477ACD95409}"/>
              </a:ext>
            </a:extLst>
          </p:cNvPr>
          <p:cNvSpPr/>
          <p:nvPr/>
        </p:nvSpPr>
        <p:spPr>
          <a:xfrm>
            <a:off x="2644948" y="2114345"/>
            <a:ext cx="432591" cy="833028"/>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正方形/長方形 18">
            <a:extLst>
              <a:ext uri="{FF2B5EF4-FFF2-40B4-BE49-F238E27FC236}">
                <a16:creationId xmlns:a16="http://schemas.microsoft.com/office/drawing/2014/main" id="{F20283FE-5376-4A32-8D39-373A14640DC0}"/>
              </a:ext>
            </a:extLst>
          </p:cNvPr>
          <p:cNvSpPr/>
          <p:nvPr/>
        </p:nvSpPr>
        <p:spPr>
          <a:xfrm>
            <a:off x="8550779" y="2068694"/>
            <a:ext cx="152400" cy="449567"/>
          </a:xfrm>
          <a:prstGeom prst="rect">
            <a:avLst/>
          </a:prstGeom>
          <a:noFill/>
          <a:ln w="28575">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正方形/長方形 26">
            <a:extLst>
              <a:ext uri="{FF2B5EF4-FFF2-40B4-BE49-F238E27FC236}">
                <a16:creationId xmlns:a16="http://schemas.microsoft.com/office/drawing/2014/main" id="{EFE1F039-225D-1A78-0075-082D449D70C0}"/>
              </a:ext>
            </a:extLst>
          </p:cNvPr>
          <p:cNvSpPr/>
          <p:nvPr/>
        </p:nvSpPr>
        <p:spPr>
          <a:xfrm>
            <a:off x="8888320" y="2078759"/>
            <a:ext cx="97433" cy="207728"/>
          </a:xfrm>
          <a:prstGeom prst="rect">
            <a:avLst/>
          </a:prstGeom>
          <a:noFill/>
          <a:ln w="28575">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正方形/長方形 29">
            <a:extLst>
              <a:ext uri="{FF2B5EF4-FFF2-40B4-BE49-F238E27FC236}">
                <a16:creationId xmlns:a16="http://schemas.microsoft.com/office/drawing/2014/main" id="{D519C46B-40BE-ADB7-B7F5-AC6BB3FFBE27}"/>
              </a:ext>
            </a:extLst>
          </p:cNvPr>
          <p:cNvSpPr/>
          <p:nvPr/>
        </p:nvSpPr>
        <p:spPr>
          <a:xfrm>
            <a:off x="9407753" y="2141252"/>
            <a:ext cx="152400" cy="449566"/>
          </a:xfrm>
          <a:prstGeom prst="rect">
            <a:avLst/>
          </a:prstGeom>
          <a:noFill/>
          <a:ln w="28575">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正方形/長方形 30">
            <a:extLst>
              <a:ext uri="{FF2B5EF4-FFF2-40B4-BE49-F238E27FC236}">
                <a16:creationId xmlns:a16="http://schemas.microsoft.com/office/drawing/2014/main" id="{41BDD70D-7F4A-5A9C-3D4A-00C1D0CAD49F}"/>
              </a:ext>
            </a:extLst>
          </p:cNvPr>
          <p:cNvSpPr/>
          <p:nvPr/>
        </p:nvSpPr>
        <p:spPr>
          <a:xfrm>
            <a:off x="8096926" y="2097368"/>
            <a:ext cx="432591" cy="833028"/>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正方形/長方形 17">
            <a:extLst>
              <a:ext uri="{FF2B5EF4-FFF2-40B4-BE49-F238E27FC236}">
                <a16:creationId xmlns:a16="http://schemas.microsoft.com/office/drawing/2014/main" id="{80FABB9B-5723-BDE8-797E-F5A17AAC115B}"/>
              </a:ext>
            </a:extLst>
          </p:cNvPr>
          <p:cNvSpPr/>
          <p:nvPr/>
        </p:nvSpPr>
        <p:spPr>
          <a:xfrm>
            <a:off x="6917339" y="812037"/>
            <a:ext cx="2094807" cy="36409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tx1"/>
                </a:solidFill>
              </a:rPr>
              <a:t>提案手法</a:t>
            </a:r>
            <a:r>
              <a:rPr kumimoji="1" lang="en-US" altLang="ja-JP">
                <a:solidFill>
                  <a:schemeClr val="tx1"/>
                </a:solidFill>
              </a:rPr>
              <a:t>A</a:t>
            </a:r>
            <a:endParaRPr kumimoji="1" lang="ja-JP" altLang="en-US">
              <a:solidFill>
                <a:schemeClr val="tx1"/>
              </a:solidFill>
            </a:endParaRPr>
          </a:p>
        </p:txBody>
      </p:sp>
      <p:sp>
        <p:nvSpPr>
          <p:cNvPr id="53" name="正方形/長方形 52">
            <a:extLst>
              <a:ext uri="{FF2B5EF4-FFF2-40B4-BE49-F238E27FC236}">
                <a16:creationId xmlns:a16="http://schemas.microsoft.com/office/drawing/2014/main" id="{2BAD9DA6-DD10-3D37-07F9-DECED14B06DD}"/>
              </a:ext>
            </a:extLst>
          </p:cNvPr>
          <p:cNvSpPr/>
          <p:nvPr/>
        </p:nvSpPr>
        <p:spPr>
          <a:xfrm>
            <a:off x="3110245" y="4935453"/>
            <a:ext cx="152400" cy="449567"/>
          </a:xfrm>
          <a:prstGeom prst="rect">
            <a:avLst/>
          </a:prstGeom>
          <a:noFill/>
          <a:ln w="28575">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正方形/長方形 55">
            <a:extLst>
              <a:ext uri="{FF2B5EF4-FFF2-40B4-BE49-F238E27FC236}">
                <a16:creationId xmlns:a16="http://schemas.microsoft.com/office/drawing/2014/main" id="{74EF2F92-4327-79C5-6CD2-ECC027FAF680}"/>
              </a:ext>
            </a:extLst>
          </p:cNvPr>
          <p:cNvSpPr/>
          <p:nvPr/>
        </p:nvSpPr>
        <p:spPr>
          <a:xfrm>
            <a:off x="3447786" y="4945518"/>
            <a:ext cx="97433" cy="207728"/>
          </a:xfrm>
          <a:prstGeom prst="rect">
            <a:avLst/>
          </a:prstGeom>
          <a:noFill/>
          <a:ln w="28575">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正方形/長方形 56">
            <a:extLst>
              <a:ext uri="{FF2B5EF4-FFF2-40B4-BE49-F238E27FC236}">
                <a16:creationId xmlns:a16="http://schemas.microsoft.com/office/drawing/2014/main" id="{C65D1573-E15D-6899-8B21-24D86618C40B}"/>
              </a:ext>
            </a:extLst>
          </p:cNvPr>
          <p:cNvSpPr/>
          <p:nvPr/>
        </p:nvSpPr>
        <p:spPr>
          <a:xfrm>
            <a:off x="3967219" y="5008011"/>
            <a:ext cx="152400" cy="449566"/>
          </a:xfrm>
          <a:prstGeom prst="rect">
            <a:avLst/>
          </a:prstGeom>
          <a:noFill/>
          <a:ln w="28575">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正方形/長方形 58">
            <a:extLst>
              <a:ext uri="{FF2B5EF4-FFF2-40B4-BE49-F238E27FC236}">
                <a16:creationId xmlns:a16="http://schemas.microsoft.com/office/drawing/2014/main" id="{DFD2F93D-FDEE-1275-0AA5-CF536EB7C8EE}"/>
              </a:ext>
            </a:extLst>
          </p:cNvPr>
          <p:cNvSpPr/>
          <p:nvPr/>
        </p:nvSpPr>
        <p:spPr>
          <a:xfrm>
            <a:off x="2656392" y="4964127"/>
            <a:ext cx="432591" cy="833028"/>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74" name="図 73">
            <a:extLst>
              <a:ext uri="{FF2B5EF4-FFF2-40B4-BE49-F238E27FC236}">
                <a16:creationId xmlns:a16="http://schemas.microsoft.com/office/drawing/2014/main" id="{5DFCAE3A-2D45-5B75-FB48-AADB7A1B16EC}"/>
              </a:ext>
            </a:extLst>
          </p:cNvPr>
          <p:cNvPicPr>
            <a:picLocks noChangeAspect="1"/>
          </p:cNvPicPr>
          <p:nvPr/>
        </p:nvPicPr>
        <p:blipFill rotWithShape="1">
          <a:blip r:embed="rId2">
            <a:extLst>
              <a:ext uri="{28A0092B-C50C-407E-A947-70E740481C1C}">
                <a14:useLocalDpi xmlns:a14="http://schemas.microsoft.com/office/drawing/2010/main" val="0"/>
              </a:ext>
            </a:extLst>
          </a:blip>
          <a:srcRect r="23072"/>
          <a:stretch/>
        </p:blipFill>
        <p:spPr>
          <a:xfrm>
            <a:off x="6914822" y="3656681"/>
            <a:ext cx="4480247" cy="2614891"/>
          </a:xfrm>
          <a:prstGeom prst="rect">
            <a:avLst/>
          </a:prstGeom>
        </p:spPr>
      </p:pic>
      <p:sp>
        <p:nvSpPr>
          <p:cNvPr id="77" name="正方形/長方形 76">
            <a:extLst>
              <a:ext uri="{FF2B5EF4-FFF2-40B4-BE49-F238E27FC236}">
                <a16:creationId xmlns:a16="http://schemas.microsoft.com/office/drawing/2014/main" id="{DCC51CF9-6A7F-C641-16D2-8EC26171FA05}"/>
              </a:ext>
            </a:extLst>
          </p:cNvPr>
          <p:cNvSpPr/>
          <p:nvPr/>
        </p:nvSpPr>
        <p:spPr>
          <a:xfrm>
            <a:off x="8548262" y="4923364"/>
            <a:ext cx="152400" cy="449567"/>
          </a:xfrm>
          <a:prstGeom prst="rect">
            <a:avLst/>
          </a:prstGeom>
          <a:noFill/>
          <a:ln w="28575">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2" name="正方形/長方形 81">
            <a:extLst>
              <a:ext uri="{FF2B5EF4-FFF2-40B4-BE49-F238E27FC236}">
                <a16:creationId xmlns:a16="http://schemas.microsoft.com/office/drawing/2014/main" id="{F2F229A9-E5C4-F7D6-5740-731480BAB94E}"/>
              </a:ext>
            </a:extLst>
          </p:cNvPr>
          <p:cNvSpPr/>
          <p:nvPr/>
        </p:nvSpPr>
        <p:spPr>
          <a:xfrm>
            <a:off x="8885803" y="4933429"/>
            <a:ext cx="97433" cy="207728"/>
          </a:xfrm>
          <a:prstGeom prst="rect">
            <a:avLst/>
          </a:prstGeom>
          <a:noFill/>
          <a:ln w="28575">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3" name="正方形/長方形 82">
            <a:extLst>
              <a:ext uri="{FF2B5EF4-FFF2-40B4-BE49-F238E27FC236}">
                <a16:creationId xmlns:a16="http://schemas.microsoft.com/office/drawing/2014/main" id="{0E26C3D0-AC69-BA1A-55BA-88D74FF3F058}"/>
              </a:ext>
            </a:extLst>
          </p:cNvPr>
          <p:cNvSpPr/>
          <p:nvPr/>
        </p:nvSpPr>
        <p:spPr>
          <a:xfrm>
            <a:off x="9405236" y="4995922"/>
            <a:ext cx="152400" cy="449566"/>
          </a:xfrm>
          <a:prstGeom prst="rect">
            <a:avLst/>
          </a:prstGeom>
          <a:noFill/>
          <a:ln w="28575">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7" name="正方形/長方形 86">
            <a:extLst>
              <a:ext uri="{FF2B5EF4-FFF2-40B4-BE49-F238E27FC236}">
                <a16:creationId xmlns:a16="http://schemas.microsoft.com/office/drawing/2014/main" id="{EF3BB2E9-5801-E1A0-6FBC-B5F056F49564}"/>
              </a:ext>
            </a:extLst>
          </p:cNvPr>
          <p:cNvSpPr/>
          <p:nvPr/>
        </p:nvSpPr>
        <p:spPr>
          <a:xfrm>
            <a:off x="8094409" y="4952038"/>
            <a:ext cx="432591" cy="833028"/>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8" name="正方形/長方形 87">
            <a:extLst>
              <a:ext uri="{FF2B5EF4-FFF2-40B4-BE49-F238E27FC236}">
                <a16:creationId xmlns:a16="http://schemas.microsoft.com/office/drawing/2014/main" id="{62E258DF-F901-5279-83ED-AC7FF38EFA86}"/>
              </a:ext>
            </a:extLst>
          </p:cNvPr>
          <p:cNvSpPr/>
          <p:nvPr/>
        </p:nvSpPr>
        <p:spPr>
          <a:xfrm>
            <a:off x="6914822" y="3658824"/>
            <a:ext cx="2094807" cy="36409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tx1"/>
                </a:solidFill>
              </a:rPr>
              <a:t>提案手法</a:t>
            </a:r>
            <a:r>
              <a:rPr kumimoji="1" lang="en-US" altLang="ja-JP">
                <a:solidFill>
                  <a:schemeClr val="tx1"/>
                </a:solidFill>
              </a:rPr>
              <a:t>B</a:t>
            </a:r>
            <a:endParaRPr kumimoji="1" lang="ja-JP" altLang="en-US">
              <a:solidFill>
                <a:schemeClr val="tx1"/>
              </a:solidFill>
            </a:endParaRPr>
          </a:p>
        </p:txBody>
      </p:sp>
      <p:sp>
        <p:nvSpPr>
          <p:cNvPr id="89" name="吹き出し: 四角形 88">
            <a:extLst>
              <a:ext uri="{FF2B5EF4-FFF2-40B4-BE49-F238E27FC236}">
                <a16:creationId xmlns:a16="http://schemas.microsoft.com/office/drawing/2014/main" id="{89E6B9B5-18C8-9F42-6455-3896FEB5716E}"/>
              </a:ext>
            </a:extLst>
          </p:cNvPr>
          <p:cNvSpPr/>
          <p:nvPr/>
        </p:nvSpPr>
        <p:spPr>
          <a:xfrm>
            <a:off x="2524208" y="4079507"/>
            <a:ext cx="2861658" cy="752359"/>
          </a:xfrm>
          <a:prstGeom prst="wedgeRectCallout">
            <a:avLst>
              <a:gd name="adj1" fmla="val -37407"/>
              <a:gd name="adj2" fmla="val 62723"/>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l"/>
            </a:pPr>
            <a:r>
              <a:rPr kumimoji="1" lang="ja-JP" altLang="en-US" sz="1600">
                <a:solidFill>
                  <a:schemeClr val="tx1"/>
                </a:solidFill>
              </a:rPr>
              <a:t>進入するかも</a:t>
            </a:r>
            <a:endParaRPr kumimoji="1" lang="en-US" altLang="ja-JP" sz="1600">
              <a:solidFill>
                <a:schemeClr val="tx1"/>
              </a:solidFill>
            </a:endParaRPr>
          </a:p>
          <a:p>
            <a:pPr marL="285750" indent="-285750">
              <a:buFont typeface="Wingdings" panose="05000000000000000000" pitchFamily="2" charset="2"/>
              <a:buChar char="l"/>
            </a:pPr>
            <a:r>
              <a:rPr kumimoji="1" lang="ja-JP" altLang="en-US" sz="1600">
                <a:solidFill>
                  <a:schemeClr val="tx1"/>
                </a:solidFill>
              </a:rPr>
              <a:t>気づいていない</a:t>
            </a:r>
            <a:endParaRPr kumimoji="1" lang="en-US" altLang="ja-JP" sz="1600">
              <a:solidFill>
                <a:schemeClr val="tx1"/>
              </a:solidFill>
            </a:endParaRPr>
          </a:p>
          <a:p>
            <a:pPr marL="285750" indent="-285750">
              <a:buFont typeface="Wingdings" panose="05000000000000000000" pitchFamily="2" charset="2"/>
              <a:buChar char="l"/>
            </a:pPr>
            <a:r>
              <a:rPr kumimoji="1" lang="ja-JP" altLang="en-US" sz="1600">
                <a:solidFill>
                  <a:schemeClr val="tx1"/>
                </a:solidFill>
              </a:rPr>
              <a:t>進路変更している・するかも</a:t>
            </a:r>
          </a:p>
        </p:txBody>
      </p:sp>
      <p:sp>
        <p:nvSpPr>
          <p:cNvPr id="90" name="吹き出し: 四角形 89">
            <a:extLst>
              <a:ext uri="{FF2B5EF4-FFF2-40B4-BE49-F238E27FC236}">
                <a16:creationId xmlns:a16="http://schemas.microsoft.com/office/drawing/2014/main" id="{B5219B8A-81BD-AE3A-7479-C2A1B916D464}"/>
              </a:ext>
            </a:extLst>
          </p:cNvPr>
          <p:cNvSpPr/>
          <p:nvPr/>
        </p:nvSpPr>
        <p:spPr>
          <a:xfrm>
            <a:off x="8050607" y="1222625"/>
            <a:ext cx="2861658" cy="400764"/>
          </a:xfrm>
          <a:prstGeom prst="wedgeRectCallout">
            <a:avLst>
              <a:gd name="adj1" fmla="val -39611"/>
              <a:gd name="adj2" fmla="val 158055"/>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l"/>
            </a:pPr>
            <a:r>
              <a:rPr kumimoji="1" lang="ja-JP" altLang="en-US" sz="1600">
                <a:solidFill>
                  <a:schemeClr val="tx1"/>
                </a:solidFill>
              </a:rPr>
              <a:t>進入するかも</a:t>
            </a:r>
            <a:endParaRPr kumimoji="1" lang="en-US" altLang="ja-JP" sz="1600">
              <a:solidFill>
                <a:schemeClr val="tx1"/>
              </a:solidFill>
            </a:endParaRPr>
          </a:p>
        </p:txBody>
      </p:sp>
      <p:sp>
        <p:nvSpPr>
          <p:cNvPr id="91" name="吹き出し: 四角形 90">
            <a:extLst>
              <a:ext uri="{FF2B5EF4-FFF2-40B4-BE49-F238E27FC236}">
                <a16:creationId xmlns:a16="http://schemas.microsoft.com/office/drawing/2014/main" id="{7D8D8984-E4AA-22FA-1EF6-C6AA4FD2362B}"/>
              </a:ext>
            </a:extLst>
          </p:cNvPr>
          <p:cNvSpPr/>
          <p:nvPr/>
        </p:nvSpPr>
        <p:spPr>
          <a:xfrm>
            <a:off x="8034555" y="4071618"/>
            <a:ext cx="2861658" cy="553465"/>
          </a:xfrm>
          <a:prstGeom prst="wedgeRectCallout">
            <a:avLst>
              <a:gd name="adj1" fmla="val -40162"/>
              <a:gd name="adj2" fmla="val 100130"/>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l"/>
            </a:pPr>
            <a:r>
              <a:rPr kumimoji="1" lang="ja-JP" altLang="en-US" sz="1600">
                <a:solidFill>
                  <a:schemeClr val="tx1"/>
                </a:solidFill>
              </a:rPr>
              <a:t>進入するかも</a:t>
            </a:r>
            <a:endParaRPr kumimoji="1" lang="en-US" altLang="ja-JP" sz="1600">
              <a:solidFill>
                <a:schemeClr val="tx1"/>
              </a:solidFill>
            </a:endParaRPr>
          </a:p>
          <a:p>
            <a:pPr marL="285750" indent="-285750">
              <a:buFont typeface="Wingdings" panose="05000000000000000000" pitchFamily="2" charset="2"/>
              <a:buChar char="l"/>
            </a:pPr>
            <a:r>
              <a:rPr kumimoji="1" lang="ja-JP" altLang="en-US" sz="1600">
                <a:solidFill>
                  <a:schemeClr val="tx1"/>
                </a:solidFill>
              </a:rPr>
              <a:t>気づいていない</a:t>
            </a:r>
            <a:endParaRPr kumimoji="1" lang="en-US" altLang="ja-JP" sz="1600">
              <a:solidFill>
                <a:schemeClr val="tx1"/>
              </a:solidFill>
            </a:endParaRPr>
          </a:p>
        </p:txBody>
      </p:sp>
    </p:spTree>
    <p:extLst>
      <p:ext uri="{BB962C8B-B14F-4D97-AF65-F5344CB8AC3E}">
        <p14:creationId xmlns:p14="http://schemas.microsoft.com/office/powerpoint/2010/main" val="722671662"/>
      </p:ext>
    </p:extLst>
  </p:cSld>
  <p:clrMapOvr>
    <a:masterClrMapping/>
  </p:clrMapOvr>
  <mc:AlternateContent xmlns:mc="http://schemas.openxmlformats.org/markup-compatibility/2006" xmlns:p14="http://schemas.microsoft.com/office/powerpoint/2010/main">
    <mc:Choice Requires="p14">
      <p:transition spd="slow" p14:dur="2000" advTm="27050"/>
    </mc:Choice>
    <mc:Fallback xmlns="">
      <p:transition spd="slow" advTm="27050"/>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0BB89E-EDD5-3EE8-0427-C50FDFBAD00E}"/>
            </a:ext>
          </a:extLst>
        </p:cNvPr>
        <p:cNvGrpSpPr/>
        <p:nvPr/>
      </p:nvGrpSpPr>
      <p:grpSpPr>
        <a:xfrm>
          <a:off x="0" y="0"/>
          <a:ext cx="0" cy="0"/>
          <a:chOff x="0" y="0"/>
          <a:chExt cx="0" cy="0"/>
        </a:xfrm>
      </p:grpSpPr>
      <p:pic>
        <p:nvPicPr>
          <p:cNvPr id="5" name="図 4">
            <a:extLst>
              <a:ext uri="{FF2B5EF4-FFF2-40B4-BE49-F238E27FC236}">
                <a16:creationId xmlns:a16="http://schemas.microsoft.com/office/drawing/2014/main" id="{0FA1B740-3391-7A49-523F-22A78BD5D5C6}"/>
              </a:ext>
            </a:extLst>
          </p:cNvPr>
          <p:cNvPicPr>
            <a:picLocks noChangeAspect="1"/>
          </p:cNvPicPr>
          <p:nvPr/>
        </p:nvPicPr>
        <p:blipFill rotWithShape="1">
          <a:blip r:embed="rId2">
            <a:extLst>
              <a:ext uri="{28A0092B-C50C-407E-A947-70E740481C1C}">
                <a14:useLocalDpi xmlns:a14="http://schemas.microsoft.com/office/drawing/2010/main" val="0"/>
              </a:ext>
            </a:extLst>
          </a:blip>
          <a:srcRect r="23098"/>
          <a:stretch/>
        </p:blipFill>
        <p:spPr>
          <a:xfrm>
            <a:off x="431403" y="1459346"/>
            <a:ext cx="5672805" cy="4199057"/>
          </a:xfrm>
          <a:prstGeom prst="rect">
            <a:avLst/>
          </a:prstGeom>
        </p:spPr>
      </p:pic>
      <p:sp>
        <p:nvSpPr>
          <p:cNvPr id="2" name="スライド番号プレースホルダー 1">
            <a:extLst>
              <a:ext uri="{FF2B5EF4-FFF2-40B4-BE49-F238E27FC236}">
                <a16:creationId xmlns:a16="http://schemas.microsoft.com/office/drawing/2014/main" id="{86655C17-65AA-35EB-2DBB-AC7BDE7A7A85}"/>
              </a:ext>
            </a:extLst>
          </p:cNvPr>
          <p:cNvSpPr>
            <a:spLocks noGrp="1"/>
          </p:cNvSpPr>
          <p:nvPr>
            <p:ph type="sldNum" sz="quarter" idx="12"/>
          </p:nvPr>
        </p:nvSpPr>
        <p:spPr/>
        <p:txBody>
          <a:bodyPr/>
          <a:lstStyle/>
          <a:p>
            <a:fld id="{1EF18A5E-C41D-42D7-A85C-2D0BDB75365C}" type="slidenum">
              <a:rPr kumimoji="1" lang="ja-JP" altLang="en-US" sz="2800" smtClean="0"/>
              <a:t>26</a:t>
            </a:fld>
            <a:endParaRPr kumimoji="1" lang="ja-JP" altLang="en-US" sz="2800"/>
          </a:p>
        </p:txBody>
      </p:sp>
      <p:sp>
        <p:nvSpPr>
          <p:cNvPr id="3" name="タイトル 1">
            <a:extLst>
              <a:ext uri="{FF2B5EF4-FFF2-40B4-BE49-F238E27FC236}">
                <a16:creationId xmlns:a16="http://schemas.microsoft.com/office/drawing/2014/main" id="{75D6259E-BF3E-C38F-6C7E-02C1B81B361B}"/>
              </a:ext>
            </a:extLst>
          </p:cNvPr>
          <p:cNvSpPr txBox="1">
            <a:spLocks/>
          </p:cNvSpPr>
          <p:nvPr/>
        </p:nvSpPr>
        <p:spPr>
          <a:xfrm>
            <a:off x="834555" y="343446"/>
            <a:ext cx="9667981" cy="827302"/>
          </a:xfrm>
          <a:prstGeom prst="rect">
            <a:avLst/>
          </a:prstGeom>
        </p:spPr>
        <p:txBody>
          <a:bodyPr/>
          <a:lstStyle>
            <a:lvl1pPr algn="l" defTabSz="914400" rtl="0" eaLnBrk="1" latinLnBrk="0" hangingPunct="1">
              <a:lnSpc>
                <a:spcPct val="85000"/>
              </a:lnSpc>
              <a:spcBef>
                <a:spcPct val="0"/>
              </a:spcBef>
              <a:buNone/>
              <a:defRPr kumimoji="1" sz="4800" kern="1200" spc="-50" baseline="0">
                <a:solidFill>
                  <a:schemeClr val="tx1">
                    <a:lumMod val="75000"/>
                    <a:lumOff val="25000"/>
                  </a:schemeClr>
                </a:solidFill>
                <a:latin typeface="+mj-lt"/>
                <a:ea typeface="+mj-ea"/>
                <a:cs typeface="+mj-cs"/>
              </a:defRPr>
            </a:lvl1pPr>
          </a:lstStyle>
          <a:p>
            <a:r>
              <a:rPr lang="ja-JP" altLang="en-US"/>
              <a:t>提案手法の </a:t>
            </a:r>
            <a:r>
              <a:rPr lang="en-US" altLang="ja-JP" b="1"/>
              <a:t>Attention weight</a:t>
            </a:r>
          </a:p>
        </p:txBody>
      </p:sp>
      <p:sp>
        <p:nvSpPr>
          <p:cNvPr id="15" name="吹き出し: 四角形 14">
            <a:extLst>
              <a:ext uri="{FF2B5EF4-FFF2-40B4-BE49-F238E27FC236}">
                <a16:creationId xmlns:a16="http://schemas.microsoft.com/office/drawing/2014/main" id="{00346ED7-D330-F31A-9442-B678C5298438}"/>
              </a:ext>
            </a:extLst>
          </p:cNvPr>
          <p:cNvSpPr/>
          <p:nvPr/>
        </p:nvSpPr>
        <p:spPr>
          <a:xfrm>
            <a:off x="2938646" y="5096473"/>
            <a:ext cx="1836873" cy="400764"/>
          </a:xfrm>
          <a:prstGeom prst="wedgeRectCallout">
            <a:avLst>
              <a:gd name="adj1" fmla="val -63872"/>
              <a:gd name="adj2" fmla="val -110249"/>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l"/>
            </a:pPr>
            <a:r>
              <a:rPr kumimoji="1" lang="ja-JP" altLang="en-US" sz="1600">
                <a:solidFill>
                  <a:schemeClr val="tx1"/>
                </a:solidFill>
              </a:rPr>
              <a:t>進入するかも</a:t>
            </a:r>
            <a:endParaRPr kumimoji="1" lang="en-US" altLang="ja-JP" sz="1600">
              <a:solidFill>
                <a:schemeClr val="tx1"/>
              </a:solidFill>
            </a:endParaRPr>
          </a:p>
        </p:txBody>
      </p:sp>
      <p:sp>
        <p:nvSpPr>
          <p:cNvPr id="16" name="テキスト ボックス 15">
            <a:extLst>
              <a:ext uri="{FF2B5EF4-FFF2-40B4-BE49-F238E27FC236}">
                <a16:creationId xmlns:a16="http://schemas.microsoft.com/office/drawing/2014/main" id="{357274C2-EE66-CC62-9B5F-02826C64B627}"/>
              </a:ext>
            </a:extLst>
          </p:cNvPr>
          <p:cNvSpPr txBox="1"/>
          <p:nvPr/>
        </p:nvSpPr>
        <p:spPr>
          <a:xfrm>
            <a:off x="1040779" y="2032528"/>
            <a:ext cx="3145895" cy="461665"/>
          </a:xfrm>
          <a:prstGeom prst="rect">
            <a:avLst/>
          </a:prstGeom>
          <a:solidFill>
            <a:schemeClr val="bg1"/>
          </a:solidFill>
        </p:spPr>
        <p:txBody>
          <a:bodyPr wrap="square" rtlCol="0">
            <a:spAutoFit/>
          </a:bodyPr>
          <a:lstStyle/>
          <a:p>
            <a:pPr algn="ctr"/>
            <a:r>
              <a:rPr kumimoji="1" lang="ja-JP" altLang="en-US" sz="2400" b="1">
                <a:solidFill>
                  <a:srgbClr val="F17B0F"/>
                </a:solidFill>
              </a:rPr>
              <a:t>前方の歩行者に反応</a:t>
            </a:r>
          </a:p>
        </p:txBody>
      </p:sp>
      <p:sp>
        <p:nvSpPr>
          <p:cNvPr id="17" name="矢印: 下 16">
            <a:extLst>
              <a:ext uri="{FF2B5EF4-FFF2-40B4-BE49-F238E27FC236}">
                <a16:creationId xmlns:a16="http://schemas.microsoft.com/office/drawing/2014/main" id="{E41C7E88-A4B2-F313-CA5E-0E32E0EA35AD}"/>
              </a:ext>
            </a:extLst>
          </p:cNvPr>
          <p:cNvSpPr/>
          <p:nvPr/>
        </p:nvSpPr>
        <p:spPr>
          <a:xfrm>
            <a:off x="2407342" y="2611335"/>
            <a:ext cx="412771" cy="727587"/>
          </a:xfrm>
          <a:prstGeom prst="downArrow">
            <a:avLst/>
          </a:prstGeom>
          <a:noFill/>
          <a:ln w="381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9" name="図 18">
            <a:extLst>
              <a:ext uri="{FF2B5EF4-FFF2-40B4-BE49-F238E27FC236}">
                <a16:creationId xmlns:a16="http://schemas.microsoft.com/office/drawing/2014/main" id="{160AFBBD-7FF0-6F7A-7C1A-5D014C2B2909}"/>
              </a:ext>
            </a:extLst>
          </p:cNvPr>
          <p:cNvPicPr>
            <a:picLocks noChangeAspect="1"/>
          </p:cNvPicPr>
          <p:nvPr/>
        </p:nvPicPr>
        <p:blipFill rotWithShape="1">
          <a:blip r:embed="rId3">
            <a:extLst>
              <a:ext uri="{28A0092B-C50C-407E-A947-70E740481C1C}">
                <a14:useLocalDpi xmlns:a14="http://schemas.microsoft.com/office/drawing/2010/main" val="0"/>
              </a:ext>
            </a:extLst>
          </a:blip>
          <a:srcRect r="22980"/>
          <a:stretch/>
        </p:blipFill>
        <p:spPr>
          <a:xfrm>
            <a:off x="6293187" y="1459345"/>
            <a:ext cx="5681617" cy="4199057"/>
          </a:xfrm>
          <a:prstGeom prst="rect">
            <a:avLst/>
          </a:prstGeom>
        </p:spPr>
      </p:pic>
      <p:sp>
        <p:nvSpPr>
          <p:cNvPr id="7" name="テキスト ボックス 6">
            <a:extLst>
              <a:ext uri="{FF2B5EF4-FFF2-40B4-BE49-F238E27FC236}">
                <a16:creationId xmlns:a16="http://schemas.microsoft.com/office/drawing/2014/main" id="{C9B1A3D2-93B9-95CD-89B6-1DC1F87DB975}"/>
              </a:ext>
            </a:extLst>
          </p:cNvPr>
          <p:cNvSpPr txBox="1"/>
          <p:nvPr/>
        </p:nvSpPr>
        <p:spPr>
          <a:xfrm>
            <a:off x="8779021" y="5580246"/>
            <a:ext cx="709947" cy="400110"/>
          </a:xfrm>
          <a:prstGeom prst="rect">
            <a:avLst/>
          </a:prstGeom>
          <a:noFill/>
        </p:spPr>
        <p:txBody>
          <a:bodyPr wrap="square" rtlCol="0">
            <a:spAutoFit/>
          </a:bodyPr>
          <a:lstStyle/>
          <a:p>
            <a:pPr algn="ctr"/>
            <a:r>
              <a:rPr kumimoji="1" lang="ja-JP" altLang="en-US" sz="2000"/>
              <a:t>弱</a:t>
            </a:r>
          </a:p>
        </p:txBody>
      </p:sp>
      <p:sp>
        <p:nvSpPr>
          <p:cNvPr id="8" name="テキスト ボックス 7">
            <a:extLst>
              <a:ext uri="{FF2B5EF4-FFF2-40B4-BE49-F238E27FC236}">
                <a16:creationId xmlns:a16="http://schemas.microsoft.com/office/drawing/2014/main" id="{0B23BBA0-B248-3DDE-95A5-70D39F3D544E}"/>
              </a:ext>
            </a:extLst>
          </p:cNvPr>
          <p:cNvSpPr txBox="1"/>
          <p:nvPr/>
        </p:nvSpPr>
        <p:spPr>
          <a:xfrm>
            <a:off x="11303095" y="5580246"/>
            <a:ext cx="709946" cy="400110"/>
          </a:xfrm>
          <a:prstGeom prst="rect">
            <a:avLst/>
          </a:prstGeom>
          <a:noFill/>
        </p:spPr>
        <p:txBody>
          <a:bodyPr wrap="square" rtlCol="0">
            <a:spAutoFit/>
          </a:bodyPr>
          <a:lstStyle/>
          <a:p>
            <a:pPr algn="ctr"/>
            <a:r>
              <a:rPr kumimoji="1" lang="ja-JP" altLang="en-US" sz="2000"/>
              <a:t>強</a:t>
            </a:r>
          </a:p>
        </p:txBody>
      </p:sp>
      <p:cxnSp>
        <p:nvCxnSpPr>
          <p:cNvPr id="9" name="直線矢印コネクタ 8">
            <a:extLst>
              <a:ext uri="{FF2B5EF4-FFF2-40B4-BE49-F238E27FC236}">
                <a16:creationId xmlns:a16="http://schemas.microsoft.com/office/drawing/2014/main" id="{A5FCB56A-9D29-C218-FBED-565313C4A4F9}"/>
              </a:ext>
            </a:extLst>
          </p:cNvPr>
          <p:cNvCxnSpPr>
            <a:cxnSpLocks/>
            <a:stCxn id="7" idx="3"/>
            <a:endCxn id="8" idx="1"/>
          </p:cNvCxnSpPr>
          <p:nvPr/>
        </p:nvCxnSpPr>
        <p:spPr>
          <a:xfrm>
            <a:off x="9488968" y="5780301"/>
            <a:ext cx="1814127"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 name="図 9">
            <a:extLst>
              <a:ext uri="{FF2B5EF4-FFF2-40B4-BE49-F238E27FC236}">
                <a16:creationId xmlns:a16="http://schemas.microsoft.com/office/drawing/2014/main" id="{1A445F2F-133D-5A26-5BF6-951BFE597C8B}"/>
              </a:ext>
            </a:extLst>
          </p:cNvPr>
          <p:cNvPicPr>
            <a:picLocks noChangeAspect="1"/>
          </p:cNvPicPr>
          <p:nvPr/>
        </p:nvPicPr>
        <p:blipFill>
          <a:blip r:embed="rId4"/>
          <a:stretch>
            <a:fillRect/>
          </a:stretch>
        </p:blipFill>
        <p:spPr>
          <a:xfrm rot="5400000">
            <a:off x="10198146" y="4686113"/>
            <a:ext cx="412771" cy="2844946"/>
          </a:xfrm>
          <a:prstGeom prst="rect">
            <a:avLst/>
          </a:prstGeom>
        </p:spPr>
      </p:pic>
      <p:sp>
        <p:nvSpPr>
          <p:cNvPr id="22" name="テキスト ボックス 21">
            <a:extLst>
              <a:ext uri="{FF2B5EF4-FFF2-40B4-BE49-F238E27FC236}">
                <a16:creationId xmlns:a16="http://schemas.microsoft.com/office/drawing/2014/main" id="{5CABFAA3-31C0-3A80-7E13-348028046BE2}"/>
              </a:ext>
            </a:extLst>
          </p:cNvPr>
          <p:cNvSpPr txBox="1"/>
          <p:nvPr/>
        </p:nvSpPr>
        <p:spPr>
          <a:xfrm>
            <a:off x="2185346" y="1072571"/>
            <a:ext cx="2164918" cy="461665"/>
          </a:xfrm>
          <a:prstGeom prst="rect">
            <a:avLst/>
          </a:prstGeom>
          <a:noFill/>
        </p:spPr>
        <p:txBody>
          <a:bodyPr wrap="square" rtlCol="0">
            <a:spAutoFit/>
          </a:bodyPr>
          <a:lstStyle/>
          <a:p>
            <a:pPr algn="ctr"/>
            <a:r>
              <a:rPr kumimoji="1" lang="ja-JP" altLang="en-US" sz="2400"/>
              <a:t>提案手法</a:t>
            </a:r>
            <a:r>
              <a:rPr kumimoji="1" lang="en-US" altLang="ja-JP" sz="2400"/>
              <a:t>A</a:t>
            </a:r>
            <a:endParaRPr kumimoji="1" lang="ja-JP" altLang="en-US" sz="2400"/>
          </a:p>
        </p:txBody>
      </p:sp>
      <p:sp>
        <p:nvSpPr>
          <p:cNvPr id="23" name="テキスト ボックス 22">
            <a:extLst>
              <a:ext uri="{FF2B5EF4-FFF2-40B4-BE49-F238E27FC236}">
                <a16:creationId xmlns:a16="http://schemas.microsoft.com/office/drawing/2014/main" id="{2A0EE097-DDE7-42D8-065D-AFA164D66550}"/>
              </a:ext>
            </a:extLst>
          </p:cNvPr>
          <p:cNvSpPr txBox="1"/>
          <p:nvPr/>
        </p:nvSpPr>
        <p:spPr>
          <a:xfrm>
            <a:off x="8051535" y="1072571"/>
            <a:ext cx="2164918" cy="461665"/>
          </a:xfrm>
          <a:prstGeom prst="rect">
            <a:avLst/>
          </a:prstGeom>
          <a:noFill/>
        </p:spPr>
        <p:txBody>
          <a:bodyPr wrap="square" rtlCol="0">
            <a:spAutoFit/>
          </a:bodyPr>
          <a:lstStyle/>
          <a:p>
            <a:pPr algn="ctr"/>
            <a:r>
              <a:rPr kumimoji="1" lang="ja-JP" altLang="en-US" sz="2400"/>
              <a:t>提案手法</a:t>
            </a:r>
            <a:r>
              <a:rPr kumimoji="1" lang="en-US" altLang="ja-JP" sz="2400"/>
              <a:t>B</a:t>
            </a:r>
            <a:endParaRPr kumimoji="1" lang="ja-JP" altLang="en-US" sz="2400"/>
          </a:p>
        </p:txBody>
      </p:sp>
      <p:sp>
        <p:nvSpPr>
          <p:cNvPr id="24" name="吹き出し: 四角形 23">
            <a:extLst>
              <a:ext uri="{FF2B5EF4-FFF2-40B4-BE49-F238E27FC236}">
                <a16:creationId xmlns:a16="http://schemas.microsoft.com/office/drawing/2014/main" id="{2FDD3727-B0C0-0E17-4EFB-A4D8EB8DDA0B}"/>
              </a:ext>
            </a:extLst>
          </p:cNvPr>
          <p:cNvSpPr/>
          <p:nvPr/>
        </p:nvSpPr>
        <p:spPr>
          <a:xfrm>
            <a:off x="6923000" y="2679365"/>
            <a:ext cx="2861658" cy="553465"/>
          </a:xfrm>
          <a:prstGeom prst="wedgeRectCallout">
            <a:avLst>
              <a:gd name="adj1" fmla="val -8800"/>
              <a:gd name="adj2" fmla="val 77183"/>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l"/>
            </a:pPr>
            <a:r>
              <a:rPr kumimoji="1" lang="ja-JP" altLang="en-US" sz="1600">
                <a:solidFill>
                  <a:schemeClr val="tx1"/>
                </a:solidFill>
              </a:rPr>
              <a:t>進入するかも</a:t>
            </a:r>
            <a:endParaRPr kumimoji="1" lang="en-US" altLang="ja-JP" sz="1600">
              <a:solidFill>
                <a:schemeClr val="tx1"/>
              </a:solidFill>
            </a:endParaRPr>
          </a:p>
          <a:p>
            <a:pPr marL="285750" indent="-285750">
              <a:buFont typeface="Wingdings" panose="05000000000000000000" pitchFamily="2" charset="2"/>
              <a:buChar char="l"/>
            </a:pPr>
            <a:r>
              <a:rPr kumimoji="1" lang="ja-JP" altLang="en-US" sz="1600">
                <a:solidFill>
                  <a:schemeClr val="tx1"/>
                </a:solidFill>
              </a:rPr>
              <a:t>気づいていない</a:t>
            </a:r>
            <a:endParaRPr kumimoji="1" lang="en-US" altLang="ja-JP" sz="1600">
              <a:solidFill>
                <a:schemeClr val="tx1"/>
              </a:solidFill>
            </a:endParaRPr>
          </a:p>
        </p:txBody>
      </p:sp>
      <p:sp>
        <p:nvSpPr>
          <p:cNvPr id="25" name="テキスト ボックス 24">
            <a:extLst>
              <a:ext uri="{FF2B5EF4-FFF2-40B4-BE49-F238E27FC236}">
                <a16:creationId xmlns:a16="http://schemas.microsoft.com/office/drawing/2014/main" id="{A8770DDC-CE3F-5366-3BBE-E927603FE2B0}"/>
              </a:ext>
            </a:extLst>
          </p:cNvPr>
          <p:cNvSpPr txBox="1"/>
          <p:nvPr/>
        </p:nvSpPr>
        <p:spPr>
          <a:xfrm>
            <a:off x="5989062" y="5805419"/>
            <a:ext cx="2544577" cy="461665"/>
          </a:xfrm>
          <a:prstGeom prst="rect">
            <a:avLst/>
          </a:prstGeom>
          <a:solidFill>
            <a:schemeClr val="bg1"/>
          </a:solidFill>
        </p:spPr>
        <p:txBody>
          <a:bodyPr wrap="square" rtlCol="0">
            <a:spAutoFit/>
          </a:bodyPr>
          <a:lstStyle/>
          <a:p>
            <a:pPr algn="ctr"/>
            <a:r>
              <a:rPr kumimoji="1" lang="ja-JP" altLang="en-US" sz="2400" b="1">
                <a:solidFill>
                  <a:srgbClr val="F17B0F"/>
                </a:solidFill>
              </a:rPr>
              <a:t>進路周辺に反応</a:t>
            </a:r>
          </a:p>
        </p:txBody>
      </p:sp>
      <p:sp>
        <p:nvSpPr>
          <p:cNvPr id="26" name="矢印: 下 25">
            <a:extLst>
              <a:ext uri="{FF2B5EF4-FFF2-40B4-BE49-F238E27FC236}">
                <a16:creationId xmlns:a16="http://schemas.microsoft.com/office/drawing/2014/main" id="{966BFDA5-DBA1-513A-3A4E-976E6CBC0A42}"/>
              </a:ext>
            </a:extLst>
          </p:cNvPr>
          <p:cNvSpPr/>
          <p:nvPr/>
        </p:nvSpPr>
        <p:spPr>
          <a:xfrm rot="10800000">
            <a:off x="7054964" y="5339733"/>
            <a:ext cx="412771" cy="479646"/>
          </a:xfrm>
          <a:prstGeom prst="downArrow">
            <a:avLst/>
          </a:prstGeom>
          <a:noFill/>
          <a:ln w="381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1651821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13F52489-ABEA-1337-6FFF-CE31DE6F5A0C}"/>
              </a:ext>
            </a:extLst>
          </p:cNvPr>
          <p:cNvSpPr>
            <a:spLocks noGrp="1"/>
          </p:cNvSpPr>
          <p:nvPr>
            <p:ph type="sldNum" sz="quarter" idx="12"/>
          </p:nvPr>
        </p:nvSpPr>
        <p:spPr/>
        <p:txBody>
          <a:bodyPr/>
          <a:lstStyle/>
          <a:p>
            <a:r>
              <a:rPr kumimoji="1" lang="en-US" altLang="ja-JP" sz="2800"/>
              <a:t>27</a:t>
            </a:r>
            <a:endParaRPr kumimoji="1" lang="ja-JP" altLang="en-US" sz="2800"/>
          </a:p>
        </p:txBody>
      </p:sp>
      <p:sp>
        <p:nvSpPr>
          <p:cNvPr id="3" name="タイトル 1">
            <a:extLst>
              <a:ext uri="{FF2B5EF4-FFF2-40B4-BE49-F238E27FC236}">
                <a16:creationId xmlns:a16="http://schemas.microsoft.com/office/drawing/2014/main" id="{1E7A8E10-A84B-1745-96BA-9DD988FF838A}"/>
              </a:ext>
            </a:extLst>
          </p:cNvPr>
          <p:cNvSpPr txBox="1">
            <a:spLocks/>
          </p:cNvSpPr>
          <p:nvPr/>
        </p:nvSpPr>
        <p:spPr>
          <a:xfrm>
            <a:off x="834556" y="343446"/>
            <a:ext cx="7092894" cy="827302"/>
          </a:xfrm>
          <a:prstGeom prst="rect">
            <a:avLst/>
          </a:prstGeom>
        </p:spPr>
        <p:txBody>
          <a:bodyPr/>
          <a:lstStyle>
            <a:lvl1pPr algn="l" defTabSz="914400" rtl="0" eaLnBrk="1" latinLnBrk="0" hangingPunct="1">
              <a:lnSpc>
                <a:spcPct val="85000"/>
              </a:lnSpc>
              <a:spcBef>
                <a:spcPct val="0"/>
              </a:spcBef>
              <a:buNone/>
              <a:defRPr kumimoji="1" sz="4800" kern="1200" spc="-50" baseline="0">
                <a:solidFill>
                  <a:schemeClr val="tx1">
                    <a:lumMod val="75000"/>
                    <a:lumOff val="25000"/>
                  </a:schemeClr>
                </a:solidFill>
                <a:latin typeface="+mj-lt"/>
                <a:ea typeface="+mj-ea"/>
                <a:cs typeface="+mj-cs"/>
              </a:defRPr>
            </a:lvl1pPr>
          </a:lstStyle>
          <a:p>
            <a:endParaRPr lang="en-US" altLang="ja-JP"/>
          </a:p>
        </p:txBody>
      </p:sp>
      <p:sp>
        <p:nvSpPr>
          <p:cNvPr id="4" name="タイトル 1">
            <a:extLst>
              <a:ext uri="{FF2B5EF4-FFF2-40B4-BE49-F238E27FC236}">
                <a16:creationId xmlns:a16="http://schemas.microsoft.com/office/drawing/2014/main" id="{6B8F4BD1-1B76-8B6D-EDAF-10D3C6833891}"/>
              </a:ext>
            </a:extLst>
          </p:cNvPr>
          <p:cNvSpPr txBox="1">
            <a:spLocks/>
          </p:cNvSpPr>
          <p:nvPr/>
        </p:nvSpPr>
        <p:spPr>
          <a:xfrm>
            <a:off x="834555" y="343446"/>
            <a:ext cx="9667981" cy="827302"/>
          </a:xfrm>
          <a:prstGeom prst="rect">
            <a:avLst/>
          </a:prstGeom>
        </p:spPr>
        <p:txBody>
          <a:bodyPr/>
          <a:lstStyle>
            <a:lvl1pPr algn="l" defTabSz="914400" rtl="0" eaLnBrk="1" latinLnBrk="0" hangingPunct="1">
              <a:lnSpc>
                <a:spcPct val="85000"/>
              </a:lnSpc>
              <a:spcBef>
                <a:spcPct val="0"/>
              </a:spcBef>
              <a:buNone/>
              <a:defRPr kumimoji="1" sz="4800" kern="1200" spc="-50" baseline="0">
                <a:solidFill>
                  <a:schemeClr val="tx1">
                    <a:lumMod val="75000"/>
                    <a:lumOff val="25000"/>
                  </a:schemeClr>
                </a:solidFill>
                <a:latin typeface="+mj-lt"/>
                <a:ea typeface="+mj-ea"/>
                <a:cs typeface="+mj-cs"/>
              </a:defRPr>
            </a:lvl1pPr>
          </a:lstStyle>
          <a:p>
            <a:r>
              <a:rPr lang="ja-JP" altLang="en-US"/>
              <a:t>定量的評価</a:t>
            </a:r>
            <a:endParaRPr lang="en-US" altLang="ja-JP"/>
          </a:p>
        </p:txBody>
      </p:sp>
      <p:sp>
        <p:nvSpPr>
          <p:cNvPr id="5" name="テキスト ボックス 4">
            <a:extLst>
              <a:ext uri="{FF2B5EF4-FFF2-40B4-BE49-F238E27FC236}">
                <a16:creationId xmlns:a16="http://schemas.microsoft.com/office/drawing/2014/main" id="{56FC8E35-ED10-2FEE-E5AA-68543D20D658}"/>
              </a:ext>
            </a:extLst>
          </p:cNvPr>
          <p:cNvSpPr txBox="1"/>
          <p:nvPr/>
        </p:nvSpPr>
        <p:spPr>
          <a:xfrm>
            <a:off x="227900" y="5481148"/>
            <a:ext cx="4592227" cy="788806"/>
          </a:xfrm>
          <a:prstGeom prst="rect">
            <a:avLst/>
          </a:prstGeom>
          <a:noFill/>
        </p:spPr>
        <p:txBody>
          <a:bodyPr wrap="square" rtlCol="0">
            <a:spAutoFit/>
          </a:bodyPr>
          <a:lstStyle/>
          <a:p>
            <a:pPr>
              <a:lnSpc>
                <a:spcPct val="150000"/>
              </a:lnSpc>
            </a:pPr>
            <a:r>
              <a:rPr kumimoji="1" lang="ja-JP" altLang="en-US" sz="1600" b="1"/>
              <a:t>ラベル</a:t>
            </a:r>
            <a:r>
              <a:rPr kumimoji="1" lang="en-US" altLang="ja-JP" sz="1600" b="1"/>
              <a:t>1 : </a:t>
            </a:r>
            <a:r>
              <a:rPr kumimoji="1" lang="ja-JP" altLang="en-US" sz="1600" b="1"/>
              <a:t>自車進路に進入している</a:t>
            </a:r>
            <a:endParaRPr kumimoji="1" lang="en-US" altLang="ja-JP" sz="1600" b="1"/>
          </a:p>
          <a:p>
            <a:pPr>
              <a:lnSpc>
                <a:spcPct val="150000"/>
              </a:lnSpc>
            </a:pPr>
            <a:r>
              <a:rPr kumimoji="1" lang="ja-JP" altLang="en-US" sz="1600" b="1"/>
              <a:t>ラベル</a:t>
            </a:r>
            <a:r>
              <a:rPr kumimoji="1" lang="en-US" altLang="ja-JP" sz="1600" b="1"/>
              <a:t>2</a:t>
            </a:r>
            <a:r>
              <a:rPr kumimoji="1" lang="ja-JP" altLang="en-US" sz="1600" b="1"/>
              <a:t> </a:t>
            </a:r>
            <a:r>
              <a:rPr kumimoji="1" lang="en-US" altLang="ja-JP" sz="1600" b="1"/>
              <a:t>:</a:t>
            </a:r>
            <a:r>
              <a:rPr kumimoji="1" lang="ja-JP" altLang="en-US" sz="1600" b="1"/>
              <a:t> 自車進路に進入するかもしれない</a:t>
            </a:r>
            <a:endParaRPr kumimoji="1" lang="en-US" altLang="ja-JP" sz="1600" b="1"/>
          </a:p>
        </p:txBody>
      </p:sp>
      <p:sp>
        <p:nvSpPr>
          <p:cNvPr id="9" name="テキスト ボックス 8">
            <a:extLst>
              <a:ext uri="{FF2B5EF4-FFF2-40B4-BE49-F238E27FC236}">
                <a16:creationId xmlns:a16="http://schemas.microsoft.com/office/drawing/2014/main" id="{EF971A67-8581-ACF0-A6CC-7BFA984E65C2}"/>
              </a:ext>
            </a:extLst>
          </p:cNvPr>
          <p:cNvSpPr txBox="1"/>
          <p:nvPr/>
        </p:nvSpPr>
        <p:spPr>
          <a:xfrm>
            <a:off x="4113716" y="5481148"/>
            <a:ext cx="4761014" cy="788806"/>
          </a:xfrm>
          <a:prstGeom prst="rect">
            <a:avLst/>
          </a:prstGeom>
          <a:noFill/>
        </p:spPr>
        <p:txBody>
          <a:bodyPr wrap="square">
            <a:spAutoFit/>
          </a:bodyPr>
          <a:lstStyle/>
          <a:p>
            <a:pPr>
              <a:lnSpc>
                <a:spcPct val="150000"/>
              </a:lnSpc>
            </a:pPr>
            <a:r>
              <a:rPr kumimoji="1" lang="ja-JP" altLang="en-US" sz="1600" b="1"/>
              <a:t>ラベル</a:t>
            </a:r>
            <a:r>
              <a:rPr kumimoji="1" lang="en-US" altLang="ja-JP" sz="1600" b="1"/>
              <a:t>3 : </a:t>
            </a:r>
            <a:r>
              <a:rPr kumimoji="1" lang="ja-JP" altLang="en-US" sz="1600" b="1"/>
              <a:t>自車の存在に気づいていない</a:t>
            </a:r>
            <a:endParaRPr kumimoji="1" lang="en-US" altLang="ja-JP" sz="1600" b="1"/>
          </a:p>
          <a:p>
            <a:pPr>
              <a:lnSpc>
                <a:spcPct val="150000"/>
              </a:lnSpc>
            </a:pPr>
            <a:r>
              <a:rPr kumimoji="1" lang="ja-JP" altLang="en-US" sz="1600" b="1"/>
              <a:t>ラベル</a:t>
            </a:r>
            <a:r>
              <a:rPr kumimoji="1" lang="en-US" altLang="ja-JP" sz="1600" b="1"/>
              <a:t>4</a:t>
            </a:r>
            <a:r>
              <a:rPr kumimoji="1" lang="ja-JP" altLang="en-US" sz="1600" b="1"/>
              <a:t> </a:t>
            </a:r>
            <a:r>
              <a:rPr kumimoji="1" lang="en-US" altLang="ja-JP" sz="1600" b="1"/>
              <a:t>:</a:t>
            </a:r>
            <a:r>
              <a:rPr kumimoji="1" lang="ja-JP" altLang="en-US" sz="1600" b="1"/>
              <a:t> 停止、減速するかもしれない</a:t>
            </a:r>
            <a:endParaRPr kumimoji="1" lang="en-US" altLang="ja-JP" sz="1600" b="1"/>
          </a:p>
        </p:txBody>
      </p:sp>
      <p:graphicFrame>
        <p:nvGraphicFramePr>
          <p:cNvPr id="51" name="表 50">
            <a:extLst>
              <a:ext uri="{FF2B5EF4-FFF2-40B4-BE49-F238E27FC236}">
                <a16:creationId xmlns:a16="http://schemas.microsoft.com/office/drawing/2014/main" id="{41A4E74C-2341-95DC-51EC-11739F303D37}"/>
              </a:ext>
            </a:extLst>
          </p:cNvPr>
          <p:cNvGraphicFramePr>
            <a:graphicFrameLocks noGrp="1"/>
          </p:cNvGraphicFramePr>
          <p:nvPr>
            <p:extLst>
              <p:ext uri="{D42A27DB-BD31-4B8C-83A1-F6EECF244321}">
                <p14:modId xmlns:p14="http://schemas.microsoft.com/office/powerpoint/2010/main" val="942505417"/>
              </p:ext>
            </p:extLst>
          </p:nvPr>
        </p:nvGraphicFramePr>
        <p:xfrm>
          <a:off x="470658" y="1398238"/>
          <a:ext cx="11308473" cy="3810000"/>
        </p:xfrm>
        <a:graphic>
          <a:graphicData uri="http://schemas.openxmlformats.org/drawingml/2006/table">
            <a:tbl>
              <a:tblPr firstRow="1" bandRow="1">
                <a:tableStyleId>{5940675A-B579-460E-94D1-54222C63F5DA}</a:tableStyleId>
              </a:tblPr>
              <a:tblGrid>
                <a:gridCol w="2088705">
                  <a:extLst>
                    <a:ext uri="{9D8B030D-6E8A-4147-A177-3AD203B41FA5}">
                      <a16:colId xmlns:a16="http://schemas.microsoft.com/office/drawing/2014/main" val="172481632"/>
                    </a:ext>
                  </a:extLst>
                </a:gridCol>
                <a:gridCol w="1246951">
                  <a:extLst>
                    <a:ext uri="{9D8B030D-6E8A-4147-A177-3AD203B41FA5}">
                      <a16:colId xmlns:a16="http://schemas.microsoft.com/office/drawing/2014/main" val="1996647603"/>
                    </a:ext>
                  </a:extLst>
                </a:gridCol>
                <a:gridCol w="1246951">
                  <a:extLst>
                    <a:ext uri="{9D8B030D-6E8A-4147-A177-3AD203B41FA5}">
                      <a16:colId xmlns:a16="http://schemas.microsoft.com/office/drawing/2014/main" val="3584039414"/>
                    </a:ext>
                  </a:extLst>
                </a:gridCol>
                <a:gridCol w="835935">
                  <a:extLst>
                    <a:ext uri="{9D8B030D-6E8A-4147-A177-3AD203B41FA5}">
                      <a16:colId xmlns:a16="http://schemas.microsoft.com/office/drawing/2014/main" val="3642830238"/>
                    </a:ext>
                  </a:extLst>
                </a:gridCol>
                <a:gridCol w="1357274">
                  <a:extLst>
                    <a:ext uri="{9D8B030D-6E8A-4147-A177-3AD203B41FA5}">
                      <a16:colId xmlns:a16="http://schemas.microsoft.com/office/drawing/2014/main" val="1707988719"/>
                    </a:ext>
                  </a:extLst>
                </a:gridCol>
                <a:gridCol w="873328">
                  <a:extLst>
                    <a:ext uri="{9D8B030D-6E8A-4147-A177-3AD203B41FA5}">
                      <a16:colId xmlns:a16="http://schemas.microsoft.com/office/drawing/2014/main" val="410403947"/>
                    </a:ext>
                  </a:extLst>
                </a:gridCol>
                <a:gridCol w="873328">
                  <a:extLst>
                    <a:ext uri="{9D8B030D-6E8A-4147-A177-3AD203B41FA5}">
                      <a16:colId xmlns:a16="http://schemas.microsoft.com/office/drawing/2014/main" val="3005089870"/>
                    </a:ext>
                  </a:extLst>
                </a:gridCol>
                <a:gridCol w="873328">
                  <a:extLst>
                    <a:ext uri="{9D8B030D-6E8A-4147-A177-3AD203B41FA5}">
                      <a16:colId xmlns:a16="http://schemas.microsoft.com/office/drawing/2014/main" val="761963065"/>
                    </a:ext>
                  </a:extLst>
                </a:gridCol>
                <a:gridCol w="873328">
                  <a:extLst>
                    <a:ext uri="{9D8B030D-6E8A-4147-A177-3AD203B41FA5}">
                      <a16:colId xmlns:a16="http://schemas.microsoft.com/office/drawing/2014/main" val="4196446422"/>
                    </a:ext>
                  </a:extLst>
                </a:gridCol>
                <a:gridCol w="1039345">
                  <a:extLst>
                    <a:ext uri="{9D8B030D-6E8A-4147-A177-3AD203B41FA5}">
                      <a16:colId xmlns:a16="http://schemas.microsoft.com/office/drawing/2014/main" val="393487599"/>
                    </a:ext>
                  </a:extLst>
                </a:gridCol>
              </a:tblGrid>
              <a:tr h="592305">
                <a:tc>
                  <a:txBody>
                    <a:bodyPr/>
                    <a:lstStyle/>
                    <a:p>
                      <a:pPr algn="ctr"/>
                      <a:endParaRPr kumimoji="1" lang="ja-JP" altLang="en-US"/>
                    </a:p>
                  </a:txBody>
                  <a:tcPr anchor="ctr">
                    <a:lnL w="38100" cap="flat" cmpd="sng" algn="ctr">
                      <a:solidFill>
                        <a:schemeClr val="tx1"/>
                      </a:solidFill>
                      <a:prstDash val="solid"/>
                      <a:round/>
                      <a:headEnd type="none" w="med" len="med"/>
                      <a:tailEnd type="none" w="med" len="med"/>
                    </a:lnL>
                    <a:lnT w="381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pPr algn="ctr"/>
                      <a:r>
                        <a:rPr kumimoji="1" lang="ja-JP" altLang="en-US" b="1"/>
                        <a:t>交通環境</a:t>
                      </a:r>
                    </a:p>
                  </a:txBody>
                  <a:tcPr anchor="ctr">
                    <a:lnT w="381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pPr algn="ctr"/>
                      <a:r>
                        <a:rPr kumimoji="1" lang="ja-JP" altLang="en-US" b="1"/>
                        <a:t>関係性</a:t>
                      </a:r>
                    </a:p>
                  </a:txBody>
                  <a:tcPr anchor="ctr">
                    <a:lnT w="381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pPr algn="ctr"/>
                      <a:r>
                        <a:rPr kumimoji="1" lang="en-US" altLang="ja-JP" sz="1000" b="1"/>
                        <a:t>Transformer</a:t>
                      </a:r>
                    </a:p>
                    <a:p>
                      <a:pPr algn="ctr"/>
                      <a:r>
                        <a:rPr kumimoji="1" lang="ja-JP" altLang="en-US" b="1"/>
                        <a:t>層数</a:t>
                      </a:r>
                    </a:p>
                  </a:txBody>
                  <a:tcPr anchor="ctr">
                    <a:lnT w="381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pPr algn="ctr"/>
                      <a:r>
                        <a:rPr kumimoji="1" lang="ja-JP" altLang="en-US" b="1"/>
                        <a:t>ラベル</a:t>
                      </a:r>
                      <a:endParaRPr kumimoji="1" lang="en-US" altLang="ja-JP" b="1"/>
                    </a:p>
                    <a:p>
                      <a:pPr algn="ctr"/>
                      <a:r>
                        <a:rPr kumimoji="1" lang="en-US" altLang="ja-JP" b="1"/>
                        <a:t>1</a:t>
                      </a:r>
                      <a:endParaRPr kumimoji="1" lang="ja-JP" altLang="en-US" b="1"/>
                    </a:p>
                  </a:txBody>
                  <a:tcPr anchor="ctr">
                    <a:lnR w="12700" cmpd="sng">
                      <a:noFill/>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kumimoji="1" lang="ja-JP" altLang="en-US" b="1"/>
                        <a:t>ラベル</a:t>
                      </a:r>
                      <a:r>
                        <a:rPr kumimoji="1" lang="en-US" altLang="ja-JP" b="1"/>
                        <a:t>2</a:t>
                      </a:r>
                      <a:endParaRPr kumimoji="1" lang="ja-JP" altLang="en-US" b="1"/>
                    </a:p>
                  </a:txBody>
                  <a:tcPr anchor="ctr">
                    <a:lnL w="12700" cmpd="sng">
                      <a:noFill/>
                    </a:lnL>
                    <a:lnR w="12700" cmpd="sng">
                      <a:noFill/>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kumimoji="1" lang="ja-JP" altLang="en-US" b="1"/>
                        <a:t>ラベル</a:t>
                      </a:r>
                      <a:r>
                        <a:rPr kumimoji="1" lang="en-US" altLang="ja-JP" b="1"/>
                        <a:t>3</a:t>
                      </a:r>
                      <a:endParaRPr kumimoji="1" lang="ja-JP" altLang="en-US" b="1"/>
                    </a:p>
                  </a:txBody>
                  <a:tcPr anchor="ctr">
                    <a:lnL w="12700" cmpd="sng">
                      <a:noFill/>
                    </a:lnL>
                    <a:lnR w="12700" cmpd="sng">
                      <a:noFill/>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kumimoji="1" lang="ja-JP" altLang="en-US" b="1"/>
                        <a:t>ラベル</a:t>
                      </a:r>
                      <a:r>
                        <a:rPr kumimoji="1" lang="en-US" altLang="ja-JP" b="1"/>
                        <a:t>4</a:t>
                      </a:r>
                      <a:endParaRPr kumimoji="1" lang="ja-JP" altLang="en-US" b="1"/>
                    </a:p>
                  </a:txBody>
                  <a:tcPr anchor="ctr">
                    <a:lnL w="12700" cmpd="sng">
                      <a:noFill/>
                    </a:lnL>
                    <a:lnR w="12700" cmpd="sng">
                      <a:noFill/>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kumimoji="1" lang="ja-JP" altLang="en-US" b="1"/>
                        <a:t>ラベル</a:t>
                      </a:r>
                      <a:r>
                        <a:rPr kumimoji="1" lang="en-US" altLang="ja-JP" b="1"/>
                        <a:t>5</a:t>
                      </a:r>
                      <a:endParaRPr kumimoji="1" lang="ja-JP" altLang="en-US" b="1"/>
                    </a:p>
                  </a:txBody>
                  <a:tcPr anchor="ctr">
                    <a:lnL w="12700" cmpd="sng">
                      <a:noFill/>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kumimoji="1" lang="en-US" altLang="ja-JP" b="1"/>
                        <a:t>Macro F1</a:t>
                      </a:r>
                      <a:endParaRPr kumimoji="1" lang="ja-JP" altLang="en-US" b="1"/>
                    </a:p>
                  </a:txBody>
                  <a:tcPr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solidFill>
                      <a:schemeClr val="accent1">
                        <a:lumMod val="20000"/>
                        <a:lumOff val="80000"/>
                      </a:schemeClr>
                    </a:solidFill>
                  </a:tcPr>
                </a:tc>
                <a:extLst>
                  <a:ext uri="{0D108BD9-81ED-4DB2-BD59-A6C34878D82A}">
                    <a16:rowId xmlns:a16="http://schemas.microsoft.com/office/drawing/2014/main" val="769123279"/>
                  </a:ext>
                </a:extLst>
              </a:tr>
              <a:tr h="379357">
                <a:tc>
                  <a:txBody>
                    <a:bodyPr/>
                    <a:lstStyle/>
                    <a:p>
                      <a:pPr algn="ctr"/>
                      <a:r>
                        <a:rPr kumimoji="1" lang="ja-JP" altLang="en-US" b="1"/>
                        <a:t>ベースライン</a:t>
                      </a:r>
                      <a:r>
                        <a:rPr kumimoji="1" lang="en-US" altLang="ja-JP" b="1"/>
                        <a:t>A</a:t>
                      </a:r>
                      <a:endParaRPr kumimoji="1" lang="ja-JP" altLang="en-US" b="1"/>
                    </a:p>
                  </a:txBody>
                  <a:tcPr anchor="ctr">
                    <a:lnL w="381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pPr algn="ctr"/>
                      <a:endParaRPr kumimoji="1" lang="ja-JP" altLang="en-US" b="1"/>
                    </a:p>
                  </a:txBody>
                  <a:tcPr anchor="ctr">
                    <a:solidFill>
                      <a:schemeClr val="accent1">
                        <a:lumMod val="20000"/>
                        <a:lumOff val="80000"/>
                      </a:schemeClr>
                    </a:solidFill>
                  </a:tcPr>
                </a:tc>
                <a:tc>
                  <a:txBody>
                    <a:bodyPr/>
                    <a:lstStyle/>
                    <a:p>
                      <a:pPr algn="ctr"/>
                      <a:endParaRPr kumimoji="1" lang="ja-JP" altLang="en-US" b="1"/>
                    </a:p>
                  </a:txBody>
                  <a:tcPr anchor="ctr">
                    <a:solidFill>
                      <a:schemeClr val="accent1">
                        <a:lumMod val="20000"/>
                        <a:lumOff val="80000"/>
                      </a:schemeClr>
                    </a:solidFill>
                  </a:tcPr>
                </a:tc>
                <a:tc>
                  <a:txBody>
                    <a:bodyPr/>
                    <a:lstStyle/>
                    <a:p>
                      <a:pPr algn="ctr"/>
                      <a:endParaRPr kumimoji="1" lang="ja-JP" altLang="en-US"/>
                    </a:p>
                  </a:txBody>
                  <a:tcPr anchor="ctr">
                    <a:solidFill>
                      <a:schemeClr val="accent1">
                        <a:lumMod val="20000"/>
                        <a:lumOff val="80000"/>
                      </a:schemeClr>
                    </a:solidFill>
                  </a:tcPr>
                </a:tc>
                <a:tc>
                  <a:txBody>
                    <a:bodyPr/>
                    <a:lstStyle/>
                    <a:p>
                      <a:pPr algn="ctr"/>
                      <a:r>
                        <a:rPr kumimoji="1" lang="en-US" altLang="ja-JP" sz="2000"/>
                        <a:t>0.464</a:t>
                      </a:r>
                      <a:endParaRPr kumimoji="1" lang="ja-JP" altLang="en-US" sz="2000"/>
                    </a:p>
                  </a:txBody>
                  <a:tcPr anchor="ctr">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2000"/>
                        <a:t>0.585</a:t>
                      </a:r>
                      <a:endParaRPr kumimoji="1" lang="ja-JP" altLang="en-US" sz="2000"/>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2000"/>
                        <a:t>0.630</a:t>
                      </a:r>
                      <a:endParaRPr kumimoji="1" lang="ja-JP" altLang="en-US" sz="2000"/>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2000"/>
                        <a:t>0.627</a:t>
                      </a:r>
                      <a:endParaRPr kumimoji="1" lang="ja-JP" altLang="en-US" sz="2000"/>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2000"/>
                        <a:t>0.253</a:t>
                      </a:r>
                      <a:endParaRPr kumimoji="1" lang="ja-JP" altLang="en-US" sz="2000"/>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2000"/>
                        <a:t>0.512</a:t>
                      </a:r>
                      <a:endParaRPr kumimoji="1" lang="ja-JP" altLang="en-US" sz="2000"/>
                    </a:p>
                  </a:txBody>
                  <a:tcPr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3140630292"/>
                  </a:ext>
                </a:extLst>
              </a:tr>
              <a:tr h="379357">
                <a:tc rowSpan="3">
                  <a:txBody>
                    <a:bodyPr/>
                    <a:lstStyle/>
                    <a:p>
                      <a:pPr algn="ctr"/>
                      <a:r>
                        <a:rPr kumimoji="1" lang="ja-JP" altLang="en-US" b="1"/>
                        <a:t>提案手法</a:t>
                      </a:r>
                      <a:r>
                        <a:rPr kumimoji="1" lang="en-US" altLang="ja-JP" b="1"/>
                        <a:t>A</a:t>
                      </a:r>
                      <a:endParaRPr kumimoji="1" lang="ja-JP" altLang="en-US" b="1"/>
                    </a:p>
                  </a:txBody>
                  <a:tcPr anchor="ctr">
                    <a:lnL w="38100" cap="flat" cmpd="sng" algn="ctr">
                      <a:solidFill>
                        <a:schemeClr val="tx1"/>
                      </a:solidFill>
                      <a:prstDash val="solid"/>
                      <a:round/>
                      <a:headEnd type="none" w="med" len="med"/>
                      <a:tailEnd type="none" w="med" len="med"/>
                    </a:lnL>
                    <a:solidFill>
                      <a:schemeClr val="accent1">
                        <a:lumMod val="20000"/>
                        <a:lumOff val="80000"/>
                      </a:schemeClr>
                    </a:solidFill>
                  </a:tcPr>
                </a:tc>
                <a:tc row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a:p>
                  </a:txBody>
                  <a:tcPr anchor="ctr">
                    <a:solidFill>
                      <a:schemeClr val="accent1">
                        <a:lumMod val="20000"/>
                        <a:lumOff val="80000"/>
                      </a:schemeClr>
                    </a:solidFill>
                  </a:tcPr>
                </a:tc>
                <a:tc row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a:t>✓</a:t>
                      </a:r>
                    </a:p>
                  </a:txBody>
                  <a:tcPr anchor="ctr">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a:t>1</a:t>
                      </a:r>
                      <a:endParaRPr kumimoji="1" lang="ja-JP" altLang="en-US"/>
                    </a:p>
                  </a:txBody>
                  <a:tcPr anchor="ctr">
                    <a:solidFill>
                      <a:schemeClr val="accent1">
                        <a:lumMod val="20000"/>
                        <a:lumOff val="80000"/>
                      </a:schemeClr>
                    </a:solidFill>
                  </a:tcPr>
                </a:tc>
                <a:tc>
                  <a:txBody>
                    <a:bodyPr/>
                    <a:lstStyle/>
                    <a:p>
                      <a:pPr algn="ctr"/>
                      <a:r>
                        <a:rPr kumimoji="1" lang="en-US" altLang="ja-JP" sz="2000"/>
                        <a:t>0.411</a:t>
                      </a:r>
                      <a:endParaRPr kumimoji="1" lang="ja-JP" altLang="en-US" sz="2000"/>
                    </a:p>
                  </a:txBody>
                  <a:tcPr anchor="ctr">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2000"/>
                        <a:t>0.555</a:t>
                      </a:r>
                      <a:endParaRPr kumimoji="1" lang="ja-JP" altLang="en-US" sz="2000"/>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2000"/>
                        <a:t>0.622</a:t>
                      </a:r>
                      <a:endParaRPr kumimoji="1" lang="ja-JP" altLang="en-US" sz="2000"/>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2000"/>
                        <a:t>0.658</a:t>
                      </a:r>
                      <a:endParaRPr kumimoji="1" lang="ja-JP" altLang="en-US" sz="2000"/>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2000"/>
                        <a:t>0.273</a:t>
                      </a:r>
                      <a:endParaRPr kumimoji="1" lang="ja-JP" altLang="en-US" sz="2000"/>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2000"/>
                        <a:t>0.504</a:t>
                      </a:r>
                      <a:endParaRPr kumimoji="1" lang="ja-JP" altLang="en-US" sz="2000"/>
                    </a:p>
                  </a:txBody>
                  <a:tcPr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565619489"/>
                  </a:ext>
                </a:extLst>
              </a:tr>
              <a:tr h="379357">
                <a:tc vMerge="1">
                  <a:txBody>
                    <a:bodyPr/>
                    <a:lstStyle/>
                    <a:p>
                      <a:pPr algn="ctr"/>
                      <a:endParaRPr kumimoji="1" lang="ja-JP" altLang="en-US" b="1"/>
                    </a:p>
                  </a:txBody>
                  <a:tcPr anchor="ctr">
                    <a:solidFill>
                      <a:schemeClr val="accent5">
                        <a:lumMod val="20000"/>
                        <a:lumOff val="80000"/>
                      </a:schemeClr>
                    </a:solidFill>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a:p>
                  </a:txBody>
                  <a:tcPr anchor="ctr">
                    <a:solidFill>
                      <a:schemeClr val="accent5">
                        <a:lumMod val="20000"/>
                        <a:lumOff val="80000"/>
                      </a:schemeClr>
                    </a:solidFill>
                  </a:tcPr>
                </a:tc>
                <a:tc vMerge="1">
                  <a:txBody>
                    <a:bodyPr/>
                    <a:lstStyle/>
                    <a:p>
                      <a:endParaRPr/>
                    </a:p>
                  </a:txBody>
                  <a:tcPr anchor="ctr">
                    <a:solidFill>
                      <a:schemeClr val="accent5">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a:t>2</a:t>
                      </a:r>
                      <a:endParaRPr kumimoji="1" lang="ja-JP" altLang="en-US"/>
                    </a:p>
                  </a:txBody>
                  <a:tcPr anchor="ctr">
                    <a:solidFill>
                      <a:schemeClr val="accent1">
                        <a:lumMod val="20000"/>
                        <a:lumOff val="80000"/>
                      </a:schemeClr>
                    </a:solidFill>
                  </a:tcPr>
                </a:tc>
                <a:tc>
                  <a:txBody>
                    <a:bodyPr/>
                    <a:lstStyle/>
                    <a:p>
                      <a:pPr algn="ctr"/>
                      <a:r>
                        <a:rPr kumimoji="1" lang="en-US" altLang="ja-JP" sz="2000"/>
                        <a:t>0.465</a:t>
                      </a:r>
                      <a:endParaRPr kumimoji="1" lang="ja-JP" altLang="en-US" sz="2000"/>
                    </a:p>
                  </a:txBody>
                  <a:tcPr anchor="ctr">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2000"/>
                        <a:t>0.566</a:t>
                      </a:r>
                      <a:endParaRPr kumimoji="1" lang="ja-JP" altLang="en-US" sz="2000"/>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2000"/>
                        <a:t>0.613</a:t>
                      </a:r>
                      <a:endParaRPr kumimoji="1" lang="ja-JP" altLang="en-US" sz="2000"/>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2000"/>
                        <a:t>0.655</a:t>
                      </a:r>
                      <a:endParaRPr kumimoji="1" lang="ja-JP" altLang="en-US" sz="2000"/>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2000"/>
                        <a:t>0.256</a:t>
                      </a:r>
                      <a:endParaRPr kumimoji="1" lang="ja-JP" altLang="en-US" sz="2000"/>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2000"/>
                        <a:t>0.511</a:t>
                      </a:r>
                      <a:endParaRPr kumimoji="1" lang="ja-JP" altLang="en-US" sz="2000"/>
                    </a:p>
                  </a:txBody>
                  <a:tcPr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1333201377"/>
                  </a:ext>
                </a:extLst>
              </a:tr>
              <a:tr h="379357">
                <a:tc vMerge="1">
                  <a:txBody>
                    <a:bodyPr/>
                    <a:lstStyle/>
                    <a:p>
                      <a:pPr algn="ctr"/>
                      <a:endParaRPr kumimoji="1" lang="ja-JP" altLang="en-US" b="1"/>
                    </a:p>
                  </a:txBody>
                  <a:tcPr anchor="ctr">
                    <a:solidFill>
                      <a:schemeClr val="accent5">
                        <a:lumMod val="20000"/>
                        <a:lumOff val="80000"/>
                      </a:schemeClr>
                    </a:solidFill>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a:p>
                  </a:txBody>
                  <a:tcPr anchor="ctr">
                    <a:solidFill>
                      <a:schemeClr val="accent5">
                        <a:lumMod val="20000"/>
                        <a:lumOff val="80000"/>
                      </a:schemeClr>
                    </a:solidFill>
                  </a:tcPr>
                </a:tc>
                <a:tc vMerge="1">
                  <a:txBody>
                    <a:bodyPr/>
                    <a:lstStyle/>
                    <a:p>
                      <a:endParaRPr/>
                    </a:p>
                  </a:txBody>
                  <a:tcPr anchor="ctr">
                    <a:solidFill>
                      <a:schemeClr val="accent5">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a:t>4</a:t>
                      </a:r>
                      <a:endParaRPr kumimoji="1" lang="ja-JP" altLang="en-US"/>
                    </a:p>
                  </a:txBody>
                  <a:tcPr anchor="ctr">
                    <a:solidFill>
                      <a:schemeClr val="accent1">
                        <a:lumMod val="20000"/>
                        <a:lumOff val="80000"/>
                      </a:schemeClr>
                    </a:solidFill>
                  </a:tcPr>
                </a:tc>
                <a:tc>
                  <a:txBody>
                    <a:bodyPr/>
                    <a:lstStyle/>
                    <a:p>
                      <a:pPr algn="ctr"/>
                      <a:r>
                        <a:rPr kumimoji="1" lang="en-US" altLang="ja-JP" sz="2000"/>
                        <a:t>0.356</a:t>
                      </a:r>
                      <a:endParaRPr kumimoji="1" lang="ja-JP" altLang="en-US" sz="2000"/>
                    </a:p>
                  </a:txBody>
                  <a:tcPr anchor="ctr">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2000"/>
                        <a:t>0.581</a:t>
                      </a:r>
                      <a:endParaRPr kumimoji="1" lang="ja-JP" altLang="en-US" sz="2000"/>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2000"/>
                        <a:t>0.618</a:t>
                      </a:r>
                      <a:endParaRPr kumimoji="1" lang="ja-JP" altLang="en-US" sz="2000"/>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2000"/>
                        <a:t>0.657</a:t>
                      </a:r>
                      <a:endParaRPr kumimoji="1" lang="ja-JP" altLang="en-US" sz="2000"/>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2000"/>
                        <a:t>0.288</a:t>
                      </a:r>
                      <a:endParaRPr kumimoji="1" lang="ja-JP" altLang="en-US" sz="2000"/>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2000"/>
                        <a:t>0.500</a:t>
                      </a:r>
                      <a:endParaRPr kumimoji="1" lang="ja-JP" altLang="en-US" sz="2000"/>
                    </a:p>
                  </a:txBody>
                  <a:tcPr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543750165"/>
                  </a:ext>
                </a:extLst>
              </a:tr>
              <a:tr h="379357">
                <a:tc>
                  <a:txBody>
                    <a:bodyPr/>
                    <a:lstStyle/>
                    <a:p>
                      <a:pPr algn="ctr"/>
                      <a:r>
                        <a:rPr kumimoji="1" lang="ja-JP" altLang="en-US" b="1"/>
                        <a:t>ベースライン</a:t>
                      </a:r>
                      <a:r>
                        <a:rPr kumimoji="1" lang="en-US" altLang="ja-JP" b="1"/>
                        <a:t>B</a:t>
                      </a:r>
                      <a:endParaRPr kumimoji="1" lang="ja-JP" altLang="en-US" b="1"/>
                    </a:p>
                  </a:txBody>
                  <a:tcPr anchor="ctr">
                    <a:lnL w="381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a:t>✓</a:t>
                      </a:r>
                    </a:p>
                  </a:txBody>
                  <a:tcPr anchor="ctr">
                    <a:solidFill>
                      <a:schemeClr val="accent1">
                        <a:lumMod val="20000"/>
                        <a:lumOff val="80000"/>
                      </a:schemeClr>
                    </a:solidFill>
                  </a:tcPr>
                </a:tc>
                <a:tc>
                  <a:txBody>
                    <a:bodyPr/>
                    <a:lstStyle/>
                    <a:p>
                      <a:pPr algn="ctr"/>
                      <a:endParaRPr kumimoji="1" lang="ja-JP" altLang="en-US"/>
                    </a:p>
                  </a:txBody>
                  <a:tcPr anchor="ctr">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a:p>
                  </a:txBody>
                  <a:tcPr anchor="ctr">
                    <a:solidFill>
                      <a:schemeClr val="accent1">
                        <a:lumMod val="20000"/>
                        <a:lumOff val="80000"/>
                      </a:schemeClr>
                    </a:solidFill>
                  </a:tcPr>
                </a:tc>
                <a:tc>
                  <a:txBody>
                    <a:bodyPr/>
                    <a:lstStyle/>
                    <a:p>
                      <a:pPr algn="ctr"/>
                      <a:r>
                        <a:rPr kumimoji="1" lang="en-US" altLang="ja-JP" sz="2000" b="1">
                          <a:highlight>
                            <a:srgbClr val="F5F9A1"/>
                          </a:highlight>
                        </a:rPr>
                        <a:t>0.561</a:t>
                      </a:r>
                      <a:endParaRPr kumimoji="1" lang="ja-JP" altLang="en-US" sz="2000" b="1">
                        <a:highlight>
                          <a:srgbClr val="F5F9A1"/>
                        </a:highlight>
                      </a:endParaRPr>
                    </a:p>
                  </a:txBody>
                  <a:tcPr anchor="ctr">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2000"/>
                        <a:t>0.582</a:t>
                      </a:r>
                      <a:endParaRPr kumimoji="1" lang="ja-JP" altLang="en-US" sz="2000"/>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2000"/>
                        <a:t>0.619</a:t>
                      </a:r>
                      <a:endParaRPr kumimoji="1" lang="ja-JP" altLang="en-US" sz="2000"/>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2000"/>
                        <a:t>0.606</a:t>
                      </a:r>
                      <a:endParaRPr kumimoji="1" lang="ja-JP" altLang="en-US" sz="2000"/>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2000" b="1">
                          <a:highlight>
                            <a:srgbClr val="F5F9A1"/>
                          </a:highlight>
                        </a:rPr>
                        <a:t>0.334</a:t>
                      </a:r>
                      <a:endParaRPr kumimoji="1" lang="ja-JP" altLang="en-US" sz="2000" b="1">
                        <a:highlight>
                          <a:srgbClr val="F5F9A1"/>
                        </a:highlight>
                      </a:endParaRP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2000" b="1">
                          <a:highlight>
                            <a:srgbClr val="F5F9A1"/>
                          </a:highlight>
                        </a:rPr>
                        <a:t>0.540</a:t>
                      </a:r>
                      <a:endParaRPr kumimoji="1" lang="ja-JP" altLang="en-US" sz="2000" b="1">
                        <a:highlight>
                          <a:srgbClr val="F5F9A1"/>
                        </a:highlight>
                      </a:endParaRPr>
                    </a:p>
                  </a:txBody>
                  <a:tcPr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4081763506"/>
                  </a:ext>
                </a:extLst>
              </a:tr>
              <a:tr h="379357">
                <a:tc rowSpan="3">
                  <a:txBody>
                    <a:bodyPr/>
                    <a:lstStyle/>
                    <a:p>
                      <a:pPr algn="ctr"/>
                      <a:r>
                        <a:rPr kumimoji="1" lang="ja-JP" altLang="en-US" b="1"/>
                        <a:t>提案手法</a:t>
                      </a:r>
                      <a:r>
                        <a:rPr kumimoji="1" lang="en-US" altLang="ja-JP" b="1"/>
                        <a:t>B</a:t>
                      </a:r>
                      <a:endParaRPr kumimoji="1" lang="ja-JP" altLang="en-US" b="1"/>
                    </a:p>
                  </a:txBody>
                  <a:tcPr anchor="ctr">
                    <a:lnL w="38100" cap="flat" cmpd="sng" algn="ctr">
                      <a:solidFill>
                        <a:schemeClr val="tx1"/>
                      </a:solidFill>
                      <a:prstDash val="solid"/>
                      <a:round/>
                      <a:headEnd type="none" w="med" len="med"/>
                      <a:tailEnd type="none" w="med" len="med"/>
                    </a:lnL>
                    <a:lnB w="38100" cap="flat" cmpd="sng" algn="ctr">
                      <a:solidFill>
                        <a:schemeClr val="tx1"/>
                      </a:solidFill>
                      <a:prstDash val="solid"/>
                      <a:round/>
                      <a:headEnd type="none" w="med" len="med"/>
                      <a:tailEnd type="none" w="med" len="med"/>
                    </a:lnB>
                    <a:solidFill>
                      <a:schemeClr val="accent1">
                        <a:lumMod val="20000"/>
                        <a:lumOff val="80000"/>
                      </a:schemeClr>
                    </a:solidFill>
                  </a:tcPr>
                </a:tc>
                <a:tc row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a:t>✓</a:t>
                      </a:r>
                    </a:p>
                  </a:txBody>
                  <a:tcPr anchor="ctr">
                    <a:lnB w="38100" cap="flat" cmpd="sng" algn="ctr">
                      <a:solidFill>
                        <a:schemeClr val="tx1"/>
                      </a:solidFill>
                      <a:prstDash val="solid"/>
                      <a:round/>
                      <a:headEnd type="none" w="med" len="med"/>
                      <a:tailEnd type="none" w="med" len="med"/>
                    </a:lnB>
                    <a:solidFill>
                      <a:schemeClr val="accent1">
                        <a:lumMod val="20000"/>
                        <a:lumOff val="80000"/>
                      </a:schemeClr>
                    </a:solidFill>
                  </a:tcPr>
                </a:tc>
                <a:tc row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a:t>✓</a:t>
                      </a:r>
                    </a:p>
                  </a:txBody>
                  <a:tcPr anchor="ctr">
                    <a:lnB w="381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a:t>1</a:t>
                      </a:r>
                      <a:endParaRPr kumimoji="1" lang="ja-JP" altLang="en-US"/>
                    </a:p>
                  </a:txBody>
                  <a:tcPr anchor="ctr">
                    <a:solidFill>
                      <a:schemeClr val="accent1">
                        <a:lumMod val="20000"/>
                        <a:lumOff val="80000"/>
                      </a:schemeClr>
                    </a:solidFill>
                  </a:tcPr>
                </a:tc>
                <a:tc>
                  <a:txBody>
                    <a:bodyPr/>
                    <a:lstStyle/>
                    <a:p>
                      <a:pPr algn="ctr"/>
                      <a:r>
                        <a:rPr kumimoji="1" lang="en-US" altLang="ja-JP" sz="2000" b="0"/>
                        <a:t>0.487</a:t>
                      </a:r>
                      <a:endParaRPr kumimoji="1" lang="ja-JP" altLang="en-US" sz="2000" b="0"/>
                    </a:p>
                  </a:txBody>
                  <a:tcPr anchor="ctr">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2000" b="0"/>
                        <a:t>0.559</a:t>
                      </a:r>
                      <a:endParaRPr kumimoji="1" lang="ja-JP" altLang="en-US" sz="2000" b="0"/>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2000" b="0"/>
                        <a:t>0.622</a:t>
                      </a:r>
                      <a:endParaRPr kumimoji="1" lang="ja-JP" altLang="en-US" sz="2000" b="0"/>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2000" b="0"/>
                        <a:t>0.662</a:t>
                      </a:r>
                      <a:endParaRPr kumimoji="1" lang="ja-JP" altLang="en-US" sz="2000" b="0"/>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2000" b="0"/>
                        <a:t>0.247</a:t>
                      </a:r>
                      <a:endParaRPr kumimoji="1" lang="ja-JP" altLang="en-US" sz="2000" b="0"/>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2000"/>
                        <a:t>0.516</a:t>
                      </a:r>
                      <a:endParaRPr kumimoji="1" lang="ja-JP" altLang="en-US" sz="2000"/>
                    </a:p>
                  </a:txBody>
                  <a:tcPr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50787311"/>
                  </a:ext>
                </a:extLst>
              </a:tr>
              <a:tr h="379357">
                <a:tc vMerge="1">
                  <a:txBody>
                    <a:bodyPr/>
                    <a:lstStyle/>
                    <a:p>
                      <a:pPr algn="ctr"/>
                      <a:endParaRPr kumimoji="1" lang="ja-JP" altLang="en-US" b="1"/>
                    </a:p>
                  </a:txBody>
                  <a:tcPr anchor="ctr">
                    <a:solidFill>
                      <a:schemeClr val="accent5">
                        <a:lumMod val="20000"/>
                        <a:lumOff val="80000"/>
                      </a:schemeClr>
                    </a:solidFill>
                  </a:tcPr>
                </a:tc>
                <a:tc vMerge="1">
                  <a:txBody>
                    <a:bodyPr/>
                    <a:lstStyle/>
                    <a:p>
                      <a:endParaRPr/>
                    </a:p>
                  </a:txBody>
                  <a:tcPr anchor="ctr">
                    <a:solidFill>
                      <a:schemeClr val="accent5">
                        <a:lumMod val="20000"/>
                        <a:lumOff val="80000"/>
                      </a:schemeClr>
                    </a:solidFill>
                  </a:tcPr>
                </a:tc>
                <a:tc vMerge="1">
                  <a:txBody>
                    <a:bodyPr/>
                    <a:lstStyle/>
                    <a:p>
                      <a:endParaRPr/>
                    </a:p>
                  </a:txBody>
                  <a:tcPr anchor="ctr">
                    <a:solidFill>
                      <a:schemeClr val="accent5">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a:t>2</a:t>
                      </a:r>
                      <a:endParaRPr kumimoji="1" lang="ja-JP" altLang="en-US"/>
                    </a:p>
                  </a:txBody>
                  <a:tcPr anchor="ctr">
                    <a:solidFill>
                      <a:schemeClr val="accent1">
                        <a:lumMod val="20000"/>
                        <a:lumOff val="80000"/>
                      </a:schemeClr>
                    </a:solidFill>
                  </a:tcPr>
                </a:tc>
                <a:tc>
                  <a:txBody>
                    <a:bodyPr/>
                    <a:lstStyle/>
                    <a:p>
                      <a:pPr algn="ctr"/>
                      <a:r>
                        <a:rPr kumimoji="1" lang="en-US" altLang="ja-JP" sz="2000" b="0"/>
                        <a:t>0.454</a:t>
                      </a:r>
                      <a:endParaRPr kumimoji="1" lang="ja-JP" altLang="en-US" sz="2000" b="0"/>
                    </a:p>
                  </a:txBody>
                  <a:tcPr anchor="ctr">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2000" b="1">
                          <a:highlight>
                            <a:srgbClr val="F5F9A1"/>
                          </a:highlight>
                        </a:rPr>
                        <a:t>0.598</a:t>
                      </a:r>
                      <a:endParaRPr kumimoji="1" lang="ja-JP" altLang="en-US" sz="2000" b="1">
                        <a:highlight>
                          <a:srgbClr val="F5F9A1"/>
                        </a:highlight>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2000" b="0"/>
                        <a:t>0.621</a:t>
                      </a:r>
                      <a:endParaRPr kumimoji="1" lang="ja-JP" altLang="en-US" sz="2000" b="0"/>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2000" b="0"/>
                        <a:t>0.667</a:t>
                      </a:r>
                      <a:endParaRPr kumimoji="1" lang="ja-JP" altLang="en-US" sz="2000" b="0"/>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2000" b="0"/>
                        <a:t>0.208</a:t>
                      </a:r>
                      <a:endParaRPr kumimoji="1" lang="ja-JP" altLang="en-US" sz="2000" b="0"/>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2000"/>
                        <a:t>0.530</a:t>
                      </a:r>
                      <a:endParaRPr kumimoji="1" lang="ja-JP" altLang="en-US" sz="2000"/>
                    </a:p>
                  </a:txBody>
                  <a:tcPr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48963803"/>
                  </a:ext>
                </a:extLst>
              </a:tr>
              <a:tr h="379357">
                <a:tc vMerge="1">
                  <a:txBody>
                    <a:bodyPr/>
                    <a:lstStyle/>
                    <a:p>
                      <a:pPr algn="ctr"/>
                      <a:endParaRPr kumimoji="1" lang="ja-JP" altLang="en-US" b="1"/>
                    </a:p>
                  </a:txBody>
                  <a:tcPr anchor="ctr">
                    <a:solidFill>
                      <a:schemeClr val="accent5">
                        <a:lumMod val="20000"/>
                        <a:lumOff val="80000"/>
                      </a:schemeClr>
                    </a:solidFill>
                  </a:tcPr>
                </a:tc>
                <a:tc vMerge="1">
                  <a:txBody>
                    <a:bodyPr/>
                    <a:lstStyle/>
                    <a:p>
                      <a:endParaRPr/>
                    </a:p>
                  </a:txBody>
                  <a:tcPr anchor="ctr">
                    <a:solidFill>
                      <a:schemeClr val="accent5">
                        <a:lumMod val="20000"/>
                        <a:lumOff val="80000"/>
                      </a:schemeClr>
                    </a:solidFill>
                  </a:tcPr>
                </a:tc>
                <a:tc vMerge="1">
                  <a:txBody>
                    <a:bodyPr/>
                    <a:lstStyle/>
                    <a:p>
                      <a:endParaRPr/>
                    </a:p>
                  </a:txBody>
                  <a:tcPr anchor="ctr">
                    <a:solidFill>
                      <a:schemeClr val="accent5">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a:t>4</a:t>
                      </a:r>
                      <a:endParaRPr kumimoji="1" lang="ja-JP" altLang="en-US"/>
                    </a:p>
                  </a:txBody>
                  <a:tcPr anchor="ctr">
                    <a:lnB w="381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kumimoji="1" lang="en-US" altLang="ja-JP" sz="2000"/>
                        <a:t>0.375</a:t>
                      </a:r>
                      <a:endParaRPr kumimoji="1" lang="ja-JP" altLang="en-US" sz="2000"/>
                    </a:p>
                  </a:txBody>
                  <a:tcPr anchor="ctr">
                    <a:lnR w="12700" cmpd="sng">
                      <a:noFill/>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2000" b="0"/>
                        <a:t>0.592</a:t>
                      </a:r>
                      <a:endParaRPr kumimoji="1" lang="ja-JP" altLang="en-US" sz="2000" b="0"/>
                    </a:p>
                  </a:txBody>
                  <a:tcPr anchor="ctr">
                    <a:lnL w="12700" cmpd="sng">
                      <a:noFill/>
                    </a:lnL>
                    <a:lnR w="12700" cmpd="sng">
                      <a:noFill/>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2000" b="1">
                          <a:highlight>
                            <a:srgbClr val="F5F9A1"/>
                          </a:highlight>
                        </a:rPr>
                        <a:t>0.643</a:t>
                      </a:r>
                      <a:endParaRPr kumimoji="1" lang="ja-JP" altLang="en-US" sz="2000" b="1">
                        <a:highlight>
                          <a:srgbClr val="F5F9A1"/>
                        </a:highlight>
                      </a:endParaRPr>
                    </a:p>
                  </a:txBody>
                  <a:tcPr anchor="ctr">
                    <a:lnL w="12700" cmpd="sng">
                      <a:noFill/>
                    </a:lnL>
                    <a:lnR w="12700" cmpd="sng">
                      <a:noFill/>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2000" b="1">
                          <a:highlight>
                            <a:srgbClr val="F5F9A1"/>
                          </a:highlight>
                        </a:rPr>
                        <a:t>0.687</a:t>
                      </a:r>
                      <a:endParaRPr kumimoji="1" lang="ja-JP" altLang="en-US" sz="2000" b="1">
                        <a:highlight>
                          <a:srgbClr val="F5F9A1"/>
                        </a:highlight>
                      </a:endParaRPr>
                    </a:p>
                  </a:txBody>
                  <a:tcPr anchor="ctr">
                    <a:lnL w="12700" cmpd="sng">
                      <a:noFill/>
                    </a:lnL>
                    <a:lnR w="12700" cmpd="sng">
                      <a:noFill/>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2000"/>
                        <a:t>0.298</a:t>
                      </a:r>
                      <a:endParaRPr kumimoji="1" lang="ja-JP" altLang="en-US" sz="2000"/>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2000"/>
                        <a:t>0.519</a:t>
                      </a:r>
                      <a:endParaRPr kumimoji="1" lang="ja-JP" altLang="en-US" sz="2000"/>
                    </a:p>
                  </a:txBody>
                  <a:tcPr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327683425"/>
                  </a:ext>
                </a:extLst>
              </a:tr>
            </a:tbl>
          </a:graphicData>
        </a:graphic>
      </p:graphicFrame>
      <p:cxnSp>
        <p:nvCxnSpPr>
          <p:cNvPr id="59" name="直線コネクタ 58">
            <a:extLst>
              <a:ext uri="{FF2B5EF4-FFF2-40B4-BE49-F238E27FC236}">
                <a16:creationId xmlns:a16="http://schemas.microsoft.com/office/drawing/2014/main" id="{492E137C-EEB1-7B8D-1D35-4609734653F5}"/>
              </a:ext>
            </a:extLst>
          </p:cNvPr>
          <p:cNvCxnSpPr>
            <a:cxnSpLocks/>
          </p:cNvCxnSpPr>
          <p:nvPr/>
        </p:nvCxnSpPr>
        <p:spPr>
          <a:xfrm>
            <a:off x="2556280" y="1398238"/>
            <a:ext cx="0" cy="3810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4" name="右大かっこ 63">
            <a:extLst>
              <a:ext uri="{FF2B5EF4-FFF2-40B4-BE49-F238E27FC236}">
                <a16:creationId xmlns:a16="http://schemas.microsoft.com/office/drawing/2014/main" id="{1303A038-94A5-3EAA-7691-4F56E7021CAA}"/>
              </a:ext>
            </a:extLst>
          </p:cNvPr>
          <p:cNvSpPr/>
          <p:nvPr/>
        </p:nvSpPr>
        <p:spPr>
          <a:xfrm rot="16200000">
            <a:off x="8202793" y="-1235849"/>
            <a:ext cx="228600" cy="4838426"/>
          </a:xfrm>
          <a:prstGeom prst="righ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62" name="テキスト ボックス 61">
            <a:extLst>
              <a:ext uri="{FF2B5EF4-FFF2-40B4-BE49-F238E27FC236}">
                <a16:creationId xmlns:a16="http://schemas.microsoft.com/office/drawing/2014/main" id="{A03AE2B4-FC3F-5C7A-787A-CEC75E9EB875}"/>
              </a:ext>
            </a:extLst>
          </p:cNvPr>
          <p:cNvSpPr txBox="1"/>
          <p:nvPr/>
        </p:nvSpPr>
        <p:spPr>
          <a:xfrm>
            <a:off x="7438544" y="891494"/>
            <a:ext cx="965463" cy="369332"/>
          </a:xfrm>
          <a:prstGeom prst="rect">
            <a:avLst/>
          </a:prstGeom>
          <a:solidFill>
            <a:schemeClr val="bg1"/>
          </a:solidFill>
        </p:spPr>
        <p:txBody>
          <a:bodyPr wrap="square" rtlCol="0">
            <a:spAutoFit/>
          </a:bodyPr>
          <a:lstStyle/>
          <a:p>
            <a:pPr algn="ctr"/>
            <a:r>
              <a:rPr kumimoji="1" lang="en-US" altLang="ja-JP"/>
              <a:t>F1 score</a:t>
            </a:r>
            <a:endParaRPr kumimoji="1" lang="ja-JP" altLang="en-US"/>
          </a:p>
        </p:txBody>
      </p:sp>
      <p:sp>
        <p:nvSpPr>
          <p:cNvPr id="7" name="テキスト ボックス 6">
            <a:extLst>
              <a:ext uri="{FF2B5EF4-FFF2-40B4-BE49-F238E27FC236}">
                <a16:creationId xmlns:a16="http://schemas.microsoft.com/office/drawing/2014/main" id="{3702A745-4D68-25FF-0A6C-3855B8636A09}"/>
              </a:ext>
            </a:extLst>
          </p:cNvPr>
          <p:cNvSpPr txBox="1"/>
          <p:nvPr/>
        </p:nvSpPr>
        <p:spPr>
          <a:xfrm>
            <a:off x="7684690" y="5481148"/>
            <a:ext cx="4264550" cy="419474"/>
          </a:xfrm>
          <a:prstGeom prst="rect">
            <a:avLst/>
          </a:prstGeom>
          <a:noFill/>
        </p:spPr>
        <p:txBody>
          <a:bodyPr wrap="square">
            <a:spAutoFit/>
          </a:bodyPr>
          <a:lstStyle/>
          <a:p>
            <a:pPr>
              <a:lnSpc>
                <a:spcPct val="150000"/>
              </a:lnSpc>
            </a:pPr>
            <a:r>
              <a:rPr kumimoji="1" lang="ja-JP" altLang="en-US" sz="1600" b="1"/>
              <a:t>ラベル</a:t>
            </a:r>
            <a:r>
              <a:rPr kumimoji="1" lang="en-US" altLang="ja-JP" sz="1600" b="1"/>
              <a:t>5</a:t>
            </a:r>
            <a:r>
              <a:rPr kumimoji="1" lang="ja-JP" altLang="en-US" sz="1600" b="1"/>
              <a:t> </a:t>
            </a:r>
            <a:r>
              <a:rPr kumimoji="1" lang="en-US" altLang="ja-JP" sz="1600" b="1"/>
              <a:t>:</a:t>
            </a:r>
            <a:r>
              <a:rPr kumimoji="1" lang="ja-JP" altLang="en-US" sz="1600" b="1"/>
              <a:t> 進路変更している ・ するかもしれない</a:t>
            </a:r>
          </a:p>
        </p:txBody>
      </p:sp>
      <p:cxnSp>
        <p:nvCxnSpPr>
          <p:cNvPr id="8" name="直線コネクタ 7">
            <a:extLst>
              <a:ext uri="{FF2B5EF4-FFF2-40B4-BE49-F238E27FC236}">
                <a16:creationId xmlns:a16="http://schemas.microsoft.com/office/drawing/2014/main" id="{8C30AF03-4110-4261-9087-29C648C24D63}"/>
              </a:ext>
            </a:extLst>
          </p:cNvPr>
          <p:cNvCxnSpPr>
            <a:cxnSpLocks/>
          </p:cNvCxnSpPr>
          <p:nvPr/>
        </p:nvCxnSpPr>
        <p:spPr>
          <a:xfrm>
            <a:off x="5055640" y="1398238"/>
            <a:ext cx="0" cy="3810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0C260402-5D82-181B-DB26-591F51B04A8B}"/>
              </a:ext>
            </a:extLst>
          </p:cNvPr>
          <p:cNvCxnSpPr>
            <a:cxnSpLocks/>
          </p:cNvCxnSpPr>
          <p:nvPr/>
        </p:nvCxnSpPr>
        <p:spPr>
          <a:xfrm>
            <a:off x="5888760" y="1398238"/>
            <a:ext cx="0" cy="3810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88EC84D6-C5FA-42C0-A6B2-D5D139BD191B}"/>
              </a:ext>
            </a:extLst>
          </p:cNvPr>
          <p:cNvCxnSpPr>
            <a:cxnSpLocks/>
          </p:cNvCxnSpPr>
          <p:nvPr/>
        </p:nvCxnSpPr>
        <p:spPr>
          <a:xfrm>
            <a:off x="10736306" y="1398238"/>
            <a:ext cx="0" cy="3810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3EFABEC1-09FD-D387-E39C-FA30D7ABA1BC}"/>
              </a:ext>
            </a:extLst>
          </p:cNvPr>
          <p:cNvCxnSpPr>
            <a:cxnSpLocks/>
          </p:cNvCxnSpPr>
          <p:nvPr/>
        </p:nvCxnSpPr>
        <p:spPr>
          <a:xfrm>
            <a:off x="470658" y="2011680"/>
            <a:ext cx="11308473" cy="1160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F6236131-D5B1-8125-3B37-3636FEDDD8AF}"/>
              </a:ext>
            </a:extLst>
          </p:cNvPr>
          <p:cNvCxnSpPr>
            <a:cxnSpLocks/>
          </p:cNvCxnSpPr>
          <p:nvPr/>
        </p:nvCxnSpPr>
        <p:spPr>
          <a:xfrm>
            <a:off x="470658" y="2443213"/>
            <a:ext cx="11308473" cy="1160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3C732B5E-E91C-4F1A-070B-44A4ADC79DBC}"/>
              </a:ext>
            </a:extLst>
          </p:cNvPr>
          <p:cNvCxnSpPr>
            <a:cxnSpLocks/>
          </p:cNvCxnSpPr>
          <p:nvPr/>
        </p:nvCxnSpPr>
        <p:spPr>
          <a:xfrm>
            <a:off x="470657" y="3625516"/>
            <a:ext cx="11308473" cy="1160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7931BEDF-F9C5-583F-E6B8-686B46ADA3A5}"/>
              </a:ext>
            </a:extLst>
          </p:cNvPr>
          <p:cNvCxnSpPr>
            <a:cxnSpLocks/>
          </p:cNvCxnSpPr>
          <p:nvPr/>
        </p:nvCxnSpPr>
        <p:spPr>
          <a:xfrm>
            <a:off x="470657" y="4024282"/>
            <a:ext cx="11308473" cy="1160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正方形/長方形 17">
            <a:extLst>
              <a:ext uri="{FF2B5EF4-FFF2-40B4-BE49-F238E27FC236}">
                <a16:creationId xmlns:a16="http://schemas.microsoft.com/office/drawing/2014/main" id="{D247402D-07F6-C1AF-8D86-401C8BE514A9}"/>
              </a:ext>
            </a:extLst>
          </p:cNvPr>
          <p:cNvSpPr/>
          <p:nvPr/>
        </p:nvSpPr>
        <p:spPr>
          <a:xfrm>
            <a:off x="5055638" y="2454815"/>
            <a:ext cx="833117" cy="1182303"/>
          </a:xfrm>
          <a:prstGeom prst="rect">
            <a:avLst/>
          </a:prstGeom>
          <a:noFill/>
          <a:ln w="57150">
            <a:solidFill>
              <a:srgbClr val="FF0000"/>
            </a:solidFill>
          </a:ln>
          <a:effectLst>
            <a:glow rad="101600">
              <a:srgbClr val="F17B0F">
                <a:alpha val="60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正方形/長方形 18">
            <a:extLst>
              <a:ext uri="{FF2B5EF4-FFF2-40B4-BE49-F238E27FC236}">
                <a16:creationId xmlns:a16="http://schemas.microsoft.com/office/drawing/2014/main" id="{8FFDBC89-6B9D-2CD6-3749-03608183A7C6}"/>
              </a:ext>
            </a:extLst>
          </p:cNvPr>
          <p:cNvSpPr/>
          <p:nvPr/>
        </p:nvSpPr>
        <p:spPr>
          <a:xfrm>
            <a:off x="5045127" y="4019160"/>
            <a:ext cx="833117" cy="1182303"/>
          </a:xfrm>
          <a:prstGeom prst="rect">
            <a:avLst/>
          </a:prstGeom>
          <a:noFill/>
          <a:ln w="57150">
            <a:solidFill>
              <a:srgbClr val="FF0000"/>
            </a:solidFill>
          </a:ln>
          <a:effectLst>
            <a:glow rad="101600">
              <a:srgbClr val="F17B0F">
                <a:alpha val="60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正方形/長方形 19">
            <a:extLst>
              <a:ext uri="{FF2B5EF4-FFF2-40B4-BE49-F238E27FC236}">
                <a16:creationId xmlns:a16="http://schemas.microsoft.com/office/drawing/2014/main" id="{EFDB72C7-F41E-642B-815E-C9F8D9B35296}"/>
              </a:ext>
            </a:extLst>
          </p:cNvPr>
          <p:cNvSpPr/>
          <p:nvPr/>
        </p:nvSpPr>
        <p:spPr>
          <a:xfrm>
            <a:off x="6140335" y="4019160"/>
            <a:ext cx="833117" cy="1182303"/>
          </a:xfrm>
          <a:prstGeom prst="rect">
            <a:avLst/>
          </a:prstGeom>
          <a:noFill/>
          <a:ln w="57150">
            <a:solidFill>
              <a:schemeClr val="accent2"/>
            </a:solidFill>
          </a:ln>
          <a:effectLst>
            <a:glow rad="101600">
              <a:schemeClr val="accent3">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正方形/長方形 21">
            <a:extLst>
              <a:ext uri="{FF2B5EF4-FFF2-40B4-BE49-F238E27FC236}">
                <a16:creationId xmlns:a16="http://schemas.microsoft.com/office/drawing/2014/main" id="{B1F84314-E647-297C-9253-9A073B8F48E2}"/>
              </a:ext>
            </a:extLst>
          </p:cNvPr>
          <p:cNvSpPr/>
          <p:nvPr/>
        </p:nvSpPr>
        <p:spPr>
          <a:xfrm>
            <a:off x="6140335" y="2435276"/>
            <a:ext cx="833117" cy="1182303"/>
          </a:xfrm>
          <a:prstGeom prst="rect">
            <a:avLst/>
          </a:prstGeom>
          <a:noFill/>
          <a:ln w="57150">
            <a:solidFill>
              <a:schemeClr val="accent2"/>
            </a:solidFill>
          </a:ln>
          <a:effectLst>
            <a:glow rad="101600">
              <a:schemeClr val="accent3">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402594122"/>
      </p:ext>
    </p:extLst>
  </p:cSld>
  <p:clrMapOvr>
    <a:masterClrMapping/>
  </p:clrMapOvr>
  <mc:AlternateContent xmlns:mc="http://schemas.openxmlformats.org/markup-compatibility/2006" xmlns:p14="http://schemas.microsoft.com/office/powerpoint/2010/main">
    <mc:Choice Requires="p14">
      <p:transition spd="slow" p14:dur="2000" advTm="35083"/>
    </mc:Choice>
    <mc:Fallback xmlns="">
      <p:transition spd="slow" advTm="3508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grpId="2"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500"/>
                                        <p:tgtEl>
                                          <p:spTgt spid="1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fade">
                                      <p:cBhvr>
                                        <p:cTn id="18"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0" grpId="0" animBg="1"/>
      <p:bldP spid="22" grpId="2"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14C389E5-AB63-437E-1BAA-B2803D69B8F8}"/>
              </a:ext>
            </a:extLst>
          </p:cNvPr>
          <p:cNvSpPr>
            <a:spLocks noGrp="1"/>
          </p:cNvSpPr>
          <p:nvPr>
            <p:ph type="sldNum" sz="quarter" idx="12"/>
          </p:nvPr>
        </p:nvSpPr>
        <p:spPr/>
        <p:txBody>
          <a:bodyPr/>
          <a:lstStyle/>
          <a:p>
            <a:fld id="{1EF18A5E-C41D-42D7-A85C-2D0BDB75365C}" type="slidenum">
              <a:rPr kumimoji="1" lang="ja-JP" altLang="en-US" sz="2800" smtClean="0"/>
              <a:t>28</a:t>
            </a:fld>
            <a:endParaRPr kumimoji="1" lang="ja-JP" altLang="en-US" sz="2800"/>
          </a:p>
        </p:txBody>
      </p:sp>
      <p:sp>
        <p:nvSpPr>
          <p:cNvPr id="3" name="タイトル 1">
            <a:extLst>
              <a:ext uri="{FF2B5EF4-FFF2-40B4-BE49-F238E27FC236}">
                <a16:creationId xmlns:a16="http://schemas.microsoft.com/office/drawing/2014/main" id="{B3125469-ECE5-A78C-F4FF-3571D3D1C5BF}"/>
              </a:ext>
            </a:extLst>
          </p:cNvPr>
          <p:cNvSpPr txBox="1">
            <a:spLocks/>
          </p:cNvSpPr>
          <p:nvPr/>
        </p:nvSpPr>
        <p:spPr>
          <a:xfrm>
            <a:off x="834555" y="343446"/>
            <a:ext cx="9667981" cy="827302"/>
          </a:xfrm>
          <a:prstGeom prst="rect">
            <a:avLst/>
          </a:prstGeom>
        </p:spPr>
        <p:txBody>
          <a:bodyPr/>
          <a:lstStyle>
            <a:lvl1pPr algn="l" defTabSz="914400" rtl="0" eaLnBrk="1" latinLnBrk="0" hangingPunct="1">
              <a:lnSpc>
                <a:spcPct val="85000"/>
              </a:lnSpc>
              <a:spcBef>
                <a:spcPct val="0"/>
              </a:spcBef>
              <a:buNone/>
              <a:defRPr kumimoji="1" sz="4800" kern="1200" spc="-50" baseline="0">
                <a:solidFill>
                  <a:schemeClr val="tx1">
                    <a:lumMod val="75000"/>
                    <a:lumOff val="25000"/>
                  </a:schemeClr>
                </a:solidFill>
                <a:latin typeface="+mj-lt"/>
                <a:ea typeface="+mj-ea"/>
                <a:cs typeface="+mj-cs"/>
              </a:defRPr>
            </a:lvl1pPr>
          </a:lstStyle>
          <a:p>
            <a:r>
              <a:rPr lang="en-US" altLang="ja-JP" b="1"/>
              <a:t>Tramsformer</a:t>
            </a:r>
            <a:r>
              <a:rPr lang="ja-JP" altLang="en-US"/>
              <a:t>の層数について</a:t>
            </a:r>
            <a:endParaRPr lang="en-US" altLang="ja-JP"/>
          </a:p>
        </p:txBody>
      </p:sp>
      <p:pic>
        <p:nvPicPr>
          <p:cNvPr id="6" name="図 5">
            <a:extLst>
              <a:ext uri="{FF2B5EF4-FFF2-40B4-BE49-F238E27FC236}">
                <a16:creationId xmlns:a16="http://schemas.microsoft.com/office/drawing/2014/main" id="{292C2763-83CD-0BE5-5E6A-8D5A54FA1D8E}"/>
              </a:ext>
            </a:extLst>
          </p:cNvPr>
          <p:cNvPicPr>
            <a:picLocks noChangeAspect="1"/>
          </p:cNvPicPr>
          <p:nvPr/>
        </p:nvPicPr>
        <p:blipFill rotWithShape="1">
          <a:blip r:embed="rId2">
            <a:extLst>
              <a:ext uri="{28A0092B-C50C-407E-A947-70E740481C1C}">
                <a14:useLocalDpi xmlns:a14="http://schemas.microsoft.com/office/drawing/2010/main" val="0"/>
              </a:ext>
            </a:extLst>
          </a:blip>
          <a:srcRect l="11831" t="9927" r="9416" b="8994"/>
          <a:stretch/>
        </p:blipFill>
        <p:spPr>
          <a:xfrm>
            <a:off x="899585" y="1271173"/>
            <a:ext cx="2961216" cy="2286476"/>
          </a:xfrm>
          <a:prstGeom prst="rect">
            <a:avLst/>
          </a:prstGeom>
        </p:spPr>
      </p:pic>
      <p:sp>
        <p:nvSpPr>
          <p:cNvPr id="7" name="テキスト ボックス 6">
            <a:extLst>
              <a:ext uri="{FF2B5EF4-FFF2-40B4-BE49-F238E27FC236}">
                <a16:creationId xmlns:a16="http://schemas.microsoft.com/office/drawing/2014/main" id="{F9DED61A-47A6-2DB7-B1A0-51E5EE5DA495}"/>
              </a:ext>
            </a:extLst>
          </p:cNvPr>
          <p:cNvSpPr txBox="1"/>
          <p:nvPr/>
        </p:nvSpPr>
        <p:spPr>
          <a:xfrm>
            <a:off x="1058333" y="2534875"/>
            <a:ext cx="1524000" cy="369332"/>
          </a:xfrm>
          <a:prstGeom prst="rect">
            <a:avLst/>
          </a:prstGeom>
          <a:noFill/>
        </p:spPr>
        <p:txBody>
          <a:bodyPr wrap="square" rtlCol="0">
            <a:spAutoFit/>
          </a:bodyPr>
          <a:lstStyle/>
          <a:p>
            <a:r>
              <a:rPr kumimoji="1" lang="ja-JP" altLang="en-US" b="1">
                <a:solidFill>
                  <a:srgbClr val="CA32BC"/>
                </a:solidFill>
              </a:rPr>
              <a:t>提案手法</a:t>
            </a:r>
            <a:r>
              <a:rPr kumimoji="1" lang="en-US" altLang="ja-JP" b="1">
                <a:solidFill>
                  <a:srgbClr val="CA32BC"/>
                </a:solidFill>
              </a:rPr>
              <a:t>A</a:t>
            </a:r>
            <a:endParaRPr kumimoji="1" lang="ja-JP" altLang="en-US" b="1">
              <a:solidFill>
                <a:srgbClr val="CA32BC"/>
              </a:solidFill>
            </a:endParaRPr>
          </a:p>
        </p:txBody>
      </p:sp>
      <p:sp>
        <p:nvSpPr>
          <p:cNvPr id="8" name="テキスト ボックス 7">
            <a:extLst>
              <a:ext uri="{FF2B5EF4-FFF2-40B4-BE49-F238E27FC236}">
                <a16:creationId xmlns:a16="http://schemas.microsoft.com/office/drawing/2014/main" id="{4DFB77C2-B9F2-32A3-7CA0-66ADE610BAF1}"/>
              </a:ext>
            </a:extLst>
          </p:cNvPr>
          <p:cNvSpPr txBox="1"/>
          <p:nvPr/>
        </p:nvSpPr>
        <p:spPr>
          <a:xfrm>
            <a:off x="1460499" y="1272206"/>
            <a:ext cx="1524000" cy="369332"/>
          </a:xfrm>
          <a:prstGeom prst="rect">
            <a:avLst/>
          </a:prstGeom>
          <a:noFill/>
        </p:spPr>
        <p:txBody>
          <a:bodyPr wrap="square" rtlCol="0">
            <a:spAutoFit/>
          </a:bodyPr>
          <a:lstStyle/>
          <a:p>
            <a:r>
              <a:rPr kumimoji="1" lang="ja-JP" altLang="en-US" b="1">
                <a:solidFill>
                  <a:schemeClr val="accent4"/>
                </a:solidFill>
              </a:rPr>
              <a:t>提案手法</a:t>
            </a:r>
            <a:r>
              <a:rPr kumimoji="1" lang="en-US" altLang="ja-JP" b="1">
                <a:solidFill>
                  <a:schemeClr val="accent4"/>
                </a:solidFill>
              </a:rPr>
              <a:t>B</a:t>
            </a:r>
            <a:endParaRPr kumimoji="1" lang="ja-JP" altLang="en-US" b="1">
              <a:solidFill>
                <a:schemeClr val="accent4"/>
              </a:solidFill>
            </a:endParaRPr>
          </a:p>
        </p:txBody>
      </p:sp>
      <p:sp>
        <p:nvSpPr>
          <p:cNvPr id="9" name="テキスト ボックス 8">
            <a:extLst>
              <a:ext uri="{FF2B5EF4-FFF2-40B4-BE49-F238E27FC236}">
                <a16:creationId xmlns:a16="http://schemas.microsoft.com/office/drawing/2014/main" id="{92ECE16B-7236-5E43-8EFC-084EAFBE8F59}"/>
              </a:ext>
            </a:extLst>
          </p:cNvPr>
          <p:cNvSpPr txBox="1"/>
          <p:nvPr/>
        </p:nvSpPr>
        <p:spPr>
          <a:xfrm>
            <a:off x="673689" y="1004966"/>
            <a:ext cx="3556000" cy="369332"/>
          </a:xfrm>
          <a:prstGeom prst="rect">
            <a:avLst/>
          </a:prstGeom>
          <a:noFill/>
        </p:spPr>
        <p:txBody>
          <a:bodyPr wrap="square" rtlCol="0">
            <a:spAutoFit/>
          </a:bodyPr>
          <a:lstStyle/>
          <a:p>
            <a:r>
              <a:rPr kumimoji="1" lang="ja-JP" altLang="en-US"/>
              <a:t>ラベル</a:t>
            </a:r>
            <a:r>
              <a:rPr kumimoji="1" lang="en-US" altLang="ja-JP"/>
              <a:t>1 : </a:t>
            </a:r>
            <a:r>
              <a:rPr kumimoji="1" lang="ja-JP" altLang="en-US"/>
              <a:t>自車進路に進入している</a:t>
            </a:r>
          </a:p>
        </p:txBody>
      </p:sp>
      <p:pic>
        <p:nvPicPr>
          <p:cNvPr id="11" name="図 10">
            <a:extLst>
              <a:ext uri="{FF2B5EF4-FFF2-40B4-BE49-F238E27FC236}">
                <a16:creationId xmlns:a16="http://schemas.microsoft.com/office/drawing/2014/main" id="{AE37582F-B177-2A2C-6201-5ECAF7F094E1}"/>
              </a:ext>
            </a:extLst>
          </p:cNvPr>
          <p:cNvPicPr>
            <a:picLocks noChangeAspect="1"/>
          </p:cNvPicPr>
          <p:nvPr/>
        </p:nvPicPr>
        <p:blipFill rotWithShape="1">
          <a:blip r:embed="rId3">
            <a:extLst>
              <a:ext uri="{28A0092B-C50C-407E-A947-70E740481C1C}">
                <a14:useLocalDpi xmlns:a14="http://schemas.microsoft.com/office/drawing/2010/main" val="0"/>
              </a:ext>
            </a:extLst>
          </a:blip>
          <a:srcRect l="11307" t="12175" r="9060" b="9138"/>
          <a:stretch/>
        </p:blipFill>
        <p:spPr>
          <a:xfrm>
            <a:off x="4592941" y="1328474"/>
            <a:ext cx="3026460" cy="2242849"/>
          </a:xfrm>
          <a:prstGeom prst="rect">
            <a:avLst/>
          </a:prstGeom>
        </p:spPr>
      </p:pic>
      <p:sp>
        <p:nvSpPr>
          <p:cNvPr id="12" name="テキスト ボックス 11">
            <a:extLst>
              <a:ext uri="{FF2B5EF4-FFF2-40B4-BE49-F238E27FC236}">
                <a16:creationId xmlns:a16="http://schemas.microsoft.com/office/drawing/2014/main" id="{54E4F50A-1D7B-DE73-2787-9B141C0613EF}"/>
              </a:ext>
            </a:extLst>
          </p:cNvPr>
          <p:cNvSpPr txBox="1"/>
          <p:nvPr/>
        </p:nvSpPr>
        <p:spPr>
          <a:xfrm>
            <a:off x="4317999" y="1021856"/>
            <a:ext cx="3556000" cy="369332"/>
          </a:xfrm>
          <a:prstGeom prst="rect">
            <a:avLst/>
          </a:prstGeom>
          <a:noFill/>
        </p:spPr>
        <p:txBody>
          <a:bodyPr wrap="square" rtlCol="0">
            <a:spAutoFit/>
          </a:bodyPr>
          <a:lstStyle/>
          <a:p>
            <a:r>
              <a:rPr kumimoji="1" lang="ja-JP" altLang="en-US"/>
              <a:t>ラベル</a:t>
            </a:r>
            <a:r>
              <a:rPr kumimoji="1" lang="en-US" altLang="ja-JP"/>
              <a:t>2: </a:t>
            </a:r>
            <a:r>
              <a:rPr kumimoji="1" lang="ja-JP" altLang="en-US"/>
              <a:t>自車進路に進入するかも</a:t>
            </a:r>
          </a:p>
        </p:txBody>
      </p:sp>
      <p:pic>
        <p:nvPicPr>
          <p:cNvPr id="14" name="図 13">
            <a:extLst>
              <a:ext uri="{FF2B5EF4-FFF2-40B4-BE49-F238E27FC236}">
                <a16:creationId xmlns:a16="http://schemas.microsoft.com/office/drawing/2014/main" id="{2A4E664E-0ACA-C50C-8AE6-089F95185274}"/>
              </a:ext>
            </a:extLst>
          </p:cNvPr>
          <p:cNvPicPr>
            <a:picLocks noChangeAspect="1"/>
          </p:cNvPicPr>
          <p:nvPr/>
        </p:nvPicPr>
        <p:blipFill rotWithShape="1">
          <a:blip r:embed="rId4">
            <a:extLst>
              <a:ext uri="{28A0092B-C50C-407E-A947-70E740481C1C}">
                <a14:useLocalDpi xmlns:a14="http://schemas.microsoft.com/office/drawing/2010/main" val="0"/>
              </a:ext>
            </a:extLst>
          </a:blip>
          <a:srcRect l="11894" t="11899" r="8728" b="8690"/>
          <a:stretch/>
        </p:blipFill>
        <p:spPr>
          <a:xfrm>
            <a:off x="8351383" y="1306923"/>
            <a:ext cx="3026303" cy="2270670"/>
          </a:xfrm>
          <a:prstGeom prst="rect">
            <a:avLst/>
          </a:prstGeom>
        </p:spPr>
      </p:pic>
      <p:sp>
        <p:nvSpPr>
          <p:cNvPr id="15" name="テキスト ボックス 14">
            <a:extLst>
              <a:ext uri="{FF2B5EF4-FFF2-40B4-BE49-F238E27FC236}">
                <a16:creationId xmlns:a16="http://schemas.microsoft.com/office/drawing/2014/main" id="{97F51F57-F1BB-A249-A5A5-E5BDF2DF45A8}"/>
              </a:ext>
            </a:extLst>
          </p:cNvPr>
          <p:cNvSpPr txBox="1"/>
          <p:nvPr/>
        </p:nvSpPr>
        <p:spPr>
          <a:xfrm>
            <a:off x="7896109" y="1021856"/>
            <a:ext cx="3957918" cy="369332"/>
          </a:xfrm>
          <a:prstGeom prst="rect">
            <a:avLst/>
          </a:prstGeom>
          <a:noFill/>
        </p:spPr>
        <p:txBody>
          <a:bodyPr wrap="square" rtlCol="0">
            <a:spAutoFit/>
          </a:bodyPr>
          <a:lstStyle/>
          <a:p>
            <a:r>
              <a:rPr kumimoji="1" lang="ja-JP" altLang="en-US"/>
              <a:t>ラベル</a:t>
            </a:r>
            <a:r>
              <a:rPr kumimoji="1" lang="en-US" altLang="ja-JP"/>
              <a:t>3: </a:t>
            </a:r>
            <a:r>
              <a:rPr kumimoji="1" lang="ja-JP" altLang="en-US"/>
              <a:t>自車の存在に気づいていない</a:t>
            </a:r>
          </a:p>
        </p:txBody>
      </p:sp>
      <p:pic>
        <p:nvPicPr>
          <p:cNvPr id="17" name="図 16">
            <a:extLst>
              <a:ext uri="{FF2B5EF4-FFF2-40B4-BE49-F238E27FC236}">
                <a16:creationId xmlns:a16="http://schemas.microsoft.com/office/drawing/2014/main" id="{5D1A7F0C-A451-0ECB-F038-ECFA6D455576}"/>
              </a:ext>
            </a:extLst>
          </p:cNvPr>
          <p:cNvPicPr>
            <a:picLocks noChangeAspect="1"/>
          </p:cNvPicPr>
          <p:nvPr/>
        </p:nvPicPr>
        <p:blipFill rotWithShape="1">
          <a:blip r:embed="rId5">
            <a:extLst>
              <a:ext uri="{28A0092B-C50C-407E-A947-70E740481C1C}">
                <a14:useLocalDpi xmlns:a14="http://schemas.microsoft.com/office/drawing/2010/main" val="0"/>
              </a:ext>
            </a:extLst>
          </a:blip>
          <a:srcRect l="11778" t="11228" r="9285" b="9898"/>
          <a:stretch/>
        </p:blipFill>
        <p:spPr>
          <a:xfrm>
            <a:off x="899742" y="3889077"/>
            <a:ext cx="2977629" cy="2231417"/>
          </a:xfrm>
          <a:prstGeom prst="rect">
            <a:avLst/>
          </a:prstGeom>
        </p:spPr>
      </p:pic>
      <p:pic>
        <p:nvPicPr>
          <p:cNvPr id="19" name="図 18">
            <a:extLst>
              <a:ext uri="{FF2B5EF4-FFF2-40B4-BE49-F238E27FC236}">
                <a16:creationId xmlns:a16="http://schemas.microsoft.com/office/drawing/2014/main" id="{1E9A9EDA-FC7D-3740-F43C-4A5316282B3B}"/>
              </a:ext>
            </a:extLst>
          </p:cNvPr>
          <p:cNvPicPr>
            <a:picLocks noChangeAspect="1"/>
          </p:cNvPicPr>
          <p:nvPr/>
        </p:nvPicPr>
        <p:blipFill rotWithShape="1">
          <a:blip r:embed="rId6">
            <a:extLst>
              <a:ext uri="{28A0092B-C50C-407E-A947-70E740481C1C}">
                <a14:useLocalDpi xmlns:a14="http://schemas.microsoft.com/office/drawing/2010/main" val="0"/>
              </a:ext>
            </a:extLst>
          </a:blip>
          <a:srcRect l="11461" t="11687" r="9422" b="10133"/>
          <a:stretch/>
        </p:blipFill>
        <p:spPr>
          <a:xfrm>
            <a:off x="4593098" y="3889076"/>
            <a:ext cx="3026303" cy="2242849"/>
          </a:xfrm>
          <a:prstGeom prst="rect">
            <a:avLst/>
          </a:prstGeom>
        </p:spPr>
      </p:pic>
      <p:sp>
        <p:nvSpPr>
          <p:cNvPr id="21" name="テキスト ボックス 20">
            <a:extLst>
              <a:ext uri="{FF2B5EF4-FFF2-40B4-BE49-F238E27FC236}">
                <a16:creationId xmlns:a16="http://schemas.microsoft.com/office/drawing/2014/main" id="{3900C3EE-8358-FD22-8F65-02882370F542}"/>
              </a:ext>
            </a:extLst>
          </p:cNvPr>
          <p:cNvSpPr txBox="1"/>
          <p:nvPr/>
        </p:nvSpPr>
        <p:spPr>
          <a:xfrm>
            <a:off x="608587" y="3612878"/>
            <a:ext cx="3556000" cy="369332"/>
          </a:xfrm>
          <a:prstGeom prst="rect">
            <a:avLst/>
          </a:prstGeom>
          <a:noFill/>
        </p:spPr>
        <p:txBody>
          <a:bodyPr wrap="square" rtlCol="0">
            <a:spAutoFit/>
          </a:bodyPr>
          <a:lstStyle/>
          <a:p>
            <a:pPr algn="ctr"/>
            <a:r>
              <a:rPr kumimoji="1" lang="ja-JP" altLang="en-US"/>
              <a:t>ラベル</a:t>
            </a:r>
            <a:r>
              <a:rPr kumimoji="1" lang="en-US" altLang="ja-JP"/>
              <a:t>4 : </a:t>
            </a:r>
            <a:r>
              <a:rPr kumimoji="1" lang="ja-JP" altLang="en-US"/>
              <a:t>停止・減速するかも</a:t>
            </a:r>
          </a:p>
        </p:txBody>
      </p:sp>
      <p:sp>
        <p:nvSpPr>
          <p:cNvPr id="22" name="テキスト ボックス 21">
            <a:extLst>
              <a:ext uri="{FF2B5EF4-FFF2-40B4-BE49-F238E27FC236}">
                <a16:creationId xmlns:a16="http://schemas.microsoft.com/office/drawing/2014/main" id="{A067905C-4548-7F6A-26C0-2FF93929EDA7}"/>
              </a:ext>
            </a:extLst>
          </p:cNvPr>
          <p:cNvSpPr txBox="1"/>
          <p:nvPr/>
        </p:nvSpPr>
        <p:spPr>
          <a:xfrm>
            <a:off x="4307426" y="3612878"/>
            <a:ext cx="3671863" cy="369332"/>
          </a:xfrm>
          <a:prstGeom prst="rect">
            <a:avLst/>
          </a:prstGeom>
          <a:noFill/>
        </p:spPr>
        <p:txBody>
          <a:bodyPr wrap="square" rtlCol="0">
            <a:spAutoFit/>
          </a:bodyPr>
          <a:lstStyle/>
          <a:p>
            <a:r>
              <a:rPr kumimoji="1" lang="ja-JP" altLang="en-US"/>
              <a:t>ラベル</a:t>
            </a:r>
            <a:r>
              <a:rPr kumimoji="1" lang="en-US" altLang="ja-JP"/>
              <a:t>5:</a:t>
            </a:r>
            <a:r>
              <a:rPr kumimoji="1" lang="ja-JP" altLang="en-US"/>
              <a:t>進路変更している・するかも</a:t>
            </a:r>
          </a:p>
        </p:txBody>
      </p:sp>
      <p:sp>
        <p:nvSpPr>
          <p:cNvPr id="23" name="テキスト ボックス 22">
            <a:extLst>
              <a:ext uri="{FF2B5EF4-FFF2-40B4-BE49-F238E27FC236}">
                <a16:creationId xmlns:a16="http://schemas.microsoft.com/office/drawing/2014/main" id="{44C21E40-DEDE-3344-2AD8-1C014788316D}"/>
              </a:ext>
            </a:extLst>
          </p:cNvPr>
          <p:cNvSpPr txBox="1"/>
          <p:nvPr/>
        </p:nvSpPr>
        <p:spPr>
          <a:xfrm>
            <a:off x="3709217" y="3314302"/>
            <a:ext cx="741145" cy="369332"/>
          </a:xfrm>
          <a:prstGeom prst="rect">
            <a:avLst/>
          </a:prstGeom>
          <a:noFill/>
        </p:spPr>
        <p:txBody>
          <a:bodyPr wrap="square" rtlCol="0">
            <a:spAutoFit/>
          </a:bodyPr>
          <a:lstStyle/>
          <a:p>
            <a:pPr algn="ctr"/>
            <a:r>
              <a:rPr kumimoji="1" lang="ja-JP" altLang="en-US" b="1"/>
              <a:t>層数</a:t>
            </a:r>
          </a:p>
        </p:txBody>
      </p:sp>
      <p:sp>
        <p:nvSpPr>
          <p:cNvPr id="24" name="テキスト ボックス 23">
            <a:extLst>
              <a:ext uri="{FF2B5EF4-FFF2-40B4-BE49-F238E27FC236}">
                <a16:creationId xmlns:a16="http://schemas.microsoft.com/office/drawing/2014/main" id="{2EEC9D4B-14E2-2DC3-729A-A2D225411358}"/>
              </a:ext>
            </a:extLst>
          </p:cNvPr>
          <p:cNvSpPr txBox="1"/>
          <p:nvPr/>
        </p:nvSpPr>
        <p:spPr>
          <a:xfrm>
            <a:off x="7471239" y="3314301"/>
            <a:ext cx="741145" cy="369332"/>
          </a:xfrm>
          <a:prstGeom prst="rect">
            <a:avLst/>
          </a:prstGeom>
          <a:noFill/>
        </p:spPr>
        <p:txBody>
          <a:bodyPr wrap="square" rtlCol="0">
            <a:spAutoFit/>
          </a:bodyPr>
          <a:lstStyle/>
          <a:p>
            <a:pPr algn="ctr"/>
            <a:r>
              <a:rPr kumimoji="1" lang="ja-JP" altLang="en-US" b="1"/>
              <a:t>層数</a:t>
            </a:r>
          </a:p>
        </p:txBody>
      </p:sp>
      <p:sp>
        <p:nvSpPr>
          <p:cNvPr id="25" name="テキスト ボックス 24">
            <a:extLst>
              <a:ext uri="{FF2B5EF4-FFF2-40B4-BE49-F238E27FC236}">
                <a16:creationId xmlns:a16="http://schemas.microsoft.com/office/drawing/2014/main" id="{67319E15-9961-413E-E071-8A4D57327F5C}"/>
              </a:ext>
            </a:extLst>
          </p:cNvPr>
          <p:cNvSpPr txBox="1"/>
          <p:nvPr/>
        </p:nvSpPr>
        <p:spPr>
          <a:xfrm>
            <a:off x="11212483" y="3314301"/>
            <a:ext cx="741145" cy="369332"/>
          </a:xfrm>
          <a:prstGeom prst="rect">
            <a:avLst/>
          </a:prstGeom>
          <a:noFill/>
        </p:spPr>
        <p:txBody>
          <a:bodyPr wrap="square" rtlCol="0">
            <a:spAutoFit/>
          </a:bodyPr>
          <a:lstStyle/>
          <a:p>
            <a:pPr algn="ctr"/>
            <a:r>
              <a:rPr kumimoji="1" lang="ja-JP" altLang="en-US" b="1"/>
              <a:t>層数</a:t>
            </a:r>
          </a:p>
        </p:txBody>
      </p:sp>
      <p:sp>
        <p:nvSpPr>
          <p:cNvPr id="26" name="テキスト ボックス 25">
            <a:extLst>
              <a:ext uri="{FF2B5EF4-FFF2-40B4-BE49-F238E27FC236}">
                <a16:creationId xmlns:a16="http://schemas.microsoft.com/office/drawing/2014/main" id="{251E03A4-2B2A-5BDE-066E-45D493E41390}"/>
              </a:ext>
            </a:extLst>
          </p:cNvPr>
          <p:cNvSpPr txBox="1"/>
          <p:nvPr/>
        </p:nvSpPr>
        <p:spPr>
          <a:xfrm>
            <a:off x="3709217" y="5922214"/>
            <a:ext cx="741145" cy="369332"/>
          </a:xfrm>
          <a:prstGeom prst="rect">
            <a:avLst/>
          </a:prstGeom>
          <a:noFill/>
        </p:spPr>
        <p:txBody>
          <a:bodyPr wrap="square" rtlCol="0">
            <a:spAutoFit/>
          </a:bodyPr>
          <a:lstStyle/>
          <a:p>
            <a:pPr algn="ctr"/>
            <a:r>
              <a:rPr kumimoji="1" lang="ja-JP" altLang="en-US" b="1"/>
              <a:t>層数</a:t>
            </a:r>
          </a:p>
        </p:txBody>
      </p:sp>
      <p:sp>
        <p:nvSpPr>
          <p:cNvPr id="27" name="テキスト ボックス 26">
            <a:extLst>
              <a:ext uri="{FF2B5EF4-FFF2-40B4-BE49-F238E27FC236}">
                <a16:creationId xmlns:a16="http://schemas.microsoft.com/office/drawing/2014/main" id="{37F1EFDC-639B-F7BD-9517-E5A83344828B}"/>
              </a:ext>
            </a:extLst>
          </p:cNvPr>
          <p:cNvSpPr txBox="1"/>
          <p:nvPr/>
        </p:nvSpPr>
        <p:spPr>
          <a:xfrm>
            <a:off x="7471239" y="5922213"/>
            <a:ext cx="741145" cy="369332"/>
          </a:xfrm>
          <a:prstGeom prst="rect">
            <a:avLst/>
          </a:prstGeom>
          <a:noFill/>
        </p:spPr>
        <p:txBody>
          <a:bodyPr wrap="square" rtlCol="0">
            <a:spAutoFit/>
          </a:bodyPr>
          <a:lstStyle/>
          <a:p>
            <a:pPr algn="ctr"/>
            <a:r>
              <a:rPr kumimoji="1" lang="ja-JP" altLang="en-US" b="1"/>
              <a:t>層数</a:t>
            </a:r>
          </a:p>
        </p:txBody>
      </p:sp>
      <mc:AlternateContent xmlns:mc="http://schemas.openxmlformats.org/markup-compatibility/2006" xmlns:a14="http://schemas.microsoft.com/office/drawing/2010/main">
        <mc:Choice Requires="a14">
          <p:sp>
            <p:nvSpPr>
              <p:cNvPr id="28" name="テキスト ボックス 27">
                <a:extLst>
                  <a:ext uri="{FF2B5EF4-FFF2-40B4-BE49-F238E27FC236}">
                    <a16:creationId xmlns:a16="http://schemas.microsoft.com/office/drawing/2014/main" id="{454E8233-2BD9-03C3-2ED8-DFF205435BB0}"/>
                  </a:ext>
                </a:extLst>
              </p:cNvPr>
              <p:cNvSpPr txBox="1"/>
              <p:nvPr/>
            </p:nvSpPr>
            <p:spPr>
              <a:xfrm>
                <a:off x="306602" y="2211425"/>
                <a:ext cx="894458" cy="46166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kumimoji="1" lang="en-US" altLang="ja-JP" sz="2400" b="1" i="1" smtClean="0">
                              <a:latin typeface="Cambria Math" panose="02040503050406030204" pitchFamily="18" charset="0"/>
                            </a:rPr>
                          </m:ctrlPr>
                        </m:sSubPr>
                        <m:e>
                          <m:r>
                            <a:rPr kumimoji="1" lang="en-US" altLang="ja-JP" sz="2400" b="1" i="1" smtClean="0">
                              <a:latin typeface="Cambria Math" panose="02040503050406030204" pitchFamily="18" charset="0"/>
                            </a:rPr>
                            <m:t>𝑭</m:t>
                          </m:r>
                        </m:e>
                        <m:sub>
                          <m:r>
                            <a:rPr kumimoji="1" lang="en-US" altLang="ja-JP" sz="2400" b="1" i="1" smtClean="0">
                              <a:latin typeface="Cambria Math" panose="02040503050406030204" pitchFamily="18" charset="0"/>
                            </a:rPr>
                            <m:t>𝟏</m:t>
                          </m:r>
                        </m:sub>
                      </m:sSub>
                    </m:oMath>
                  </m:oMathPara>
                </a14:m>
                <a:endParaRPr kumimoji="1" lang="ja-JP" altLang="en-US" sz="2400" b="1"/>
              </a:p>
            </p:txBody>
          </p:sp>
        </mc:Choice>
        <mc:Fallback xmlns="">
          <p:sp>
            <p:nvSpPr>
              <p:cNvPr id="28" name="テキスト ボックス 27">
                <a:extLst>
                  <a:ext uri="{FF2B5EF4-FFF2-40B4-BE49-F238E27FC236}">
                    <a16:creationId xmlns:a16="http://schemas.microsoft.com/office/drawing/2014/main" id="{454E8233-2BD9-03C3-2ED8-DFF205435BB0}"/>
                  </a:ext>
                </a:extLst>
              </p:cNvPr>
              <p:cNvSpPr txBox="1">
                <a:spLocks noRot="1" noChangeAspect="1" noMove="1" noResize="1" noEditPoints="1" noAdjustHandles="1" noChangeArrowheads="1" noChangeShapeType="1" noTextEdit="1"/>
              </p:cNvSpPr>
              <p:nvPr/>
            </p:nvSpPr>
            <p:spPr>
              <a:xfrm>
                <a:off x="306602" y="2211425"/>
                <a:ext cx="894458" cy="461665"/>
              </a:xfrm>
              <a:prstGeom prst="rect">
                <a:avLst/>
              </a:prstGeom>
              <a:blipFill>
                <a:blip r:embed="rId7"/>
                <a:stretch>
                  <a:fillRect b="-2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9" name="テキスト ボックス 28">
                <a:extLst>
                  <a:ext uri="{FF2B5EF4-FFF2-40B4-BE49-F238E27FC236}">
                    <a16:creationId xmlns:a16="http://schemas.microsoft.com/office/drawing/2014/main" id="{C7717D7E-E377-17C2-60F4-392404BFC8C7}"/>
                  </a:ext>
                </a:extLst>
              </p:cNvPr>
              <p:cNvSpPr txBox="1"/>
              <p:nvPr/>
            </p:nvSpPr>
            <p:spPr>
              <a:xfrm>
                <a:off x="4052806" y="2229497"/>
                <a:ext cx="894458" cy="46166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kumimoji="1" lang="en-US" altLang="ja-JP" sz="2400" b="1" i="1" smtClean="0">
                              <a:latin typeface="Cambria Math" panose="02040503050406030204" pitchFamily="18" charset="0"/>
                            </a:rPr>
                          </m:ctrlPr>
                        </m:sSubPr>
                        <m:e>
                          <m:r>
                            <a:rPr kumimoji="1" lang="en-US" altLang="ja-JP" sz="2400" b="1" i="1" smtClean="0">
                              <a:latin typeface="Cambria Math" panose="02040503050406030204" pitchFamily="18" charset="0"/>
                            </a:rPr>
                            <m:t>𝑭</m:t>
                          </m:r>
                        </m:e>
                        <m:sub>
                          <m:r>
                            <a:rPr kumimoji="1" lang="en-US" altLang="ja-JP" sz="2400" b="1" i="1" smtClean="0">
                              <a:latin typeface="Cambria Math" panose="02040503050406030204" pitchFamily="18" charset="0"/>
                            </a:rPr>
                            <m:t>𝟏</m:t>
                          </m:r>
                        </m:sub>
                      </m:sSub>
                    </m:oMath>
                  </m:oMathPara>
                </a14:m>
                <a:endParaRPr kumimoji="1" lang="ja-JP" altLang="en-US" sz="2400" b="1"/>
              </a:p>
            </p:txBody>
          </p:sp>
        </mc:Choice>
        <mc:Fallback xmlns="">
          <p:sp>
            <p:nvSpPr>
              <p:cNvPr id="29" name="テキスト ボックス 28">
                <a:extLst>
                  <a:ext uri="{FF2B5EF4-FFF2-40B4-BE49-F238E27FC236}">
                    <a16:creationId xmlns:a16="http://schemas.microsoft.com/office/drawing/2014/main" id="{C7717D7E-E377-17C2-60F4-392404BFC8C7}"/>
                  </a:ext>
                </a:extLst>
              </p:cNvPr>
              <p:cNvSpPr txBox="1">
                <a:spLocks noRot="1" noChangeAspect="1" noMove="1" noResize="1" noEditPoints="1" noAdjustHandles="1" noChangeArrowheads="1" noChangeShapeType="1" noTextEdit="1"/>
              </p:cNvSpPr>
              <p:nvPr/>
            </p:nvSpPr>
            <p:spPr>
              <a:xfrm>
                <a:off x="4052806" y="2229497"/>
                <a:ext cx="894458" cy="461665"/>
              </a:xfrm>
              <a:prstGeom prst="rect">
                <a:avLst/>
              </a:prstGeom>
              <a:blipFill>
                <a:blip r:embed="rId8"/>
                <a:stretch>
                  <a:fillRect b="-2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0" name="テキスト ボックス 29">
                <a:extLst>
                  <a:ext uri="{FF2B5EF4-FFF2-40B4-BE49-F238E27FC236}">
                    <a16:creationId xmlns:a16="http://schemas.microsoft.com/office/drawing/2014/main" id="{5AD5D4BA-3898-7040-4214-0B0F5EDAFF0D}"/>
                  </a:ext>
                </a:extLst>
              </p:cNvPr>
              <p:cNvSpPr txBox="1"/>
              <p:nvPr/>
            </p:nvSpPr>
            <p:spPr>
              <a:xfrm>
                <a:off x="7775441" y="2262756"/>
                <a:ext cx="894458" cy="46166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kumimoji="1" lang="en-US" altLang="ja-JP" sz="2400" b="1" i="1" smtClean="0">
                              <a:latin typeface="Cambria Math" panose="02040503050406030204" pitchFamily="18" charset="0"/>
                            </a:rPr>
                          </m:ctrlPr>
                        </m:sSubPr>
                        <m:e>
                          <m:r>
                            <a:rPr kumimoji="1" lang="en-US" altLang="ja-JP" sz="2400" b="1" i="1" smtClean="0">
                              <a:latin typeface="Cambria Math" panose="02040503050406030204" pitchFamily="18" charset="0"/>
                            </a:rPr>
                            <m:t>𝑭</m:t>
                          </m:r>
                        </m:e>
                        <m:sub>
                          <m:r>
                            <a:rPr kumimoji="1" lang="en-US" altLang="ja-JP" sz="2400" b="1" i="1" smtClean="0">
                              <a:latin typeface="Cambria Math" panose="02040503050406030204" pitchFamily="18" charset="0"/>
                            </a:rPr>
                            <m:t>𝟏</m:t>
                          </m:r>
                        </m:sub>
                      </m:sSub>
                    </m:oMath>
                  </m:oMathPara>
                </a14:m>
                <a:endParaRPr kumimoji="1" lang="ja-JP" altLang="en-US" sz="2400" b="1"/>
              </a:p>
            </p:txBody>
          </p:sp>
        </mc:Choice>
        <mc:Fallback xmlns="">
          <p:sp>
            <p:nvSpPr>
              <p:cNvPr id="30" name="テキスト ボックス 29">
                <a:extLst>
                  <a:ext uri="{FF2B5EF4-FFF2-40B4-BE49-F238E27FC236}">
                    <a16:creationId xmlns:a16="http://schemas.microsoft.com/office/drawing/2014/main" id="{5AD5D4BA-3898-7040-4214-0B0F5EDAFF0D}"/>
                  </a:ext>
                </a:extLst>
              </p:cNvPr>
              <p:cNvSpPr txBox="1">
                <a:spLocks noRot="1" noChangeAspect="1" noMove="1" noResize="1" noEditPoints="1" noAdjustHandles="1" noChangeArrowheads="1" noChangeShapeType="1" noTextEdit="1"/>
              </p:cNvSpPr>
              <p:nvPr/>
            </p:nvSpPr>
            <p:spPr>
              <a:xfrm>
                <a:off x="7775441" y="2262756"/>
                <a:ext cx="894458" cy="461665"/>
              </a:xfrm>
              <a:prstGeom prst="rect">
                <a:avLst/>
              </a:prstGeom>
              <a:blipFill>
                <a:blip r:embed="rId9"/>
                <a:stretch>
                  <a:fillRect b="-263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1" name="テキスト ボックス 30">
                <a:extLst>
                  <a:ext uri="{FF2B5EF4-FFF2-40B4-BE49-F238E27FC236}">
                    <a16:creationId xmlns:a16="http://schemas.microsoft.com/office/drawing/2014/main" id="{16AE15D2-53FB-0437-4928-80BF510D066A}"/>
                  </a:ext>
                </a:extLst>
              </p:cNvPr>
              <p:cNvSpPr txBox="1"/>
              <p:nvPr/>
            </p:nvSpPr>
            <p:spPr>
              <a:xfrm>
                <a:off x="4052806" y="4832037"/>
                <a:ext cx="894458" cy="46166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kumimoji="1" lang="en-US" altLang="ja-JP" sz="2400" b="1" i="1" smtClean="0">
                              <a:latin typeface="Cambria Math" panose="02040503050406030204" pitchFamily="18" charset="0"/>
                            </a:rPr>
                          </m:ctrlPr>
                        </m:sSubPr>
                        <m:e>
                          <m:r>
                            <a:rPr kumimoji="1" lang="en-US" altLang="ja-JP" sz="2400" b="1" i="1" smtClean="0">
                              <a:latin typeface="Cambria Math" panose="02040503050406030204" pitchFamily="18" charset="0"/>
                            </a:rPr>
                            <m:t>𝑭</m:t>
                          </m:r>
                        </m:e>
                        <m:sub>
                          <m:r>
                            <a:rPr kumimoji="1" lang="en-US" altLang="ja-JP" sz="2400" b="1" i="1" smtClean="0">
                              <a:latin typeface="Cambria Math" panose="02040503050406030204" pitchFamily="18" charset="0"/>
                            </a:rPr>
                            <m:t>𝟏</m:t>
                          </m:r>
                        </m:sub>
                      </m:sSub>
                    </m:oMath>
                  </m:oMathPara>
                </a14:m>
                <a:endParaRPr kumimoji="1" lang="ja-JP" altLang="en-US" sz="2400" b="1"/>
              </a:p>
            </p:txBody>
          </p:sp>
        </mc:Choice>
        <mc:Fallback xmlns="">
          <p:sp>
            <p:nvSpPr>
              <p:cNvPr id="31" name="テキスト ボックス 30">
                <a:extLst>
                  <a:ext uri="{FF2B5EF4-FFF2-40B4-BE49-F238E27FC236}">
                    <a16:creationId xmlns:a16="http://schemas.microsoft.com/office/drawing/2014/main" id="{16AE15D2-53FB-0437-4928-80BF510D066A}"/>
                  </a:ext>
                </a:extLst>
              </p:cNvPr>
              <p:cNvSpPr txBox="1">
                <a:spLocks noRot="1" noChangeAspect="1" noMove="1" noResize="1" noEditPoints="1" noAdjustHandles="1" noChangeArrowheads="1" noChangeShapeType="1" noTextEdit="1"/>
              </p:cNvSpPr>
              <p:nvPr/>
            </p:nvSpPr>
            <p:spPr>
              <a:xfrm>
                <a:off x="4052806" y="4832037"/>
                <a:ext cx="894458" cy="461665"/>
              </a:xfrm>
              <a:prstGeom prst="rect">
                <a:avLst/>
              </a:prstGeom>
              <a:blipFill>
                <a:blip r:embed="rId10"/>
                <a:stretch>
                  <a:fillRect b="-2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2" name="テキスト ボックス 31">
                <a:extLst>
                  <a:ext uri="{FF2B5EF4-FFF2-40B4-BE49-F238E27FC236}">
                    <a16:creationId xmlns:a16="http://schemas.microsoft.com/office/drawing/2014/main" id="{A2DCD4B4-DC17-03D6-10BB-814022BD1B36}"/>
                  </a:ext>
                </a:extLst>
              </p:cNvPr>
              <p:cNvSpPr txBox="1"/>
              <p:nvPr/>
            </p:nvSpPr>
            <p:spPr>
              <a:xfrm>
                <a:off x="326751" y="4820519"/>
                <a:ext cx="894458" cy="46166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kumimoji="1" lang="en-US" altLang="ja-JP" sz="2400" b="1" i="1" smtClean="0">
                              <a:latin typeface="Cambria Math" panose="02040503050406030204" pitchFamily="18" charset="0"/>
                            </a:rPr>
                          </m:ctrlPr>
                        </m:sSubPr>
                        <m:e>
                          <m:r>
                            <a:rPr kumimoji="1" lang="en-US" altLang="ja-JP" sz="2400" b="1" i="1" smtClean="0">
                              <a:latin typeface="Cambria Math" panose="02040503050406030204" pitchFamily="18" charset="0"/>
                            </a:rPr>
                            <m:t>𝑭</m:t>
                          </m:r>
                        </m:e>
                        <m:sub>
                          <m:r>
                            <a:rPr kumimoji="1" lang="en-US" altLang="ja-JP" sz="2400" b="1" i="1" smtClean="0">
                              <a:latin typeface="Cambria Math" panose="02040503050406030204" pitchFamily="18" charset="0"/>
                            </a:rPr>
                            <m:t>𝟏</m:t>
                          </m:r>
                        </m:sub>
                      </m:sSub>
                    </m:oMath>
                  </m:oMathPara>
                </a14:m>
                <a:endParaRPr kumimoji="1" lang="ja-JP" altLang="en-US" sz="2400" b="1"/>
              </a:p>
            </p:txBody>
          </p:sp>
        </mc:Choice>
        <mc:Fallback xmlns="">
          <p:sp>
            <p:nvSpPr>
              <p:cNvPr id="32" name="テキスト ボックス 31">
                <a:extLst>
                  <a:ext uri="{FF2B5EF4-FFF2-40B4-BE49-F238E27FC236}">
                    <a16:creationId xmlns:a16="http://schemas.microsoft.com/office/drawing/2014/main" id="{A2DCD4B4-DC17-03D6-10BB-814022BD1B36}"/>
                  </a:ext>
                </a:extLst>
              </p:cNvPr>
              <p:cNvSpPr txBox="1">
                <a:spLocks noRot="1" noChangeAspect="1" noMove="1" noResize="1" noEditPoints="1" noAdjustHandles="1" noChangeArrowheads="1" noChangeShapeType="1" noTextEdit="1"/>
              </p:cNvSpPr>
              <p:nvPr/>
            </p:nvSpPr>
            <p:spPr>
              <a:xfrm>
                <a:off x="326751" y="4820519"/>
                <a:ext cx="894458" cy="461665"/>
              </a:xfrm>
              <a:prstGeom prst="rect">
                <a:avLst/>
              </a:prstGeom>
              <a:blipFill>
                <a:blip r:embed="rId11"/>
                <a:stretch>
                  <a:fillRect b="-1316"/>
                </a:stretch>
              </a:blipFill>
            </p:spPr>
            <p:txBody>
              <a:bodyPr/>
              <a:lstStyle/>
              <a:p>
                <a:r>
                  <a:rPr lang="ja-JP" altLang="en-US">
                    <a:noFill/>
                  </a:rPr>
                  <a:t> </a:t>
                </a:r>
              </a:p>
            </p:txBody>
          </p:sp>
        </mc:Fallback>
      </mc:AlternateContent>
      <p:sp>
        <p:nvSpPr>
          <p:cNvPr id="33" name="テキスト ボックス 32">
            <a:extLst>
              <a:ext uri="{FF2B5EF4-FFF2-40B4-BE49-F238E27FC236}">
                <a16:creationId xmlns:a16="http://schemas.microsoft.com/office/drawing/2014/main" id="{E7159F64-518D-CB16-FC22-D672FA45BC2F}"/>
              </a:ext>
            </a:extLst>
          </p:cNvPr>
          <p:cNvSpPr txBox="1"/>
          <p:nvPr/>
        </p:nvSpPr>
        <p:spPr>
          <a:xfrm>
            <a:off x="933573" y="3350849"/>
            <a:ext cx="526926" cy="367176"/>
          </a:xfrm>
          <a:prstGeom prst="rect">
            <a:avLst/>
          </a:prstGeom>
          <a:noFill/>
        </p:spPr>
        <p:txBody>
          <a:bodyPr wrap="square" rtlCol="0">
            <a:spAutoFit/>
          </a:bodyPr>
          <a:lstStyle/>
          <a:p>
            <a:r>
              <a:rPr kumimoji="1" lang="en-US" altLang="ja-JP" b="1">
                <a:solidFill>
                  <a:srgbClr val="FF0000"/>
                </a:solidFill>
              </a:rPr>
              <a:t>1</a:t>
            </a:r>
            <a:endParaRPr kumimoji="1" lang="ja-JP" altLang="en-US" b="1">
              <a:solidFill>
                <a:srgbClr val="FF0000"/>
              </a:solidFill>
            </a:endParaRPr>
          </a:p>
        </p:txBody>
      </p:sp>
      <p:sp>
        <p:nvSpPr>
          <p:cNvPr id="34" name="テキスト ボックス 33">
            <a:extLst>
              <a:ext uri="{FF2B5EF4-FFF2-40B4-BE49-F238E27FC236}">
                <a16:creationId xmlns:a16="http://schemas.microsoft.com/office/drawing/2014/main" id="{C5244561-5450-004C-D528-422CE4137C51}"/>
              </a:ext>
            </a:extLst>
          </p:cNvPr>
          <p:cNvSpPr txBox="1"/>
          <p:nvPr/>
        </p:nvSpPr>
        <p:spPr>
          <a:xfrm>
            <a:off x="2234205" y="3350849"/>
            <a:ext cx="526926" cy="367176"/>
          </a:xfrm>
          <a:prstGeom prst="rect">
            <a:avLst/>
          </a:prstGeom>
          <a:noFill/>
        </p:spPr>
        <p:txBody>
          <a:bodyPr wrap="square" rtlCol="0">
            <a:spAutoFit/>
          </a:bodyPr>
          <a:lstStyle/>
          <a:p>
            <a:r>
              <a:rPr kumimoji="1" lang="en-US" altLang="ja-JP" b="1">
                <a:solidFill>
                  <a:srgbClr val="FF0000"/>
                </a:solidFill>
              </a:rPr>
              <a:t>2</a:t>
            </a:r>
            <a:endParaRPr kumimoji="1" lang="ja-JP" altLang="en-US" b="1">
              <a:solidFill>
                <a:srgbClr val="FF0000"/>
              </a:solidFill>
            </a:endParaRPr>
          </a:p>
        </p:txBody>
      </p:sp>
      <p:sp>
        <p:nvSpPr>
          <p:cNvPr id="35" name="テキスト ボックス 34">
            <a:extLst>
              <a:ext uri="{FF2B5EF4-FFF2-40B4-BE49-F238E27FC236}">
                <a16:creationId xmlns:a16="http://schemas.microsoft.com/office/drawing/2014/main" id="{BFF593F0-DE16-31C9-0BCB-751B066985F6}"/>
              </a:ext>
            </a:extLst>
          </p:cNvPr>
          <p:cNvSpPr txBox="1"/>
          <p:nvPr/>
        </p:nvSpPr>
        <p:spPr>
          <a:xfrm>
            <a:off x="3552863" y="3349133"/>
            <a:ext cx="526926" cy="367176"/>
          </a:xfrm>
          <a:prstGeom prst="rect">
            <a:avLst/>
          </a:prstGeom>
          <a:noFill/>
        </p:spPr>
        <p:txBody>
          <a:bodyPr wrap="square" rtlCol="0">
            <a:spAutoFit/>
          </a:bodyPr>
          <a:lstStyle/>
          <a:p>
            <a:r>
              <a:rPr kumimoji="1" lang="en-US" altLang="ja-JP" b="1">
                <a:solidFill>
                  <a:srgbClr val="FF0000"/>
                </a:solidFill>
              </a:rPr>
              <a:t>4</a:t>
            </a:r>
            <a:endParaRPr kumimoji="1" lang="ja-JP" altLang="en-US" b="1">
              <a:solidFill>
                <a:srgbClr val="FF0000"/>
              </a:solidFill>
            </a:endParaRPr>
          </a:p>
        </p:txBody>
      </p:sp>
      <p:sp>
        <p:nvSpPr>
          <p:cNvPr id="36" name="テキスト ボックス 35">
            <a:extLst>
              <a:ext uri="{FF2B5EF4-FFF2-40B4-BE49-F238E27FC236}">
                <a16:creationId xmlns:a16="http://schemas.microsoft.com/office/drawing/2014/main" id="{01EA7898-C8AA-366D-D888-6FCB913B9035}"/>
              </a:ext>
            </a:extLst>
          </p:cNvPr>
          <p:cNvSpPr txBox="1"/>
          <p:nvPr/>
        </p:nvSpPr>
        <p:spPr>
          <a:xfrm>
            <a:off x="931949" y="5938142"/>
            <a:ext cx="526926" cy="367176"/>
          </a:xfrm>
          <a:prstGeom prst="rect">
            <a:avLst/>
          </a:prstGeom>
          <a:noFill/>
        </p:spPr>
        <p:txBody>
          <a:bodyPr wrap="square" rtlCol="0">
            <a:spAutoFit/>
          </a:bodyPr>
          <a:lstStyle/>
          <a:p>
            <a:r>
              <a:rPr kumimoji="1" lang="en-US" altLang="ja-JP" b="1">
                <a:solidFill>
                  <a:srgbClr val="FF0000"/>
                </a:solidFill>
              </a:rPr>
              <a:t>1</a:t>
            </a:r>
            <a:endParaRPr kumimoji="1" lang="ja-JP" altLang="en-US" b="1">
              <a:solidFill>
                <a:srgbClr val="FF0000"/>
              </a:solidFill>
            </a:endParaRPr>
          </a:p>
        </p:txBody>
      </p:sp>
      <p:sp>
        <p:nvSpPr>
          <p:cNvPr id="37" name="テキスト ボックス 36">
            <a:extLst>
              <a:ext uri="{FF2B5EF4-FFF2-40B4-BE49-F238E27FC236}">
                <a16:creationId xmlns:a16="http://schemas.microsoft.com/office/drawing/2014/main" id="{C8D7D6D5-5854-B0DA-C0DB-F3C2888EA1F8}"/>
              </a:ext>
            </a:extLst>
          </p:cNvPr>
          <p:cNvSpPr txBox="1"/>
          <p:nvPr/>
        </p:nvSpPr>
        <p:spPr>
          <a:xfrm>
            <a:off x="2232581" y="5938142"/>
            <a:ext cx="526926" cy="367176"/>
          </a:xfrm>
          <a:prstGeom prst="rect">
            <a:avLst/>
          </a:prstGeom>
          <a:noFill/>
        </p:spPr>
        <p:txBody>
          <a:bodyPr wrap="square" rtlCol="0">
            <a:spAutoFit/>
          </a:bodyPr>
          <a:lstStyle/>
          <a:p>
            <a:r>
              <a:rPr kumimoji="1" lang="en-US" altLang="ja-JP" b="1">
                <a:solidFill>
                  <a:srgbClr val="FF0000"/>
                </a:solidFill>
              </a:rPr>
              <a:t>2</a:t>
            </a:r>
            <a:endParaRPr kumimoji="1" lang="ja-JP" altLang="en-US" b="1">
              <a:solidFill>
                <a:srgbClr val="FF0000"/>
              </a:solidFill>
            </a:endParaRPr>
          </a:p>
        </p:txBody>
      </p:sp>
      <p:sp>
        <p:nvSpPr>
          <p:cNvPr id="38" name="テキスト ボックス 37">
            <a:extLst>
              <a:ext uri="{FF2B5EF4-FFF2-40B4-BE49-F238E27FC236}">
                <a16:creationId xmlns:a16="http://schemas.microsoft.com/office/drawing/2014/main" id="{2F6D9EB9-FCB8-314A-BB8E-98A74728DF52}"/>
              </a:ext>
            </a:extLst>
          </p:cNvPr>
          <p:cNvSpPr txBox="1"/>
          <p:nvPr/>
        </p:nvSpPr>
        <p:spPr>
          <a:xfrm>
            <a:off x="3551239" y="5936426"/>
            <a:ext cx="526926" cy="367176"/>
          </a:xfrm>
          <a:prstGeom prst="rect">
            <a:avLst/>
          </a:prstGeom>
          <a:noFill/>
        </p:spPr>
        <p:txBody>
          <a:bodyPr wrap="square" rtlCol="0">
            <a:spAutoFit/>
          </a:bodyPr>
          <a:lstStyle/>
          <a:p>
            <a:r>
              <a:rPr kumimoji="1" lang="en-US" altLang="ja-JP" b="1">
                <a:solidFill>
                  <a:srgbClr val="FF0000"/>
                </a:solidFill>
              </a:rPr>
              <a:t>4</a:t>
            </a:r>
            <a:endParaRPr kumimoji="1" lang="ja-JP" altLang="en-US" b="1">
              <a:solidFill>
                <a:srgbClr val="FF0000"/>
              </a:solidFill>
            </a:endParaRPr>
          </a:p>
        </p:txBody>
      </p:sp>
      <p:sp>
        <p:nvSpPr>
          <p:cNvPr id="39" name="テキスト ボックス 38">
            <a:extLst>
              <a:ext uri="{FF2B5EF4-FFF2-40B4-BE49-F238E27FC236}">
                <a16:creationId xmlns:a16="http://schemas.microsoft.com/office/drawing/2014/main" id="{5720ECBF-0215-765B-6FAF-BAC99675AA03}"/>
              </a:ext>
            </a:extLst>
          </p:cNvPr>
          <p:cNvSpPr txBox="1"/>
          <p:nvPr/>
        </p:nvSpPr>
        <p:spPr>
          <a:xfrm>
            <a:off x="4644629" y="3364489"/>
            <a:ext cx="526926" cy="367176"/>
          </a:xfrm>
          <a:prstGeom prst="rect">
            <a:avLst/>
          </a:prstGeom>
          <a:noFill/>
        </p:spPr>
        <p:txBody>
          <a:bodyPr wrap="square" rtlCol="0">
            <a:spAutoFit/>
          </a:bodyPr>
          <a:lstStyle/>
          <a:p>
            <a:r>
              <a:rPr kumimoji="1" lang="en-US" altLang="ja-JP" b="1">
                <a:solidFill>
                  <a:srgbClr val="FF0000"/>
                </a:solidFill>
              </a:rPr>
              <a:t>1</a:t>
            </a:r>
            <a:endParaRPr kumimoji="1" lang="ja-JP" altLang="en-US" b="1">
              <a:solidFill>
                <a:srgbClr val="FF0000"/>
              </a:solidFill>
            </a:endParaRPr>
          </a:p>
        </p:txBody>
      </p:sp>
      <p:sp>
        <p:nvSpPr>
          <p:cNvPr id="40" name="テキスト ボックス 39">
            <a:extLst>
              <a:ext uri="{FF2B5EF4-FFF2-40B4-BE49-F238E27FC236}">
                <a16:creationId xmlns:a16="http://schemas.microsoft.com/office/drawing/2014/main" id="{2BEE0D6C-7E0D-7D30-7C03-86BB7CF16D28}"/>
              </a:ext>
            </a:extLst>
          </p:cNvPr>
          <p:cNvSpPr txBox="1"/>
          <p:nvPr/>
        </p:nvSpPr>
        <p:spPr>
          <a:xfrm>
            <a:off x="5945261" y="3364489"/>
            <a:ext cx="526926" cy="367176"/>
          </a:xfrm>
          <a:prstGeom prst="rect">
            <a:avLst/>
          </a:prstGeom>
          <a:noFill/>
        </p:spPr>
        <p:txBody>
          <a:bodyPr wrap="square" rtlCol="0">
            <a:spAutoFit/>
          </a:bodyPr>
          <a:lstStyle/>
          <a:p>
            <a:r>
              <a:rPr kumimoji="1" lang="en-US" altLang="ja-JP" b="1">
                <a:solidFill>
                  <a:srgbClr val="FF0000"/>
                </a:solidFill>
              </a:rPr>
              <a:t>2</a:t>
            </a:r>
            <a:endParaRPr kumimoji="1" lang="ja-JP" altLang="en-US" b="1">
              <a:solidFill>
                <a:srgbClr val="FF0000"/>
              </a:solidFill>
            </a:endParaRPr>
          </a:p>
        </p:txBody>
      </p:sp>
      <p:sp>
        <p:nvSpPr>
          <p:cNvPr id="41" name="テキスト ボックス 40">
            <a:extLst>
              <a:ext uri="{FF2B5EF4-FFF2-40B4-BE49-F238E27FC236}">
                <a16:creationId xmlns:a16="http://schemas.microsoft.com/office/drawing/2014/main" id="{225B383B-8977-DFCB-1B69-406ABCF2C92D}"/>
              </a:ext>
            </a:extLst>
          </p:cNvPr>
          <p:cNvSpPr txBox="1"/>
          <p:nvPr/>
        </p:nvSpPr>
        <p:spPr>
          <a:xfrm>
            <a:off x="7263919" y="3362773"/>
            <a:ext cx="526926" cy="367176"/>
          </a:xfrm>
          <a:prstGeom prst="rect">
            <a:avLst/>
          </a:prstGeom>
          <a:noFill/>
        </p:spPr>
        <p:txBody>
          <a:bodyPr wrap="square" rtlCol="0">
            <a:spAutoFit/>
          </a:bodyPr>
          <a:lstStyle/>
          <a:p>
            <a:r>
              <a:rPr kumimoji="1" lang="en-US" altLang="ja-JP" b="1">
                <a:solidFill>
                  <a:srgbClr val="FF0000"/>
                </a:solidFill>
              </a:rPr>
              <a:t>4</a:t>
            </a:r>
            <a:endParaRPr kumimoji="1" lang="ja-JP" altLang="en-US" b="1">
              <a:solidFill>
                <a:srgbClr val="FF0000"/>
              </a:solidFill>
            </a:endParaRPr>
          </a:p>
        </p:txBody>
      </p:sp>
      <p:sp>
        <p:nvSpPr>
          <p:cNvPr id="42" name="テキスト ボックス 41">
            <a:extLst>
              <a:ext uri="{FF2B5EF4-FFF2-40B4-BE49-F238E27FC236}">
                <a16:creationId xmlns:a16="http://schemas.microsoft.com/office/drawing/2014/main" id="{3AEA5DE0-BF59-409A-4FC9-151C06CDEF84}"/>
              </a:ext>
            </a:extLst>
          </p:cNvPr>
          <p:cNvSpPr txBox="1"/>
          <p:nvPr/>
        </p:nvSpPr>
        <p:spPr>
          <a:xfrm>
            <a:off x="4644629" y="5950995"/>
            <a:ext cx="526926" cy="367176"/>
          </a:xfrm>
          <a:prstGeom prst="rect">
            <a:avLst/>
          </a:prstGeom>
          <a:noFill/>
        </p:spPr>
        <p:txBody>
          <a:bodyPr wrap="square" rtlCol="0">
            <a:spAutoFit/>
          </a:bodyPr>
          <a:lstStyle/>
          <a:p>
            <a:r>
              <a:rPr kumimoji="1" lang="en-US" altLang="ja-JP" b="1">
                <a:solidFill>
                  <a:srgbClr val="FF0000"/>
                </a:solidFill>
              </a:rPr>
              <a:t>1</a:t>
            </a:r>
            <a:endParaRPr kumimoji="1" lang="ja-JP" altLang="en-US" b="1">
              <a:solidFill>
                <a:srgbClr val="FF0000"/>
              </a:solidFill>
            </a:endParaRPr>
          </a:p>
        </p:txBody>
      </p:sp>
      <p:sp>
        <p:nvSpPr>
          <p:cNvPr id="43" name="テキスト ボックス 42">
            <a:extLst>
              <a:ext uri="{FF2B5EF4-FFF2-40B4-BE49-F238E27FC236}">
                <a16:creationId xmlns:a16="http://schemas.microsoft.com/office/drawing/2014/main" id="{E572DB95-1AF3-56BB-7168-EA78C59AF296}"/>
              </a:ext>
            </a:extLst>
          </p:cNvPr>
          <p:cNvSpPr txBox="1"/>
          <p:nvPr/>
        </p:nvSpPr>
        <p:spPr>
          <a:xfrm>
            <a:off x="5945261" y="5950995"/>
            <a:ext cx="526926" cy="367176"/>
          </a:xfrm>
          <a:prstGeom prst="rect">
            <a:avLst/>
          </a:prstGeom>
          <a:noFill/>
        </p:spPr>
        <p:txBody>
          <a:bodyPr wrap="square" rtlCol="0">
            <a:spAutoFit/>
          </a:bodyPr>
          <a:lstStyle/>
          <a:p>
            <a:r>
              <a:rPr kumimoji="1" lang="en-US" altLang="ja-JP" b="1">
                <a:solidFill>
                  <a:srgbClr val="FF0000"/>
                </a:solidFill>
              </a:rPr>
              <a:t>2</a:t>
            </a:r>
            <a:endParaRPr kumimoji="1" lang="ja-JP" altLang="en-US" b="1">
              <a:solidFill>
                <a:srgbClr val="FF0000"/>
              </a:solidFill>
            </a:endParaRPr>
          </a:p>
        </p:txBody>
      </p:sp>
      <p:sp>
        <p:nvSpPr>
          <p:cNvPr id="44" name="テキスト ボックス 43">
            <a:extLst>
              <a:ext uri="{FF2B5EF4-FFF2-40B4-BE49-F238E27FC236}">
                <a16:creationId xmlns:a16="http://schemas.microsoft.com/office/drawing/2014/main" id="{863AEBDB-AF1D-51EC-E7F4-73F496E005E6}"/>
              </a:ext>
            </a:extLst>
          </p:cNvPr>
          <p:cNvSpPr txBox="1"/>
          <p:nvPr/>
        </p:nvSpPr>
        <p:spPr>
          <a:xfrm>
            <a:off x="7263919" y="5949279"/>
            <a:ext cx="526926" cy="367176"/>
          </a:xfrm>
          <a:prstGeom prst="rect">
            <a:avLst/>
          </a:prstGeom>
          <a:noFill/>
        </p:spPr>
        <p:txBody>
          <a:bodyPr wrap="square" rtlCol="0">
            <a:spAutoFit/>
          </a:bodyPr>
          <a:lstStyle/>
          <a:p>
            <a:r>
              <a:rPr kumimoji="1" lang="en-US" altLang="ja-JP" b="1">
                <a:solidFill>
                  <a:srgbClr val="FF0000"/>
                </a:solidFill>
              </a:rPr>
              <a:t>4</a:t>
            </a:r>
            <a:endParaRPr kumimoji="1" lang="ja-JP" altLang="en-US" b="1">
              <a:solidFill>
                <a:srgbClr val="FF0000"/>
              </a:solidFill>
            </a:endParaRPr>
          </a:p>
        </p:txBody>
      </p:sp>
      <p:sp>
        <p:nvSpPr>
          <p:cNvPr id="45" name="テキスト ボックス 44">
            <a:extLst>
              <a:ext uri="{FF2B5EF4-FFF2-40B4-BE49-F238E27FC236}">
                <a16:creationId xmlns:a16="http://schemas.microsoft.com/office/drawing/2014/main" id="{E2BD8A78-842B-EE8E-B6E8-162FF34FBE7A}"/>
              </a:ext>
            </a:extLst>
          </p:cNvPr>
          <p:cNvSpPr txBox="1"/>
          <p:nvPr/>
        </p:nvSpPr>
        <p:spPr>
          <a:xfrm>
            <a:off x="8383236" y="3360576"/>
            <a:ext cx="526926" cy="367176"/>
          </a:xfrm>
          <a:prstGeom prst="rect">
            <a:avLst/>
          </a:prstGeom>
          <a:noFill/>
        </p:spPr>
        <p:txBody>
          <a:bodyPr wrap="square" rtlCol="0">
            <a:spAutoFit/>
          </a:bodyPr>
          <a:lstStyle/>
          <a:p>
            <a:r>
              <a:rPr kumimoji="1" lang="en-US" altLang="ja-JP" b="1">
                <a:solidFill>
                  <a:srgbClr val="FF0000"/>
                </a:solidFill>
              </a:rPr>
              <a:t>1</a:t>
            </a:r>
            <a:endParaRPr kumimoji="1" lang="ja-JP" altLang="en-US" b="1">
              <a:solidFill>
                <a:srgbClr val="FF0000"/>
              </a:solidFill>
            </a:endParaRPr>
          </a:p>
        </p:txBody>
      </p:sp>
      <p:sp>
        <p:nvSpPr>
          <p:cNvPr id="46" name="テキスト ボックス 45">
            <a:extLst>
              <a:ext uri="{FF2B5EF4-FFF2-40B4-BE49-F238E27FC236}">
                <a16:creationId xmlns:a16="http://schemas.microsoft.com/office/drawing/2014/main" id="{0317C37A-6D13-B508-954D-9F3F6859B318}"/>
              </a:ext>
            </a:extLst>
          </p:cNvPr>
          <p:cNvSpPr txBox="1"/>
          <p:nvPr/>
        </p:nvSpPr>
        <p:spPr>
          <a:xfrm>
            <a:off x="9683868" y="3360576"/>
            <a:ext cx="526926" cy="367176"/>
          </a:xfrm>
          <a:prstGeom prst="rect">
            <a:avLst/>
          </a:prstGeom>
          <a:noFill/>
        </p:spPr>
        <p:txBody>
          <a:bodyPr wrap="square" rtlCol="0">
            <a:spAutoFit/>
          </a:bodyPr>
          <a:lstStyle/>
          <a:p>
            <a:r>
              <a:rPr kumimoji="1" lang="en-US" altLang="ja-JP" b="1">
                <a:solidFill>
                  <a:srgbClr val="FF0000"/>
                </a:solidFill>
              </a:rPr>
              <a:t>2</a:t>
            </a:r>
            <a:endParaRPr kumimoji="1" lang="ja-JP" altLang="en-US" b="1">
              <a:solidFill>
                <a:srgbClr val="FF0000"/>
              </a:solidFill>
            </a:endParaRPr>
          </a:p>
        </p:txBody>
      </p:sp>
      <p:sp>
        <p:nvSpPr>
          <p:cNvPr id="47" name="テキスト ボックス 46">
            <a:extLst>
              <a:ext uri="{FF2B5EF4-FFF2-40B4-BE49-F238E27FC236}">
                <a16:creationId xmlns:a16="http://schemas.microsoft.com/office/drawing/2014/main" id="{99D79032-4DC2-4BBB-CB69-42574A7A4352}"/>
              </a:ext>
            </a:extLst>
          </p:cNvPr>
          <p:cNvSpPr txBox="1"/>
          <p:nvPr/>
        </p:nvSpPr>
        <p:spPr>
          <a:xfrm>
            <a:off x="11002526" y="3358860"/>
            <a:ext cx="526926" cy="367176"/>
          </a:xfrm>
          <a:prstGeom prst="rect">
            <a:avLst/>
          </a:prstGeom>
          <a:noFill/>
        </p:spPr>
        <p:txBody>
          <a:bodyPr wrap="square" rtlCol="0">
            <a:spAutoFit/>
          </a:bodyPr>
          <a:lstStyle/>
          <a:p>
            <a:r>
              <a:rPr kumimoji="1" lang="en-US" altLang="ja-JP" b="1">
                <a:solidFill>
                  <a:srgbClr val="FF0000"/>
                </a:solidFill>
              </a:rPr>
              <a:t>4</a:t>
            </a:r>
            <a:endParaRPr kumimoji="1" lang="ja-JP" altLang="en-US" b="1">
              <a:solidFill>
                <a:srgbClr val="FF0000"/>
              </a:solidFill>
            </a:endParaRPr>
          </a:p>
        </p:txBody>
      </p:sp>
      <p:cxnSp>
        <p:nvCxnSpPr>
          <p:cNvPr id="50" name="直線矢印コネクタ 49">
            <a:extLst>
              <a:ext uri="{FF2B5EF4-FFF2-40B4-BE49-F238E27FC236}">
                <a16:creationId xmlns:a16="http://schemas.microsoft.com/office/drawing/2014/main" id="{2B102F47-5573-0C05-9A64-B33DFB9F583A}"/>
              </a:ext>
            </a:extLst>
          </p:cNvPr>
          <p:cNvCxnSpPr>
            <a:stCxn id="7" idx="0"/>
          </p:cNvCxnSpPr>
          <p:nvPr/>
        </p:nvCxnSpPr>
        <p:spPr>
          <a:xfrm flipH="1" flipV="1">
            <a:off x="1649720" y="2322063"/>
            <a:ext cx="170613" cy="212812"/>
          </a:xfrm>
          <a:prstGeom prst="straightConnector1">
            <a:avLst/>
          </a:prstGeom>
          <a:ln>
            <a:solidFill>
              <a:srgbClr val="CA32BC"/>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線矢印コネクタ 50">
            <a:extLst>
              <a:ext uri="{FF2B5EF4-FFF2-40B4-BE49-F238E27FC236}">
                <a16:creationId xmlns:a16="http://schemas.microsoft.com/office/drawing/2014/main" id="{4DC079A1-9AD2-23B0-27FC-F1F3374C3A86}"/>
              </a:ext>
            </a:extLst>
          </p:cNvPr>
          <p:cNvCxnSpPr>
            <a:cxnSpLocks/>
            <a:stCxn id="8" idx="2"/>
          </p:cNvCxnSpPr>
          <p:nvPr/>
        </p:nvCxnSpPr>
        <p:spPr>
          <a:xfrm flipH="1">
            <a:off x="2095275" y="1641538"/>
            <a:ext cx="127224" cy="100425"/>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4" name="テキスト ボックス 53">
                <a:extLst>
                  <a:ext uri="{FF2B5EF4-FFF2-40B4-BE49-F238E27FC236}">
                    <a16:creationId xmlns:a16="http://schemas.microsoft.com/office/drawing/2014/main" id="{B6FCF04C-DA7C-059B-3F94-BF00ACB30E1B}"/>
                  </a:ext>
                </a:extLst>
              </p:cNvPr>
              <p:cNvSpPr txBox="1"/>
              <p:nvPr/>
            </p:nvSpPr>
            <p:spPr>
              <a:xfrm>
                <a:off x="8305466" y="4073176"/>
                <a:ext cx="3283729" cy="1957524"/>
              </a:xfrm>
              <a:prstGeom prst="rect">
                <a:avLst/>
              </a:prstGeom>
              <a:noFill/>
            </p:spPr>
            <p:txBody>
              <a:bodyPr wrap="square" rtlCol="0">
                <a:spAutoFit/>
              </a:bodyPr>
              <a:lstStyle/>
              <a:p>
                <a:pPr algn="ctr">
                  <a:lnSpc>
                    <a:spcPct val="150000"/>
                  </a:lnSpc>
                </a:pPr>
                <a:r>
                  <a:rPr kumimoji="1" lang="ja-JP" altLang="en-US" sz="2800"/>
                  <a:t>ラベル</a:t>
                </a:r>
                <a:r>
                  <a:rPr kumimoji="1" lang="en-US" altLang="ja-JP" sz="2800"/>
                  <a:t>1</a:t>
                </a:r>
                <a:r>
                  <a:rPr kumimoji="1" lang="ja-JP" altLang="en-US" sz="2800"/>
                  <a:t>における</a:t>
                </a:r>
                <a:endParaRPr kumimoji="1" lang="en-US" altLang="ja-JP" sz="2800"/>
              </a:p>
              <a:p>
                <a:pPr algn="ctr">
                  <a:lnSpc>
                    <a:spcPct val="150000"/>
                  </a:lnSpc>
                </a:pPr>
                <a:r>
                  <a:rPr kumimoji="1" lang="ja-JP" altLang="en-US" sz="2800">
                    <a:solidFill>
                      <a:schemeClr val="accent2"/>
                    </a:solidFill>
                  </a:rPr>
                  <a:t>層数の増加は</a:t>
                </a:r>
                <a:endParaRPr kumimoji="1" lang="en-US" altLang="ja-JP" sz="2800">
                  <a:solidFill>
                    <a:schemeClr val="accent2"/>
                  </a:solidFill>
                </a:endParaRPr>
              </a:p>
              <a:p>
                <a:pPr algn="ctr">
                  <a:lnSpc>
                    <a:spcPct val="150000"/>
                  </a:lnSpc>
                </a:pPr>
                <a14:m>
                  <m:oMath xmlns:m="http://schemas.openxmlformats.org/officeDocument/2006/math">
                    <m:sSub>
                      <m:sSubPr>
                        <m:ctrlPr>
                          <a:rPr kumimoji="1" lang="en-US" altLang="ja-JP" sz="2800" b="1" i="1" smtClean="0">
                            <a:solidFill>
                              <a:schemeClr val="accent2"/>
                            </a:solidFill>
                            <a:latin typeface="Cambria Math" panose="02040503050406030204" pitchFamily="18" charset="0"/>
                          </a:rPr>
                        </m:ctrlPr>
                      </m:sSubPr>
                      <m:e>
                        <m:r>
                          <a:rPr kumimoji="1" lang="en-US" altLang="ja-JP" sz="2800" b="1" i="1" smtClean="0">
                            <a:solidFill>
                              <a:schemeClr val="accent2"/>
                            </a:solidFill>
                            <a:latin typeface="Cambria Math" panose="02040503050406030204" pitchFamily="18" charset="0"/>
                          </a:rPr>
                          <m:t>𝑭</m:t>
                        </m:r>
                      </m:e>
                      <m:sub>
                        <m:r>
                          <a:rPr kumimoji="1" lang="en-US" altLang="ja-JP" sz="2800" b="1" i="1" smtClean="0">
                            <a:solidFill>
                              <a:schemeClr val="accent2"/>
                            </a:solidFill>
                            <a:latin typeface="Cambria Math" panose="02040503050406030204" pitchFamily="18" charset="0"/>
                          </a:rPr>
                          <m:t>𝟏</m:t>
                        </m:r>
                      </m:sub>
                    </m:sSub>
                  </m:oMath>
                </a14:m>
                <a:r>
                  <a:rPr kumimoji="1" lang="ja-JP" altLang="en-US" sz="2800">
                    <a:solidFill>
                      <a:schemeClr val="accent2"/>
                    </a:solidFill>
                  </a:rPr>
                  <a:t>が低下する</a:t>
                </a:r>
              </a:p>
            </p:txBody>
          </p:sp>
        </mc:Choice>
        <mc:Fallback xmlns="">
          <p:sp>
            <p:nvSpPr>
              <p:cNvPr id="54" name="テキスト ボックス 53">
                <a:extLst>
                  <a:ext uri="{FF2B5EF4-FFF2-40B4-BE49-F238E27FC236}">
                    <a16:creationId xmlns:a16="http://schemas.microsoft.com/office/drawing/2014/main" id="{B6FCF04C-DA7C-059B-3F94-BF00ACB30E1B}"/>
                  </a:ext>
                </a:extLst>
              </p:cNvPr>
              <p:cNvSpPr txBox="1">
                <a:spLocks noRot="1" noChangeAspect="1" noMove="1" noResize="1" noEditPoints="1" noAdjustHandles="1" noChangeArrowheads="1" noChangeShapeType="1" noTextEdit="1"/>
              </p:cNvSpPr>
              <p:nvPr/>
            </p:nvSpPr>
            <p:spPr>
              <a:xfrm>
                <a:off x="8305466" y="4073176"/>
                <a:ext cx="3283729" cy="1957524"/>
              </a:xfrm>
              <a:prstGeom prst="rect">
                <a:avLst/>
              </a:prstGeom>
              <a:blipFill>
                <a:blip r:embed="rId12"/>
                <a:stretch>
                  <a:fillRect b="-6542"/>
                </a:stretch>
              </a:blipFill>
            </p:spPr>
            <p:txBody>
              <a:bodyPr/>
              <a:lstStyle/>
              <a:p>
                <a:r>
                  <a:rPr lang="ja-JP" altLang="en-US">
                    <a:noFill/>
                  </a:rPr>
                  <a:t> </a:t>
                </a:r>
              </a:p>
            </p:txBody>
          </p:sp>
        </mc:Fallback>
      </mc:AlternateContent>
      <p:sp>
        <p:nvSpPr>
          <p:cNvPr id="55" name="吹き出し: 角を丸めた四角形 54">
            <a:extLst>
              <a:ext uri="{FF2B5EF4-FFF2-40B4-BE49-F238E27FC236}">
                <a16:creationId xmlns:a16="http://schemas.microsoft.com/office/drawing/2014/main" id="{9902F1F2-CDA4-239D-7A96-E37477BDB7C7}"/>
              </a:ext>
            </a:extLst>
          </p:cNvPr>
          <p:cNvSpPr/>
          <p:nvPr/>
        </p:nvSpPr>
        <p:spPr>
          <a:xfrm>
            <a:off x="4799891" y="868001"/>
            <a:ext cx="6979690" cy="2572654"/>
          </a:xfrm>
          <a:prstGeom prst="wedgeRoundRectCallout">
            <a:avLst>
              <a:gd name="adj1" fmla="val -61487"/>
              <a:gd name="adj2" fmla="val -14449"/>
              <a:gd name="adj3" fmla="val 16667"/>
            </a:avLst>
          </a:prstGeom>
          <a:solidFill>
            <a:schemeClr val="bg1"/>
          </a:solid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50000"/>
              </a:lnSpc>
            </a:pPr>
            <a:r>
              <a:rPr kumimoji="1" lang="ja-JP" altLang="en-US" sz="2800">
                <a:solidFill>
                  <a:schemeClr val="tx1"/>
                </a:solidFill>
                <a:latin typeface="Courier New" panose="02070309020205020404" pitchFamily="49" charset="0"/>
              </a:rPr>
              <a:t>層数が多くなるほどパラメータ数が</a:t>
            </a:r>
            <a:endParaRPr kumimoji="1" lang="en-US" altLang="ja-JP" sz="2800">
              <a:solidFill>
                <a:schemeClr val="tx1"/>
              </a:solidFill>
              <a:latin typeface="Courier New" panose="02070309020205020404" pitchFamily="49" charset="0"/>
            </a:endParaRPr>
          </a:p>
          <a:p>
            <a:pPr algn="ctr">
              <a:lnSpc>
                <a:spcPct val="150000"/>
              </a:lnSpc>
            </a:pPr>
            <a:r>
              <a:rPr kumimoji="1" lang="ja-JP" altLang="en-US" sz="2800">
                <a:solidFill>
                  <a:schemeClr val="tx1"/>
                </a:solidFill>
                <a:latin typeface="Courier New" panose="02070309020205020404" pitchFamily="49" charset="0"/>
              </a:rPr>
              <a:t>増加し、物体の位置情報という</a:t>
            </a:r>
            <a:endParaRPr kumimoji="1" lang="en-US" altLang="ja-JP" sz="2800">
              <a:solidFill>
                <a:schemeClr val="tx1"/>
              </a:solidFill>
              <a:latin typeface="Courier New" panose="02070309020205020404" pitchFamily="49" charset="0"/>
            </a:endParaRPr>
          </a:p>
          <a:p>
            <a:pPr algn="ctr">
              <a:lnSpc>
                <a:spcPct val="150000"/>
              </a:lnSpc>
            </a:pPr>
            <a:r>
              <a:rPr kumimoji="1" lang="ja-JP" altLang="en-US" sz="2800">
                <a:solidFill>
                  <a:schemeClr val="tx1"/>
                </a:solidFill>
                <a:latin typeface="Courier New" panose="02070309020205020404" pitchFamily="49" charset="0"/>
              </a:rPr>
              <a:t>比較的低次元で表現できる情報に対して</a:t>
            </a:r>
            <a:endParaRPr kumimoji="1" lang="en-US" altLang="ja-JP" sz="2800">
              <a:solidFill>
                <a:schemeClr val="tx1"/>
              </a:solidFill>
              <a:latin typeface="Courier New" panose="02070309020205020404" pitchFamily="49" charset="0"/>
            </a:endParaRPr>
          </a:p>
          <a:p>
            <a:pPr algn="ctr">
              <a:lnSpc>
                <a:spcPct val="150000"/>
              </a:lnSpc>
            </a:pPr>
            <a:r>
              <a:rPr kumimoji="1" lang="ja-JP" altLang="en-US" sz="2800" b="1">
                <a:solidFill>
                  <a:srgbClr val="F17B0F"/>
                </a:solidFill>
                <a:latin typeface="Courier New" panose="02070309020205020404" pitchFamily="49" charset="0"/>
              </a:rPr>
              <a:t>過学習気味</a:t>
            </a:r>
            <a:r>
              <a:rPr kumimoji="1" lang="ja-JP" altLang="en-US" sz="2800">
                <a:solidFill>
                  <a:schemeClr val="tx1"/>
                </a:solidFill>
                <a:latin typeface="Courier New" panose="02070309020205020404" pitchFamily="49" charset="0"/>
              </a:rPr>
              <a:t>になった可能性</a:t>
            </a:r>
            <a:endParaRPr kumimoji="1" lang="en-US" altLang="ja-JP" sz="2800">
              <a:solidFill>
                <a:schemeClr val="tx1"/>
              </a:solidFill>
              <a:latin typeface="Courier New" panose="02070309020205020404" pitchFamily="49" charset="0"/>
            </a:endParaRPr>
          </a:p>
        </p:txBody>
      </p:sp>
      <p:sp>
        <p:nvSpPr>
          <p:cNvPr id="5" name="吹き出し: 角を丸めた四角形 4">
            <a:extLst>
              <a:ext uri="{FF2B5EF4-FFF2-40B4-BE49-F238E27FC236}">
                <a16:creationId xmlns:a16="http://schemas.microsoft.com/office/drawing/2014/main" id="{D5FB7BFF-E6DD-E37A-D909-F75D6D58D8C3}"/>
              </a:ext>
            </a:extLst>
          </p:cNvPr>
          <p:cNvSpPr/>
          <p:nvPr/>
        </p:nvSpPr>
        <p:spPr>
          <a:xfrm>
            <a:off x="4768404" y="3546361"/>
            <a:ext cx="6979690" cy="2659706"/>
          </a:xfrm>
          <a:prstGeom prst="wedgeRoundRectCallout">
            <a:avLst>
              <a:gd name="adj1" fmla="val -47537"/>
              <a:gd name="adj2" fmla="val -16996"/>
              <a:gd name="adj3" fmla="val 16667"/>
            </a:avLst>
          </a:prstGeom>
          <a:solidFill>
            <a:schemeClr val="bg1"/>
          </a:solid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50000"/>
              </a:lnSpc>
            </a:pPr>
            <a:r>
              <a:rPr kumimoji="1" lang="ja-JP" altLang="en-US" sz="2800">
                <a:solidFill>
                  <a:schemeClr val="tx1"/>
                </a:solidFill>
                <a:latin typeface="Courier New" panose="02070309020205020404" pitchFamily="49" charset="0"/>
              </a:rPr>
              <a:t>ベーラインモデル</a:t>
            </a:r>
            <a:r>
              <a:rPr kumimoji="1" lang="en-US" altLang="ja-JP" sz="2800" b="1">
                <a:solidFill>
                  <a:schemeClr val="tx1"/>
                </a:solidFill>
                <a:latin typeface="Courier New" panose="02070309020205020404" pitchFamily="49" charset="0"/>
              </a:rPr>
              <a:t>B</a:t>
            </a:r>
            <a:r>
              <a:rPr kumimoji="1" lang="ja-JP" altLang="en-US" sz="2800">
                <a:solidFill>
                  <a:schemeClr val="tx1"/>
                </a:solidFill>
                <a:latin typeface="Courier New" panose="02070309020205020404" pitchFamily="49" charset="0"/>
              </a:rPr>
              <a:t>において</a:t>
            </a:r>
            <a:endParaRPr kumimoji="1" lang="en-US" altLang="ja-JP" sz="2800">
              <a:solidFill>
                <a:schemeClr val="tx1"/>
              </a:solidFill>
              <a:latin typeface="Courier New" panose="02070309020205020404" pitchFamily="49" charset="0"/>
            </a:endParaRPr>
          </a:p>
          <a:p>
            <a:pPr algn="ctr">
              <a:lnSpc>
                <a:spcPct val="150000"/>
              </a:lnSpc>
            </a:pPr>
            <a:r>
              <a:rPr kumimoji="1" lang="ja-JP" altLang="en-US" sz="2800">
                <a:solidFill>
                  <a:schemeClr val="tx1"/>
                </a:solidFill>
                <a:latin typeface="Courier New" panose="02070309020205020404" pitchFamily="49" charset="0"/>
              </a:rPr>
              <a:t>運転シーン全体の情報を</a:t>
            </a:r>
            <a:r>
              <a:rPr kumimoji="1" lang="en-US" altLang="ja-JP" sz="2800" b="1">
                <a:solidFill>
                  <a:schemeClr val="tx1"/>
                </a:solidFill>
                <a:latin typeface="Courier New" panose="02070309020205020404" pitchFamily="49" charset="0"/>
              </a:rPr>
              <a:t>1</a:t>
            </a:r>
            <a:r>
              <a:rPr kumimoji="1" lang="ja-JP" altLang="en-US" sz="2800">
                <a:solidFill>
                  <a:schemeClr val="tx1"/>
                </a:solidFill>
                <a:latin typeface="Courier New" panose="02070309020205020404" pitchFamily="49" charset="0"/>
              </a:rPr>
              <a:t>つの特徴ベクトルとして表現しているため、交通状況の</a:t>
            </a:r>
            <a:endParaRPr kumimoji="1" lang="en-US" altLang="ja-JP" sz="2800">
              <a:solidFill>
                <a:schemeClr val="tx1"/>
              </a:solidFill>
              <a:latin typeface="Courier New" panose="02070309020205020404" pitchFamily="49" charset="0"/>
            </a:endParaRPr>
          </a:p>
          <a:p>
            <a:pPr algn="ctr">
              <a:lnSpc>
                <a:spcPct val="150000"/>
              </a:lnSpc>
            </a:pPr>
            <a:r>
              <a:rPr kumimoji="1" lang="ja-JP" altLang="en-US" sz="2800">
                <a:solidFill>
                  <a:schemeClr val="tx1"/>
                </a:solidFill>
                <a:latin typeface="Courier New" panose="02070309020205020404" pitchFamily="49" charset="0"/>
              </a:rPr>
              <a:t>構造を包括的に把握できた可能性</a:t>
            </a:r>
            <a:endParaRPr kumimoji="1" lang="en-US" altLang="ja-JP" sz="2800">
              <a:solidFill>
                <a:schemeClr val="tx1"/>
              </a:solidFill>
              <a:latin typeface="Courier New" panose="02070309020205020404" pitchFamily="49" charset="0"/>
            </a:endParaRPr>
          </a:p>
        </p:txBody>
      </p:sp>
      <p:graphicFrame>
        <p:nvGraphicFramePr>
          <p:cNvPr id="10" name="表 9">
            <a:extLst>
              <a:ext uri="{FF2B5EF4-FFF2-40B4-BE49-F238E27FC236}">
                <a16:creationId xmlns:a16="http://schemas.microsoft.com/office/drawing/2014/main" id="{FE9B8F76-669F-CB9C-53B6-EE53B7597125}"/>
              </a:ext>
            </a:extLst>
          </p:cNvPr>
          <p:cNvGraphicFramePr>
            <a:graphicFrameLocks noGrp="1"/>
          </p:cNvGraphicFramePr>
          <p:nvPr>
            <p:extLst>
              <p:ext uri="{D42A27DB-BD31-4B8C-83A1-F6EECF244321}">
                <p14:modId xmlns:p14="http://schemas.microsoft.com/office/powerpoint/2010/main" val="3442690598"/>
              </p:ext>
            </p:extLst>
          </p:nvPr>
        </p:nvGraphicFramePr>
        <p:xfrm>
          <a:off x="378978" y="2333174"/>
          <a:ext cx="4281914" cy="3810000"/>
        </p:xfrm>
        <a:graphic>
          <a:graphicData uri="http://schemas.openxmlformats.org/drawingml/2006/table">
            <a:tbl>
              <a:tblPr firstRow="1" bandRow="1">
                <a:tableStyleId>{5940675A-B579-460E-94D1-54222C63F5DA}</a:tableStyleId>
              </a:tblPr>
              <a:tblGrid>
                <a:gridCol w="2088705">
                  <a:extLst>
                    <a:ext uri="{9D8B030D-6E8A-4147-A177-3AD203B41FA5}">
                      <a16:colId xmlns:a16="http://schemas.microsoft.com/office/drawing/2014/main" val="2523919397"/>
                    </a:ext>
                  </a:extLst>
                </a:gridCol>
                <a:gridCol w="835935">
                  <a:extLst>
                    <a:ext uri="{9D8B030D-6E8A-4147-A177-3AD203B41FA5}">
                      <a16:colId xmlns:a16="http://schemas.microsoft.com/office/drawing/2014/main" val="4222916191"/>
                    </a:ext>
                  </a:extLst>
                </a:gridCol>
                <a:gridCol w="1357274">
                  <a:extLst>
                    <a:ext uri="{9D8B030D-6E8A-4147-A177-3AD203B41FA5}">
                      <a16:colId xmlns:a16="http://schemas.microsoft.com/office/drawing/2014/main" val="492349836"/>
                    </a:ext>
                  </a:extLst>
                </a:gridCol>
              </a:tblGrid>
              <a:tr h="592305">
                <a:tc>
                  <a:txBody>
                    <a:bodyPr/>
                    <a:lstStyle/>
                    <a:p>
                      <a:pPr algn="ctr"/>
                      <a:endParaRPr kumimoji="1" lang="ja-JP" altLang="en-US"/>
                    </a:p>
                  </a:txBody>
                  <a:tcPr anchor="ctr">
                    <a:lnL w="38100" cap="flat" cmpd="sng" algn="ctr">
                      <a:solidFill>
                        <a:schemeClr val="tx1"/>
                      </a:solidFill>
                      <a:prstDash val="solid"/>
                      <a:round/>
                      <a:headEnd type="none" w="med" len="med"/>
                      <a:tailEnd type="none" w="med" len="med"/>
                    </a:lnL>
                    <a:lnT w="381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pPr algn="ctr"/>
                      <a:r>
                        <a:rPr kumimoji="1" lang="en-US" altLang="ja-JP" sz="1000" b="1"/>
                        <a:t>Transformer</a:t>
                      </a:r>
                    </a:p>
                    <a:p>
                      <a:pPr algn="ctr"/>
                      <a:r>
                        <a:rPr kumimoji="1" lang="ja-JP" altLang="en-US" b="1"/>
                        <a:t>層数</a:t>
                      </a:r>
                    </a:p>
                  </a:txBody>
                  <a:tcPr anchor="ctr">
                    <a:lnT w="381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pPr algn="ctr"/>
                      <a:r>
                        <a:rPr kumimoji="1" lang="ja-JP" altLang="en-US" b="1"/>
                        <a:t>ラベル</a:t>
                      </a:r>
                      <a:endParaRPr kumimoji="1" lang="en-US" altLang="ja-JP" b="1"/>
                    </a:p>
                    <a:p>
                      <a:pPr algn="ctr"/>
                      <a:r>
                        <a:rPr kumimoji="1" lang="en-US" altLang="ja-JP" b="1"/>
                        <a:t>1</a:t>
                      </a:r>
                      <a:endParaRPr kumimoji="1" lang="ja-JP" altLang="en-US" b="1"/>
                    </a:p>
                  </a:txBody>
                  <a:tcPr anchor="ctr">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873557239"/>
                  </a:ext>
                </a:extLst>
              </a:tr>
              <a:tr h="379357">
                <a:tc>
                  <a:txBody>
                    <a:bodyPr/>
                    <a:lstStyle/>
                    <a:p>
                      <a:pPr algn="ctr"/>
                      <a:r>
                        <a:rPr kumimoji="1" lang="ja-JP" altLang="en-US" b="1"/>
                        <a:t>ベースライン</a:t>
                      </a:r>
                      <a:r>
                        <a:rPr kumimoji="1" lang="en-US" altLang="ja-JP" b="1"/>
                        <a:t>A</a:t>
                      </a:r>
                      <a:endParaRPr kumimoji="1" lang="ja-JP" altLang="en-US" b="1"/>
                    </a:p>
                  </a:txBody>
                  <a:tcPr anchor="ctr">
                    <a:lnL w="381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pPr algn="ctr"/>
                      <a:endParaRPr kumimoji="1" lang="ja-JP" altLang="en-US"/>
                    </a:p>
                  </a:txBody>
                  <a:tcPr anchor="ctr">
                    <a:solidFill>
                      <a:schemeClr val="accent1">
                        <a:lumMod val="20000"/>
                        <a:lumOff val="80000"/>
                      </a:schemeClr>
                    </a:solidFill>
                  </a:tcPr>
                </a:tc>
                <a:tc>
                  <a:txBody>
                    <a:bodyPr/>
                    <a:lstStyle/>
                    <a:p>
                      <a:pPr algn="ctr"/>
                      <a:r>
                        <a:rPr kumimoji="1" lang="en-US" altLang="ja-JP" sz="2000"/>
                        <a:t>0.464</a:t>
                      </a:r>
                      <a:endParaRPr kumimoji="1" lang="ja-JP" altLang="en-US" sz="2000"/>
                    </a:p>
                  </a:txBody>
                  <a:tcPr anchor="ctr">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124304094"/>
                  </a:ext>
                </a:extLst>
              </a:tr>
              <a:tr h="379357">
                <a:tc rowSpan="3">
                  <a:txBody>
                    <a:bodyPr/>
                    <a:lstStyle/>
                    <a:p>
                      <a:pPr algn="ctr"/>
                      <a:r>
                        <a:rPr kumimoji="1" lang="ja-JP" altLang="en-US" b="1"/>
                        <a:t>提案手法</a:t>
                      </a:r>
                      <a:r>
                        <a:rPr kumimoji="1" lang="en-US" altLang="ja-JP" b="1"/>
                        <a:t>A</a:t>
                      </a:r>
                      <a:endParaRPr kumimoji="1" lang="ja-JP" altLang="en-US" b="1"/>
                    </a:p>
                  </a:txBody>
                  <a:tcPr anchor="ctr">
                    <a:lnL w="381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a:t>1</a:t>
                      </a:r>
                      <a:endParaRPr kumimoji="1" lang="ja-JP" altLang="en-US"/>
                    </a:p>
                  </a:txBody>
                  <a:tcPr anchor="ctr">
                    <a:solidFill>
                      <a:schemeClr val="accent1">
                        <a:lumMod val="20000"/>
                        <a:lumOff val="80000"/>
                      </a:schemeClr>
                    </a:solidFill>
                  </a:tcPr>
                </a:tc>
                <a:tc>
                  <a:txBody>
                    <a:bodyPr/>
                    <a:lstStyle/>
                    <a:p>
                      <a:pPr algn="ctr"/>
                      <a:r>
                        <a:rPr kumimoji="1" lang="en-US" altLang="ja-JP" sz="2000"/>
                        <a:t>0.411</a:t>
                      </a:r>
                      <a:endParaRPr kumimoji="1" lang="ja-JP" altLang="en-US" sz="2000"/>
                    </a:p>
                  </a:txBody>
                  <a:tcPr anchor="ctr">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897085292"/>
                  </a:ext>
                </a:extLst>
              </a:tr>
              <a:tr h="379357">
                <a:tc vMerge="1">
                  <a:txBody>
                    <a:bodyPr/>
                    <a:lstStyle/>
                    <a:p>
                      <a:pPr algn="ctr"/>
                      <a:endParaRPr kumimoji="1" lang="ja-JP" altLang="en-US" b="1"/>
                    </a:p>
                  </a:txBody>
                  <a:tcPr anchor="ctr">
                    <a:solidFill>
                      <a:schemeClr val="accent5">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a:t>2</a:t>
                      </a:r>
                      <a:endParaRPr kumimoji="1" lang="ja-JP" altLang="en-US"/>
                    </a:p>
                  </a:txBody>
                  <a:tcPr anchor="ctr">
                    <a:solidFill>
                      <a:schemeClr val="accent1">
                        <a:lumMod val="20000"/>
                        <a:lumOff val="80000"/>
                      </a:schemeClr>
                    </a:solidFill>
                  </a:tcPr>
                </a:tc>
                <a:tc>
                  <a:txBody>
                    <a:bodyPr/>
                    <a:lstStyle/>
                    <a:p>
                      <a:pPr algn="ctr"/>
                      <a:r>
                        <a:rPr kumimoji="1" lang="en-US" altLang="ja-JP" sz="2000"/>
                        <a:t>0.465</a:t>
                      </a:r>
                      <a:endParaRPr kumimoji="1" lang="ja-JP" altLang="en-US" sz="2000"/>
                    </a:p>
                  </a:txBody>
                  <a:tcPr anchor="ctr">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53677155"/>
                  </a:ext>
                </a:extLst>
              </a:tr>
              <a:tr h="379357">
                <a:tc vMerge="1">
                  <a:txBody>
                    <a:bodyPr/>
                    <a:lstStyle/>
                    <a:p>
                      <a:pPr algn="ctr"/>
                      <a:endParaRPr kumimoji="1" lang="ja-JP" altLang="en-US" b="1"/>
                    </a:p>
                  </a:txBody>
                  <a:tcPr anchor="ctr">
                    <a:solidFill>
                      <a:schemeClr val="accent5">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a:t>4</a:t>
                      </a:r>
                      <a:endParaRPr kumimoji="1" lang="ja-JP" altLang="en-US"/>
                    </a:p>
                  </a:txBody>
                  <a:tcPr anchor="ctr">
                    <a:solidFill>
                      <a:schemeClr val="accent1">
                        <a:lumMod val="20000"/>
                        <a:lumOff val="80000"/>
                      </a:schemeClr>
                    </a:solidFill>
                  </a:tcPr>
                </a:tc>
                <a:tc>
                  <a:txBody>
                    <a:bodyPr/>
                    <a:lstStyle/>
                    <a:p>
                      <a:pPr algn="ctr"/>
                      <a:r>
                        <a:rPr kumimoji="1" lang="en-US" altLang="ja-JP" sz="2000"/>
                        <a:t>0.356</a:t>
                      </a:r>
                      <a:endParaRPr kumimoji="1" lang="ja-JP" altLang="en-US" sz="2000"/>
                    </a:p>
                  </a:txBody>
                  <a:tcPr anchor="ctr">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282466213"/>
                  </a:ext>
                </a:extLst>
              </a:tr>
              <a:tr h="379357">
                <a:tc>
                  <a:txBody>
                    <a:bodyPr/>
                    <a:lstStyle/>
                    <a:p>
                      <a:pPr algn="ctr"/>
                      <a:r>
                        <a:rPr kumimoji="1" lang="ja-JP" altLang="en-US" b="1"/>
                        <a:t>ベースライン</a:t>
                      </a:r>
                      <a:r>
                        <a:rPr kumimoji="1" lang="en-US" altLang="ja-JP" b="1"/>
                        <a:t>B</a:t>
                      </a:r>
                      <a:endParaRPr kumimoji="1" lang="ja-JP" altLang="en-US" b="1"/>
                    </a:p>
                  </a:txBody>
                  <a:tcPr anchor="ctr">
                    <a:lnL w="381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a:p>
                  </a:txBody>
                  <a:tcPr anchor="ctr">
                    <a:solidFill>
                      <a:schemeClr val="accent1">
                        <a:lumMod val="20000"/>
                        <a:lumOff val="80000"/>
                      </a:schemeClr>
                    </a:solidFill>
                  </a:tcPr>
                </a:tc>
                <a:tc>
                  <a:txBody>
                    <a:bodyPr/>
                    <a:lstStyle/>
                    <a:p>
                      <a:pPr algn="ctr"/>
                      <a:r>
                        <a:rPr kumimoji="1" lang="en-US" altLang="ja-JP" sz="2000" b="1">
                          <a:highlight>
                            <a:srgbClr val="F5F9A1"/>
                          </a:highlight>
                        </a:rPr>
                        <a:t>0.561</a:t>
                      </a:r>
                      <a:endParaRPr kumimoji="1" lang="ja-JP" altLang="en-US" sz="2000" b="1">
                        <a:highlight>
                          <a:srgbClr val="F5F9A1"/>
                        </a:highlight>
                      </a:endParaRPr>
                    </a:p>
                  </a:txBody>
                  <a:tcPr anchor="ctr">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7375701"/>
                  </a:ext>
                </a:extLst>
              </a:tr>
              <a:tr h="379357">
                <a:tc rowSpan="3">
                  <a:txBody>
                    <a:bodyPr/>
                    <a:lstStyle/>
                    <a:p>
                      <a:pPr algn="ctr"/>
                      <a:r>
                        <a:rPr kumimoji="1" lang="ja-JP" altLang="en-US" b="1"/>
                        <a:t>提案手法</a:t>
                      </a:r>
                      <a:r>
                        <a:rPr kumimoji="1" lang="en-US" altLang="ja-JP" b="1"/>
                        <a:t>B</a:t>
                      </a:r>
                      <a:endParaRPr kumimoji="1" lang="ja-JP" altLang="en-US" b="1"/>
                    </a:p>
                  </a:txBody>
                  <a:tcPr anchor="ctr">
                    <a:lnL w="38100" cap="flat" cmpd="sng" algn="ctr">
                      <a:solidFill>
                        <a:schemeClr val="tx1"/>
                      </a:solidFill>
                      <a:prstDash val="solid"/>
                      <a:round/>
                      <a:headEnd type="none" w="med" len="med"/>
                      <a:tailEnd type="none" w="med" len="med"/>
                    </a:lnL>
                    <a:lnB w="381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a:t>1</a:t>
                      </a:r>
                      <a:endParaRPr kumimoji="1" lang="ja-JP" altLang="en-US"/>
                    </a:p>
                  </a:txBody>
                  <a:tcPr anchor="ctr">
                    <a:solidFill>
                      <a:schemeClr val="accent1">
                        <a:lumMod val="20000"/>
                        <a:lumOff val="80000"/>
                      </a:schemeClr>
                    </a:solidFill>
                  </a:tcPr>
                </a:tc>
                <a:tc>
                  <a:txBody>
                    <a:bodyPr/>
                    <a:lstStyle/>
                    <a:p>
                      <a:pPr algn="ctr"/>
                      <a:r>
                        <a:rPr kumimoji="1" lang="en-US" altLang="ja-JP" sz="2000" b="0"/>
                        <a:t>0.487</a:t>
                      </a:r>
                      <a:endParaRPr kumimoji="1" lang="ja-JP" altLang="en-US" sz="2000" b="0"/>
                    </a:p>
                  </a:txBody>
                  <a:tcPr anchor="ctr">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252215952"/>
                  </a:ext>
                </a:extLst>
              </a:tr>
              <a:tr h="379357">
                <a:tc vMerge="1">
                  <a:txBody>
                    <a:bodyPr/>
                    <a:lstStyle/>
                    <a:p>
                      <a:pPr algn="ctr"/>
                      <a:endParaRPr kumimoji="1" lang="ja-JP" altLang="en-US" b="1"/>
                    </a:p>
                  </a:txBody>
                  <a:tcPr anchor="ctr">
                    <a:solidFill>
                      <a:schemeClr val="accent5">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a:t>2</a:t>
                      </a:r>
                      <a:endParaRPr kumimoji="1" lang="ja-JP" altLang="en-US"/>
                    </a:p>
                  </a:txBody>
                  <a:tcPr anchor="ctr">
                    <a:solidFill>
                      <a:schemeClr val="accent1">
                        <a:lumMod val="20000"/>
                        <a:lumOff val="80000"/>
                      </a:schemeClr>
                    </a:solidFill>
                  </a:tcPr>
                </a:tc>
                <a:tc>
                  <a:txBody>
                    <a:bodyPr/>
                    <a:lstStyle/>
                    <a:p>
                      <a:pPr algn="ctr"/>
                      <a:r>
                        <a:rPr kumimoji="1" lang="en-US" altLang="ja-JP" sz="2000" b="0"/>
                        <a:t>0.454</a:t>
                      </a:r>
                      <a:endParaRPr kumimoji="1" lang="ja-JP" altLang="en-US" sz="2000" b="0"/>
                    </a:p>
                  </a:txBody>
                  <a:tcPr anchor="ctr">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16974500"/>
                  </a:ext>
                </a:extLst>
              </a:tr>
              <a:tr h="379357">
                <a:tc vMerge="1">
                  <a:txBody>
                    <a:bodyPr/>
                    <a:lstStyle/>
                    <a:p>
                      <a:pPr algn="ctr"/>
                      <a:endParaRPr kumimoji="1" lang="ja-JP" altLang="en-US" b="1"/>
                    </a:p>
                  </a:txBody>
                  <a:tcPr anchor="ctr">
                    <a:solidFill>
                      <a:schemeClr val="accent5">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a:t>4</a:t>
                      </a:r>
                      <a:endParaRPr kumimoji="1" lang="ja-JP" altLang="en-US"/>
                    </a:p>
                  </a:txBody>
                  <a:tcPr anchor="ctr">
                    <a:lnB w="381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kumimoji="1" lang="en-US" altLang="ja-JP" sz="2000"/>
                        <a:t>0.375</a:t>
                      </a:r>
                      <a:endParaRPr kumimoji="1" lang="ja-JP" altLang="en-US" sz="2000"/>
                    </a:p>
                  </a:txBody>
                  <a:tcPr anchor="ctr">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23397834"/>
                  </a:ext>
                </a:extLst>
              </a:tr>
            </a:tbl>
          </a:graphicData>
        </a:graphic>
      </p:graphicFrame>
      <p:sp>
        <p:nvSpPr>
          <p:cNvPr id="13" name="正方形/長方形 12">
            <a:extLst>
              <a:ext uri="{FF2B5EF4-FFF2-40B4-BE49-F238E27FC236}">
                <a16:creationId xmlns:a16="http://schemas.microsoft.com/office/drawing/2014/main" id="{31BC3C76-B3DC-FA48-4F6F-E21180EEDA3D}"/>
              </a:ext>
            </a:extLst>
          </p:cNvPr>
          <p:cNvSpPr/>
          <p:nvPr/>
        </p:nvSpPr>
        <p:spPr>
          <a:xfrm>
            <a:off x="378978" y="4530198"/>
            <a:ext cx="4265651" cy="454017"/>
          </a:xfrm>
          <a:prstGeom prst="rect">
            <a:avLst/>
          </a:prstGeom>
          <a:noFill/>
          <a:ln w="57150">
            <a:solidFill>
              <a:srgbClr val="FF0000"/>
            </a:solidFill>
          </a:ln>
          <a:effectLst>
            <a:glow rad="101600">
              <a:srgbClr val="F17B0F">
                <a:alpha val="60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408532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1"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5" grpId="1" animBg="1"/>
      <p:bldP spid="13" grpId="1"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39E857-B91F-43D4-CE21-892FB91DC29C}"/>
            </a:ext>
          </a:extLst>
        </p:cNvPr>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C0C823D8-87FF-C27E-FE55-6BA450460ABA}"/>
              </a:ext>
            </a:extLst>
          </p:cNvPr>
          <p:cNvSpPr>
            <a:spLocks noGrp="1"/>
          </p:cNvSpPr>
          <p:nvPr>
            <p:ph type="sldNum" sz="quarter" idx="12"/>
          </p:nvPr>
        </p:nvSpPr>
        <p:spPr/>
        <p:txBody>
          <a:bodyPr/>
          <a:lstStyle/>
          <a:p>
            <a:r>
              <a:rPr kumimoji="1" lang="en-US" altLang="ja-JP" sz="2800"/>
              <a:t>29</a:t>
            </a:r>
            <a:endParaRPr kumimoji="1" lang="ja-JP" altLang="en-US" sz="2800"/>
          </a:p>
        </p:txBody>
      </p:sp>
      <p:sp>
        <p:nvSpPr>
          <p:cNvPr id="3" name="タイトル 1">
            <a:extLst>
              <a:ext uri="{FF2B5EF4-FFF2-40B4-BE49-F238E27FC236}">
                <a16:creationId xmlns:a16="http://schemas.microsoft.com/office/drawing/2014/main" id="{0A537840-99B4-36D5-59D1-4400223E0E5A}"/>
              </a:ext>
            </a:extLst>
          </p:cNvPr>
          <p:cNvSpPr txBox="1">
            <a:spLocks/>
          </p:cNvSpPr>
          <p:nvPr/>
        </p:nvSpPr>
        <p:spPr>
          <a:xfrm>
            <a:off x="834556" y="343446"/>
            <a:ext cx="7092894" cy="827302"/>
          </a:xfrm>
          <a:prstGeom prst="rect">
            <a:avLst/>
          </a:prstGeom>
        </p:spPr>
        <p:txBody>
          <a:bodyPr/>
          <a:lstStyle>
            <a:lvl1pPr algn="l" defTabSz="914400" rtl="0" eaLnBrk="1" latinLnBrk="0" hangingPunct="1">
              <a:lnSpc>
                <a:spcPct val="85000"/>
              </a:lnSpc>
              <a:spcBef>
                <a:spcPct val="0"/>
              </a:spcBef>
              <a:buNone/>
              <a:defRPr kumimoji="1" sz="4800" kern="1200" spc="-50" baseline="0">
                <a:solidFill>
                  <a:schemeClr val="tx1">
                    <a:lumMod val="75000"/>
                    <a:lumOff val="25000"/>
                  </a:schemeClr>
                </a:solidFill>
                <a:latin typeface="+mj-lt"/>
                <a:ea typeface="+mj-ea"/>
                <a:cs typeface="+mj-cs"/>
              </a:defRPr>
            </a:lvl1pPr>
          </a:lstStyle>
          <a:p>
            <a:endParaRPr lang="en-US" altLang="ja-JP"/>
          </a:p>
        </p:txBody>
      </p:sp>
      <p:sp>
        <p:nvSpPr>
          <p:cNvPr id="4" name="タイトル 1">
            <a:extLst>
              <a:ext uri="{FF2B5EF4-FFF2-40B4-BE49-F238E27FC236}">
                <a16:creationId xmlns:a16="http://schemas.microsoft.com/office/drawing/2014/main" id="{1C8A78D3-2876-186C-51B7-D42E15B6A46B}"/>
              </a:ext>
            </a:extLst>
          </p:cNvPr>
          <p:cNvSpPr txBox="1">
            <a:spLocks/>
          </p:cNvSpPr>
          <p:nvPr/>
        </p:nvSpPr>
        <p:spPr>
          <a:xfrm>
            <a:off x="834555" y="343446"/>
            <a:ext cx="9667981" cy="827302"/>
          </a:xfrm>
          <a:prstGeom prst="rect">
            <a:avLst/>
          </a:prstGeom>
        </p:spPr>
        <p:txBody>
          <a:bodyPr/>
          <a:lstStyle>
            <a:lvl1pPr algn="l" defTabSz="914400" rtl="0" eaLnBrk="1" latinLnBrk="0" hangingPunct="1">
              <a:lnSpc>
                <a:spcPct val="85000"/>
              </a:lnSpc>
              <a:spcBef>
                <a:spcPct val="0"/>
              </a:spcBef>
              <a:buNone/>
              <a:defRPr kumimoji="1" sz="4800" kern="1200" spc="-50" baseline="0">
                <a:solidFill>
                  <a:schemeClr val="tx1">
                    <a:lumMod val="75000"/>
                    <a:lumOff val="25000"/>
                  </a:schemeClr>
                </a:solidFill>
                <a:latin typeface="+mj-lt"/>
                <a:ea typeface="+mj-ea"/>
                <a:cs typeface="+mj-cs"/>
              </a:defRPr>
            </a:lvl1pPr>
          </a:lstStyle>
          <a:p>
            <a:r>
              <a:rPr lang="ja-JP" altLang="en-US"/>
              <a:t>定量的評価</a:t>
            </a:r>
            <a:endParaRPr lang="en-US" altLang="ja-JP"/>
          </a:p>
        </p:txBody>
      </p:sp>
      <p:sp>
        <p:nvSpPr>
          <p:cNvPr id="5" name="テキスト ボックス 4">
            <a:extLst>
              <a:ext uri="{FF2B5EF4-FFF2-40B4-BE49-F238E27FC236}">
                <a16:creationId xmlns:a16="http://schemas.microsoft.com/office/drawing/2014/main" id="{99C07DDD-4E18-07FC-0A34-323FFF50E2DE}"/>
              </a:ext>
            </a:extLst>
          </p:cNvPr>
          <p:cNvSpPr txBox="1"/>
          <p:nvPr/>
        </p:nvSpPr>
        <p:spPr>
          <a:xfrm>
            <a:off x="227900" y="5481148"/>
            <a:ext cx="4592227" cy="788806"/>
          </a:xfrm>
          <a:prstGeom prst="rect">
            <a:avLst/>
          </a:prstGeom>
          <a:noFill/>
        </p:spPr>
        <p:txBody>
          <a:bodyPr wrap="square" rtlCol="0">
            <a:spAutoFit/>
          </a:bodyPr>
          <a:lstStyle/>
          <a:p>
            <a:pPr>
              <a:lnSpc>
                <a:spcPct val="150000"/>
              </a:lnSpc>
            </a:pPr>
            <a:r>
              <a:rPr kumimoji="1" lang="ja-JP" altLang="en-US" sz="1600" b="1"/>
              <a:t>ラベル</a:t>
            </a:r>
            <a:r>
              <a:rPr kumimoji="1" lang="en-US" altLang="ja-JP" sz="1600" b="1"/>
              <a:t>1 : </a:t>
            </a:r>
            <a:r>
              <a:rPr kumimoji="1" lang="ja-JP" altLang="en-US" sz="1600" b="1"/>
              <a:t>自車進路に進入している</a:t>
            </a:r>
            <a:endParaRPr kumimoji="1" lang="en-US" altLang="ja-JP" sz="1600" b="1"/>
          </a:p>
          <a:p>
            <a:pPr>
              <a:lnSpc>
                <a:spcPct val="150000"/>
              </a:lnSpc>
            </a:pPr>
            <a:r>
              <a:rPr kumimoji="1" lang="ja-JP" altLang="en-US" sz="1600" b="1"/>
              <a:t>ラベル</a:t>
            </a:r>
            <a:r>
              <a:rPr kumimoji="1" lang="en-US" altLang="ja-JP" sz="1600" b="1"/>
              <a:t>2</a:t>
            </a:r>
            <a:r>
              <a:rPr kumimoji="1" lang="ja-JP" altLang="en-US" sz="1600" b="1"/>
              <a:t> </a:t>
            </a:r>
            <a:r>
              <a:rPr kumimoji="1" lang="en-US" altLang="ja-JP" sz="1600" b="1"/>
              <a:t>:</a:t>
            </a:r>
            <a:r>
              <a:rPr kumimoji="1" lang="ja-JP" altLang="en-US" sz="1600" b="1"/>
              <a:t> 自車進路に進入するかもしれない</a:t>
            </a:r>
            <a:endParaRPr kumimoji="1" lang="en-US" altLang="ja-JP" sz="1600" b="1"/>
          </a:p>
        </p:txBody>
      </p:sp>
      <p:sp>
        <p:nvSpPr>
          <p:cNvPr id="9" name="テキスト ボックス 8">
            <a:extLst>
              <a:ext uri="{FF2B5EF4-FFF2-40B4-BE49-F238E27FC236}">
                <a16:creationId xmlns:a16="http://schemas.microsoft.com/office/drawing/2014/main" id="{89588C7F-9EA8-7DA8-F53F-6E3EEA2254B6}"/>
              </a:ext>
            </a:extLst>
          </p:cNvPr>
          <p:cNvSpPr txBox="1"/>
          <p:nvPr/>
        </p:nvSpPr>
        <p:spPr>
          <a:xfrm>
            <a:off x="4113716" y="5481148"/>
            <a:ext cx="4761014" cy="788806"/>
          </a:xfrm>
          <a:prstGeom prst="rect">
            <a:avLst/>
          </a:prstGeom>
          <a:noFill/>
        </p:spPr>
        <p:txBody>
          <a:bodyPr wrap="square">
            <a:spAutoFit/>
          </a:bodyPr>
          <a:lstStyle/>
          <a:p>
            <a:pPr>
              <a:lnSpc>
                <a:spcPct val="150000"/>
              </a:lnSpc>
            </a:pPr>
            <a:r>
              <a:rPr kumimoji="1" lang="ja-JP" altLang="en-US" sz="1600" b="1"/>
              <a:t>ラベル</a:t>
            </a:r>
            <a:r>
              <a:rPr kumimoji="1" lang="en-US" altLang="ja-JP" sz="1600" b="1"/>
              <a:t>3 : </a:t>
            </a:r>
            <a:r>
              <a:rPr kumimoji="1" lang="ja-JP" altLang="en-US" sz="1600" b="1"/>
              <a:t>自車の存在に気づいていない</a:t>
            </a:r>
            <a:endParaRPr kumimoji="1" lang="en-US" altLang="ja-JP" sz="1600" b="1"/>
          </a:p>
          <a:p>
            <a:pPr>
              <a:lnSpc>
                <a:spcPct val="150000"/>
              </a:lnSpc>
            </a:pPr>
            <a:r>
              <a:rPr kumimoji="1" lang="ja-JP" altLang="en-US" sz="1600" b="1"/>
              <a:t>ラベル</a:t>
            </a:r>
            <a:r>
              <a:rPr kumimoji="1" lang="en-US" altLang="ja-JP" sz="1600" b="1"/>
              <a:t>4</a:t>
            </a:r>
            <a:r>
              <a:rPr kumimoji="1" lang="ja-JP" altLang="en-US" sz="1600" b="1"/>
              <a:t> </a:t>
            </a:r>
            <a:r>
              <a:rPr kumimoji="1" lang="en-US" altLang="ja-JP" sz="1600" b="1"/>
              <a:t>:</a:t>
            </a:r>
            <a:r>
              <a:rPr kumimoji="1" lang="ja-JP" altLang="en-US" sz="1600" b="1"/>
              <a:t> 停止、減速するかもしれない</a:t>
            </a:r>
            <a:endParaRPr kumimoji="1" lang="en-US" altLang="ja-JP" sz="1600" b="1"/>
          </a:p>
        </p:txBody>
      </p:sp>
      <p:graphicFrame>
        <p:nvGraphicFramePr>
          <p:cNvPr id="51" name="表 50">
            <a:extLst>
              <a:ext uri="{FF2B5EF4-FFF2-40B4-BE49-F238E27FC236}">
                <a16:creationId xmlns:a16="http://schemas.microsoft.com/office/drawing/2014/main" id="{FEE31EDF-91F7-C514-A4C2-05DB09A04990}"/>
              </a:ext>
            </a:extLst>
          </p:cNvPr>
          <p:cNvGraphicFramePr>
            <a:graphicFrameLocks noGrp="1"/>
          </p:cNvGraphicFramePr>
          <p:nvPr/>
        </p:nvGraphicFramePr>
        <p:xfrm>
          <a:off x="470658" y="1398238"/>
          <a:ext cx="11308473" cy="3810000"/>
        </p:xfrm>
        <a:graphic>
          <a:graphicData uri="http://schemas.openxmlformats.org/drawingml/2006/table">
            <a:tbl>
              <a:tblPr firstRow="1" bandRow="1">
                <a:tableStyleId>{5940675A-B579-460E-94D1-54222C63F5DA}</a:tableStyleId>
              </a:tblPr>
              <a:tblGrid>
                <a:gridCol w="2088705">
                  <a:extLst>
                    <a:ext uri="{9D8B030D-6E8A-4147-A177-3AD203B41FA5}">
                      <a16:colId xmlns:a16="http://schemas.microsoft.com/office/drawing/2014/main" val="172481632"/>
                    </a:ext>
                  </a:extLst>
                </a:gridCol>
                <a:gridCol w="1246951">
                  <a:extLst>
                    <a:ext uri="{9D8B030D-6E8A-4147-A177-3AD203B41FA5}">
                      <a16:colId xmlns:a16="http://schemas.microsoft.com/office/drawing/2014/main" val="1996647603"/>
                    </a:ext>
                  </a:extLst>
                </a:gridCol>
                <a:gridCol w="1246951">
                  <a:extLst>
                    <a:ext uri="{9D8B030D-6E8A-4147-A177-3AD203B41FA5}">
                      <a16:colId xmlns:a16="http://schemas.microsoft.com/office/drawing/2014/main" val="3584039414"/>
                    </a:ext>
                  </a:extLst>
                </a:gridCol>
                <a:gridCol w="835935">
                  <a:extLst>
                    <a:ext uri="{9D8B030D-6E8A-4147-A177-3AD203B41FA5}">
                      <a16:colId xmlns:a16="http://schemas.microsoft.com/office/drawing/2014/main" val="3642830238"/>
                    </a:ext>
                  </a:extLst>
                </a:gridCol>
                <a:gridCol w="1357274">
                  <a:extLst>
                    <a:ext uri="{9D8B030D-6E8A-4147-A177-3AD203B41FA5}">
                      <a16:colId xmlns:a16="http://schemas.microsoft.com/office/drawing/2014/main" val="1707988719"/>
                    </a:ext>
                  </a:extLst>
                </a:gridCol>
                <a:gridCol w="873328">
                  <a:extLst>
                    <a:ext uri="{9D8B030D-6E8A-4147-A177-3AD203B41FA5}">
                      <a16:colId xmlns:a16="http://schemas.microsoft.com/office/drawing/2014/main" val="410403947"/>
                    </a:ext>
                  </a:extLst>
                </a:gridCol>
                <a:gridCol w="873328">
                  <a:extLst>
                    <a:ext uri="{9D8B030D-6E8A-4147-A177-3AD203B41FA5}">
                      <a16:colId xmlns:a16="http://schemas.microsoft.com/office/drawing/2014/main" val="3005089870"/>
                    </a:ext>
                  </a:extLst>
                </a:gridCol>
                <a:gridCol w="873328">
                  <a:extLst>
                    <a:ext uri="{9D8B030D-6E8A-4147-A177-3AD203B41FA5}">
                      <a16:colId xmlns:a16="http://schemas.microsoft.com/office/drawing/2014/main" val="761963065"/>
                    </a:ext>
                  </a:extLst>
                </a:gridCol>
                <a:gridCol w="873328">
                  <a:extLst>
                    <a:ext uri="{9D8B030D-6E8A-4147-A177-3AD203B41FA5}">
                      <a16:colId xmlns:a16="http://schemas.microsoft.com/office/drawing/2014/main" val="4196446422"/>
                    </a:ext>
                  </a:extLst>
                </a:gridCol>
                <a:gridCol w="1039345">
                  <a:extLst>
                    <a:ext uri="{9D8B030D-6E8A-4147-A177-3AD203B41FA5}">
                      <a16:colId xmlns:a16="http://schemas.microsoft.com/office/drawing/2014/main" val="393487599"/>
                    </a:ext>
                  </a:extLst>
                </a:gridCol>
              </a:tblGrid>
              <a:tr h="592305">
                <a:tc>
                  <a:txBody>
                    <a:bodyPr/>
                    <a:lstStyle/>
                    <a:p>
                      <a:pPr algn="ctr"/>
                      <a:endParaRPr kumimoji="1" lang="ja-JP" altLang="en-US"/>
                    </a:p>
                  </a:txBody>
                  <a:tcPr anchor="ctr">
                    <a:lnL w="38100" cap="flat" cmpd="sng" algn="ctr">
                      <a:solidFill>
                        <a:schemeClr val="tx1"/>
                      </a:solidFill>
                      <a:prstDash val="solid"/>
                      <a:round/>
                      <a:headEnd type="none" w="med" len="med"/>
                      <a:tailEnd type="none" w="med" len="med"/>
                    </a:lnL>
                    <a:lnT w="381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pPr algn="ctr"/>
                      <a:r>
                        <a:rPr kumimoji="1" lang="ja-JP" altLang="en-US" b="1"/>
                        <a:t>交通環境</a:t>
                      </a:r>
                    </a:p>
                  </a:txBody>
                  <a:tcPr anchor="ctr">
                    <a:lnT w="381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pPr algn="ctr"/>
                      <a:r>
                        <a:rPr kumimoji="1" lang="ja-JP" altLang="en-US" b="1"/>
                        <a:t>関係性</a:t>
                      </a:r>
                    </a:p>
                  </a:txBody>
                  <a:tcPr anchor="ctr">
                    <a:lnT w="381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pPr algn="ctr"/>
                      <a:r>
                        <a:rPr kumimoji="1" lang="en-US" altLang="ja-JP" sz="1000" b="1"/>
                        <a:t>Transformer</a:t>
                      </a:r>
                    </a:p>
                    <a:p>
                      <a:pPr algn="ctr"/>
                      <a:r>
                        <a:rPr kumimoji="1" lang="ja-JP" altLang="en-US" b="1"/>
                        <a:t>層数</a:t>
                      </a:r>
                    </a:p>
                  </a:txBody>
                  <a:tcPr anchor="ctr">
                    <a:lnT w="38100"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pPr algn="ctr"/>
                      <a:r>
                        <a:rPr kumimoji="1" lang="ja-JP" altLang="en-US" b="1"/>
                        <a:t>ラベル</a:t>
                      </a:r>
                      <a:endParaRPr kumimoji="1" lang="en-US" altLang="ja-JP" b="1"/>
                    </a:p>
                    <a:p>
                      <a:pPr algn="ctr"/>
                      <a:r>
                        <a:rPr kumimoji="1" lang="en-US" altLang="ja-JP" b="1"/>
                        <a:t>1</a:t>
                      </a:r>
                      <a:endParaRPr kumimoji="1" lang="ja-JP" altLang="en-US" b="1"/>
                    </a:p>
                  </a:txBody>
                  <a:tcPr anchor="ctr">
                    <a:lnR w="12700" cmpd="sng">
                      <a:noFill/>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kumimoji="1" lang="ja-JP" altLang="en-US" b="1"/>
                        <a:t>ラベル</a:t>
                      </a:r>
                      <a:r>
                        <a:rPr kumimoji="1" lang="en-US" altLang="ja-JP" b="1"/>
                        <a:t>2</a:t>
                      </a:r>
                      <a:endParaRPr kumimoji="1" lang="ja-JP" altLang="en-US" b="1"/>
                    </a:p>
                  </a:txBody>
                  <a:tcPr anchor="ctr">
                    <a:lnL w="12700" cmpd="sng">
                      <a:noFill/>
                    </a:lnL>
                    <a:lnR w="12700" cmpd="sng">
                      <a:noFill/>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kumimoji="1" lang="ja-JP" altLang="en-US" b="1"/>
                        <a:t>ラベル</a:t>
                      </a:r>
                      <a:r>
                        <a:rPr kumimoji="1" lang="en-US" altLang="ja-JP" b="1"/>
                        <a:t>3</a:t>
                      </a:r>
                      <a:endParaRPr kumimoji="1" lang="ja-JP" altLang="en-US" b="1"/>
                    </a:p>
                  </a:txBody>
                  <a:tcPr anchor="ctr">
                    <a:lnL w="12700" cmpd="sng">
                      <a:noFill/>
                    </a:lnL>
                    <a:lnR w="12700" cmpd="sng">
                      <a:noFill/>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kumimoji="1" lang="ja-JP" altLang="en-US" b="1"/>
                        <a:t>ラベル</a:t>
                      </a:r>
                      <a:r>
                        <a:rPr kumimoji="1" lang="en-US" altLang="ja-JP" b="1"/>
                        <a:t>4</a:t>
                      </a:r>
                      <a:endParaRPr kumimoji="1" lang="ja-JP" altLang="en-US" b="1"/>
                    </a:p>
                  </a:txBody>
                  <a:tcPr anchor="ctr">
                    <a:lnL w="12700" cmpd="sng">
                      <a:noFill/>
                    </a:lnL>
                    <a:lnR w="12700" cmpd="sng">
                      <a:noFill/>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kumimoji="1" lang="ja-JP" altLang="en-US" b="1"/>
                        <a:t>ラベル</a:t>
                      </a:r>
                      <a:r>
                        <a:rPr kumimoji="1" lang="en-US" altLang="ja-JP" b="1"/>
                        <a:t>5</a:t>
                      </a:r>
                      <a:endParaRPr kumimoji="1" lang="ja-JP" altLang="en-US" b="1"/>
                    </a:p>
                  </a:txBody>
                  <a:tcPr anchor="ctr">
                    <a:lnL w="12700" cmpd="sng">
                      <a:noFill/>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kumimoji="1" lang="en-US" altLang="ja-JP" b="1"/>
                        <a:t>Macro F1</a:t>
                      </a:r>
                      <a:endParaRPr kumimoji="1" lang="ja-JP" altLang="en-US" b="1"/>
                    </a:p>
                  </a:txBody>
                  <a:tcPr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solidFill>
                      <a:schemeClr val="accent1">
                        <a:lumMod val="20000"/>
                        <a:lumOff val="80000"/>
                      </a:schemeClr>
                    </a:solidFill>
                  </a:tcPr>
                </a:tc>
                <a:extLst>
                  <a:ext uri="{0D108BD9-81ED-4DB2-BD59-A6C34878D82A}">
                    <a16:rowId xmlns:a16="http://schemas.microsoft.com/office/drawing/2014/main" val="769123279"/>
                  </a:ext>
                </a:extLst>
              </a:tr>
              <a:tr h="379357">
                <a:tc>
                  <a:txBody>
                    <a:bodyPr/>
                    <a:lstStyle/>
                    <a:p>
                      <a:pPr algn="ctr"/>
                      <a:r>
                        <a:rPr kumimoji="1" lang="ja-JP" altLang="en-US" b="1"/>
                        <a:t>ベースライン</a:t>
                      </a:r>
                      <a:r>
                        <a:rPr kumimoji="1" lang="en-US" altLang="ja-JP" b="1"/>
                        <a:t>A</a:t>
                      </a:r>
                      <a:endParaRPr kumimoji="1" lang="ja-JP" altLang="en-US" b="1"/>
                    </a:p>
                  </a:txBody>
                  <a:tcPr anchor="ctr">
                    <a:lnL w="381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pPr algn="ctr"/>
                      <a:endParaRPr kumimoji="1" lang="ja-JP" altLang="en-US" b="1"/>
                    </a:p>
                  </a:txBody>
                  <a:tcPr anchor="ctr">
                    <a:solidFill>
                      <a:schemeClr val="accent1">
                        <a:lumMod val="20000"/>
                        <a:lumOff val="80000"/>
                      </a:schemeClr>
                    </a:solidFill>
                  </a:tcPr>
                </a:tc>
                <a:tc>
                  <a:txBody>
                    <a:bodyPr/>
                    <a:lstStyle/>
                    <a:p>
                      <a:pPr algn="ctr"/>
                      <a:endParaRPr kumimoji="1" lang="ja-JP" altLang="en-US" b="1"/>
                    </a:p>
                  </a:txBody>
                  <a:tcPr anchor="ctr">
                    <a:solidFill>
                      <a:schemeClr val="accent1">
                        <a:lumMod val="20000"/>
                        <a:lumOff val="80000"/>
                      </a:schemeClr>
                    </a:solidFill>
                  </a:tcPr>
                </a:tc>
                <a:tc>
                  <a:txBody>
                    <a:bodyPr/>
                    <a:lstStyle/>
                    <a:p>
                      <a:pPr algn="ctr"/>
                      <a:endParaRPr kumimoji="1" lang="ja-JP" altLang="en-US"/>
                    </a:p>
                  </a:txBody>
                  <a:tcPr anchor="ctr">
                    <a:solidFill>
                      <a:schemeClr val="accent1">
                        <a:lumMod val="20000"/>
                        <a:lumOff val="80000"/>
                      </a:schemeClr>
                    </a:solidFill>
                  </a:tcPr>
                </a:tc>
                <a:tc>
                  <a:txBody>
                    <a:bodyPr/>
                    <a:lstStyle/>
                    <a:p>
                      <a:pPr algn="ctr"/>
                      <a:r>
                        <a:rPr kumimoji="1" lang="en-US" altLang="ja-JP" sz="2000"/>
                        <a:t>0.464</a:t>
                      </a:r>
                      <a:endParaRPr kumimoji="1" lang="ja-JP" altLang="en-US" sz="2000"/>
                    </a:p>
                  </a:txBody>
                  <a:tcPr anchor="ctr">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2000"/>
                        <a:t>0.585</a:t>
                      </a:r>
                      <a:endParaRPr kumimoji="1" lang="ja-JP" altLang="en-US" sz="2000"/>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2000"/>
                        <a:t>0.630</a:t>
                      </a:r>
                      <a:endParaRPr kumimoji="1" lang="ja-JP" altLang="en-US" sz="2000"/>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2000"/>
                        <a:t>0.627</a:t>
                      </a:r>
                      <a:endParaRPr kumimoji="1" lang="ja-JP" altLang="en-US" sz="2000"/>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2000"/>
                        <a:t>0.253</a:t>
                      </a:r>
                      <a:endParaRPr kumimoji="1" lang="ja-JP" altLang="en-US" sz="2000"/>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2000"/>
                        <a:t>0.512</a:t>
                      </a:r>
                      <a:endParaRPr kumimoji="1" lang="ja-JP" altLang="en-US" sz="2000"/>
                    </a:p>
                  </a:txBody>
                  <a:tcPr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3140630292"/>
                  </a:ext>
                </a:extLst>
              </a:tr>
              <a:tr h="379357">
                <a:tc rowSpan="3">
                  <a:txBody>
                    <a:bodyPr/>
                    <a:lstStyle/>
                    <a:p>
                      <a:pPr algn="ctr"/>
                      <a:r>
                        <a:rPr kumimoji="1" lang="ja-JP" altLang="en-US" b="1"/>
                        <a:t>提案手法</a:t>
                      </a:r>
                      <a:r>
                        <a:rPr kumimoji="1" lang="en-US" altLang="ja-JP" b="1"/>
                        <a:t>A</a:t>
                      </a:r>
                      <a:endParaRPr kumimoji="1" lang="ja-JP" altLang="en-US" b="1"/>
                    </a:p>
                  </a:txBody>
                  <a:tcPr anchor="ctr">
                    <a:lnL w="38100" cap="flat" cmpd="sng" algn="ctr">
                      <a:solidFill>
                        <a:schemeClr val="tx1"/>
                      </a:solidFill>
                      <a:prstDash val="solid"/>
                      <a:round/>
                      <a:headEnd type="none" w="med" len="med"/>
                      <a:tailEnd type="none" w="med" len="med"/>
                    </a:lnL>
                    <a:solidFill>
                      <a:schemeClr val="accent1">
                        <a:lumMod val="20000"/>
                        <a:lumOff val="80000"/>
                      </a:schemeClr>
                    </a:solidFill>
                  </a:tcPr>
                </a:tc>
                <a:tc row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a:p>
                  </a:txBody>
                  <a:tcPr anchor="ctr">
                    <a:solidFill>
                      <a:schemeClr val="accent1">
                        <a:lumMod val="20000"/>
                        <a:lumOff val="80000"/>
                      </a:schemeClr>
                    </a:solidFill>
                  </a:tcPr>
                </a:tc>
                <a:tc row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a:t>✓</a:t>
                      </a:r>
                    </a:p>
                  </a:txBody>
                  <a:tcPr anchor="ctr">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a:t>1</a:t>
                      </a:r>
                      <a:endParaRPr kumimoji="1" lang="ja-JP" altLang="en-US"/>
                    </a:p>
                  </a:txBody>
                  <a:tcPr anchor="ctr">
                    <a:solidFill>
                      <a:schemeClr val="accent1">
                        <a:lumMod val="20000"/>
                        <a:lumOff val="80000"/>
                      </a:schemeClr>
                    </a:solidFill>
                  </a:tcPr>
                </a:tc>
                <a:tc>
                  <a:txBody>
                    <a:bodyPr/>
                    <a:lstStyle/>
                    <a:p>
                      <a:pPr algn="ctr"/>
                      <a:r>
                        <a:rPr kumimoji="1" lang="en-US" altLang="ja-JP" sz="2000"/>
                        <a:t>0.411</a:t>
                      </a:r>
                      <a:endParaRPr kumimoji="1" lang="ja-JP" altLang="en-US" sz="2000"/>
                    </a:p>
                  </a:txBody>
                  <a:tcPr anchor="ctr">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2000"/>
                        <a:t>0.555</a:t>
                      </a:r>
                      <a:endParaRPr kumimoji="1" lang="ja-JP" altLang="en-US" sz="2000"/>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2000"/>
                        <a:t>0.622</a:t>
                      </a:r>
                      <a:endParaRPr kumimoji="1" lang="ja-JP" altLang="en-US" sz="2000"/>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2000"/>
                        <a:t>0.658</a:t>
                      </a:r>
                      <a:endParaRPr kumimoji="1" lang="ja-JP" altLang="en-US" sz="2000"/>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2000"/>
                        <a:t>0.273</a:t>
                      </a:r>
                      <a:endParaRPr kumimoji="1" lang="ja-JP" altLang="en-US" sz="2000"/>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2000"/>
                        <a:t>0.504</a:t>
                      </a:r>
                      <a:endParaRPr kumimoji="1" lang="ja-JP" altLang="en-US" sz="2000"/>
                    </a:p>
                  </a:txBody>
                  <a:tcPr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565619489"/>
                  </a:ext>
                </a:extLst>
              </a:tr>
              <a:tr h="379357">
                <a:tc vMerge="1">
                  <a:txBody>
                    <a:bodyPr/>
                    <a:lstStyle/>
                    <a:p>
                      <a:pPr algn="ctr"/>
                      <a:endParaRPr kumimoji="1" lang="ja-JP" altLang="en-US" b="1"/>
                    </a:p>
                  </a:txBody>
                  <a:tcPr anchor="ctr">
                    <a:solidFill>
                      <a:schemeClr val="accent5">
                        <a:lumMod val="20000"/>
                        <a:lumOff val="80000"/>
                      </a:schemeClr>
                    </a:solidFill>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a:p>
                  </a:txBody>
                  <a:tcPr anchor="ctr">
                    <a:solidFill>
                      <a:schemeClr val="accent5">
                        <a:lumMod val="20000"/>
                        <a:lumOff val="80000"/>
                      </a:schemeClr>
                    </a:solidFill>
                  </a:tcPr>
                </a:tc>
                <a:tc vMerge="1">
                  <a:txBody>
                    <a:bodyPr/>
                    <a:lstStyle/>
                    <a:p>
                      <a:endParaRPr/>
                    </a:p>
                  </a:txBody>
                  <a:tcPr anchor="ctr">
                    <a:solidFill>
                      <a:schemeClr val="accent5">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a:t>2</a:t>
                      </a:r>
                      <a:endParaRPr kumimoji="1" lang="ja-JP" altLang="en-US"/>
                    </a:p>
                  </a:txBody>
                  <a:tcPr anchor="ctr">
                    <a:solidFill>
                      <a:schemeClr val="accent1">
                        <a:lumMod val="20000"/>
                        <a:lumOff val="80000"/>
                      </a:schemeClr>
                    </a:solidFill>
                  </a:tcPr>
                </a:tc>
                <a:tc>
                  <a:txBody>
                    <a:bodyPr/>
                    <a:lstStyle/>
                    <a:p>
                      <a:pPr algn="ctr"/>
                      <a:r>
                        <a:rPr kumimoji="1" lang="en-US" altLang="ja-JP" sz="2000"/>
                        <a:t>0.465</a:t>
                      </a:r>
                      <a:endParaRPr kumimoji="1" lang="ja-JP" altLang="en-US" sz="2000"/>
                    </a:p>
                  </a:txBody>
                  <a:tcPr anchor="ctr">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2000"/>
                        <a:t>0.566</a:t>
                      </a:r>
                      <a:endParaRPr kumimoji="1" lang="ja-JP" altLang="en-US" sz="2000"/>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2000"/>
                        <a:t>0.613</a:t>
                      </a:r>
                      <a:endParaRPr kumimoji="1" lang="ja-JP" altLang="en-US" sz="2000"/>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2000"/>
                        <a:t>0.655</a:t>
                      </a:r>
                      <a:endParaRPr kumimoji="1" lang="ja-JP" altLang="en-US" sz="2000"/>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2000"/>
                        <a:t>0.256</a:t>
                      </a:r>
                      <a:endParaRPr kumimoji="1" lang="ja-JP" altLang="en-US" sz="2000"/>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2000"/>
                        <a:t>0.511</a:t>
                      </a:r>
                      <a:endParaRPr kumimoji="1" lang="ja-JP" altLang="en-US" sz="2000"/>
                    </a:p>
                  </a:txBody>
                  <a:tcPr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1333201377"/>
                  </a:ext>
                </a:extLst>
              </a:tr>
              <a:tr h="379357">
                <a:tc vMerge="1">
                  <a:txBody>
                    <a:bodyPr/>
                    <a:lstStyle/>
                    <a:p>
                      <a:pPr algn="ctr"/>
                      <a:endParaRPr kumimoji="1" lang="ja-JP" altLang="en-US" b="1"/>
                    </a:p>
                  </a:txBody>
                  <a:tcPr anchor="ctr">
                    <a:solidFill>
                      <a:schemeClr val="accent5">
                        <a:lumMod val="20000"/>
                        <a:lumOff val="80000"/>
                      </a:schemeClr>
                    </a:solidFill>
                  </a:tcP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a:p>
                  </a:txBody>
                  <a:tcPr anchor="ctr">
                    <a:solidFill>
                      <a:schemeClr val="accent5">
                        <a:lumMod val="20000"/>
                        <a:lumOff val="80000"/>
                      </a:schemeClr>
                    </a:solidFill>
                  </a:tcPr>
                </a:tc>
                <a:tc vMerge="1">
                  <a:txBody>
                    <a:bodyPr/>
                    <a:lstStyle/>
                    <a:p>
                      <a:endParaRPr/>
                    </a:p>
                  </a:txBody>
                  <a:tcPr anchor="ctr">
                    <a:solidFill>
                      <a:schemeClr val="accent5">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a:t>4</a:t>
                      </a:r>
                      <a:endParaRPr kumimoji="1" lang="ja-JP" altLang="en-US"/>
                    </a:p>
                  </a:txBody>
                  <a:tcPr anchor="ctr">
                    <a:solidFill>
                      <a:schemeClr val="accent1">
                        <a:lumMod val="20000"/>
                        <a:lumOff val="80000"/>
                      </a:schemeClr>
                    </a:solidFill>
                  </a:tcPr>
                </a:tc>
                <a:tc>
                  <a:txBody>
                    <a:bodyPr/>
                    <a:lstStyle/>
                    <a:p>
                      <a:pPr algn="ctr"/>
                      <a:r>
                        <a:rPr kumimoji="1" lang="en-US" altLang="ja-JP" sz="2000"/>
                        <a:t>0.356</a:t>
                      </a:r>
                      <a:endParaRPr kumimoji="1" lang="ja-JP" altLang="en-US" sz="2000"/>
                    </a:p>
                  </a:txBody>
                  <a:tcPr anchor="ctr">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2000"/>
                        <a:t>0.581</a:t>
                      </a:r>
                      <a:endParaRPr kumimoji="1" lang="ja-JP" altLang="en-US" sz="2000"/>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2000"/>
                        <a:t>0.618</a:t>
                      </a:r>
                      <a:endParaRPr kumimoji="1" lang="ja-JP" altLang="en-US" sz="2000"/>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2000"/>
                        <a:t>0.657</a:t>
                      </a:r>
                      <a:endParaRPr kumimoji="1" lang="ja-JP" altLang="en-US" sz="2000"/>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2000"/>
                        <a:t>0.288</a:t>
                      </a:r>
                      <a:endParaRPr kumimoji="1" lang="ja-JP" altLang="en-US" sz="2000"/>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2000"/>
                        <a:t>0.500</a:t>
                      </a:r>
                      <a:endParaRPr kumimoji="1" lang="ja-JP" altLang="en-US" sz="2000"/>
                    </a:p>
                  </a:txBody>
                  <a:tcPr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543750165"/>
                  </a:ext>
                </a:extLst>
              </a:tr>
              <a:tr h="379357">
                <a:tc>
                  <a:txBody>
                    <a:bodyPr/>
                    <a:lstStyle/>
                    <a:p>
                      <a:pPr algn="ctr"/>
                      <a:r>
                        <a:rPr kumimoji="1" lang="ja-JP" altLang="en-US" b="1"/>
                        <a:t>ベースライン</a:t>
                      </a:r>
                      <a:r>
                        <a:rPr kumimoji="1" lang="en-US" altLang="ja-JP" b="1"/>
                        <a:t>B</a:t>
                      </a:r>
                      <a:endParaRPr kumimoji="1" lang="ja-JP" altLang="en-US" b="1"/>
                    </a:p>
                  </a:txBody>
                  <a:tcPr anchor="ctr">
                    <a:lnL w="38100" cap="flat" cmpd="sng" algn="ctr">
                      <a:solidFill>
                        <a:schemeClr val="tx1"/>
                      </a:solidFill>
                      <a:prstDash val="solid"/>
                      <a:round/>
                      <a:headEnd type="none" w="med" len="med"/>
                      <a:tailEnd type="none" w="med" len="med"/>
                    </a:lnL>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a:t>✓</a:t>
                      </a:r>
                    </a:p>
                  </a:txBody>
                  <a:tcPr anchor="ctr">
                    <a:solidFill>
                      <a:schemeClr val="accent1">
                        <a:lumMod val="20000"/>
                        <a:lumOff val="80000"/>
                      </a:schemeClr>
                    </a:solidFill>
                  </a:tcPr>
                </a:tc>
                <a:tc>
                  <a:txBody>
                    <a:bodyPr/>
                    <a:lstStyle/>
                    <a:p>
                      <a:pPr algn="ctr"/>
                      <a:endParaRPr kumimoji="1" lang="ja-JP" altLang="en-US"/>
                    </a:p>
                  </a:txBody>
                  <a:tcPr anchor="ctr">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a:p>
                  </a:txBody>
                  <a:tcPr anchor="ctr">
                    <a:solidFill>
                      <a:schemeClr val="accent1">
                        <a:lumMod val="20000"/>
                        <a:lumOff val="80000"/>
                      </a:schemeClr>
                    </a:solidFill>
                  </a:tcPr>
                </a:tc>
                <a:tc>
                  <a:txBody>
                    <a:bodyPr/>
                    <a:lstStyle/>
                    <a:p>
                      <a:pPr algn="ctr"/>
                      <a:r>
                        <a:rPr kumimoji="1" lang="en-US" altLang="ja-JP" sz="2000" b="1">
                          <a:highlight>
                            <a:srgbClr val="F5F9A1"/>
                          </a:highlight>
                        </a:rPr>
                        <a:t>0.561</a:t>
                      </a:r>
                      <a:endParaRPr kumimoji="1" lang="ja-JP" altLang="en-US" sz="2000" b="1">
                        <a:highlight>
                          <a:srgbClr val="F5F9A1"/>
                        </a:highlight>
                      </a:endParaRPr>
                    </a:p>
                  </a:txBody>
                  <a:tcPr anchor="ctr">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2000"/>
                        <a:t>0.582</a:t>
                      </a:r>
                      <a:endParaRPr kumimoji="1" lang="ja-JP" altLang="en-US" sz="2000"/>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2000"/>
                        <a:t>0.619</a:t>
                      </a:r>
                      <a:endParaRPr kumimoji="1" lang="ja-JP" altLang="en-US" sz="2000"/>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2000"/>
                        <a:t>0.606</a:t>
                      </a:r>
                      <a:endParaRPr kumimoji="1" lang="ja-JP" altLang="en-US" sz="2000"/>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2000" b="1">
                          <a:highlight>
                            <a:srgbClr val="F5F9A1"/>
                          </a:highlight>
                        </a:rPr>
                        <a:t>0.334</a:t>
                      </a:r>
                      <a:endParaRPr kumimoji="1" lang="ja-JP" altLang="en-US" sz="2000" b="1">
                        <a:highlight>
                          <a:srgbClr val="F5F9A1"/>
                        </a:highlight>
                      </a:endParaRP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2000" b="1">
                          <a:highlight>
                            <a:srgbClr val="F5F9A1"/>
                          </a:highlight>
                        </a:rPr>
                        <a:t>0.540</a:t>
                      </a:r>
                      <a:endParaRPr kumimoji="1" lang="ja-JP" altLang="en-US" sz="2000" b="1">
                        <a:highlight>
                          <a:srgbClr val="F5F9A1"/>
                        </a:highlight>
                      </a:endParaRPr>
                    </a:p>
                  </a:txBody>
                  <a:tcPr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4081763506"/>
                  </a:ext>
                </a:extLst>
              </a:tr>
              <a:tr h="379357">
                <a:tc rowSpan="3">
                  <a:txBody>
                    <a:bodyPr/>
                    <a:lstStyle/>
                    <a:p>
                      <a:pPr algn="ctr"/>
                      <a:r>
                        <a:rPr kumimoji="1" lang="ja-JP" altLang="en-US" b="1"/>
                        <a:t>提案手法</a:t>
                      </a:r>
                      <a:r>
                        <a:rPr kumimoji="1" lang="en-US" altLang="ja-JP" b="1"/>
                        <a:t>B</a:t>
                      </a:r>
                      <a:endParaRPr kumimoji="1" lang="ja-JP" altLang="en-US" b="1"/>
                    </a:p>
                  </a:txBody>
                  <a:tcPr anchor="ctr">
                    <a:lnL w="38100" cap="flat" cmpd="sng" algn="ctr">
                      <a:solidFill>
                        <a:schemeClr val="tx1"/>
                      </a:solidFill>
                      <a:prstDash val="solid"/>
                      <a:round/>
                      <a:headEnd type="none" w="med" len="med"/>
                      <a:tailEnd type="none" w="med" len="med"/>
                    </a:lnL>
                    <a:lnB w="38100" cap="flat" cmpd="sng" algn="ctr">
                      <a:solidFill>
                        <a:schemeClr val="tx1"/>
                      </a:solidFill>
                      <a:prstDash val="solid"/>
                      <a:round/>
                      <a:headEnd type="none" w="med" len="med"/>
                      <a:tailEnd type="none" w="med" len="med"/>
                    </a:lnB>
                    <a:solidFill>
                      <a:schemeClr val="accent1">
                        <a:lumMod val="20000"/>
                        <a:lumOff val="80000"/>
                      </a:schemeClr>
                    </a:solidFill>
                  </a:tcPr>
                </a:tc>
                <a:tc row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a:t>✓</a:t>
                      </a:r>
                    </a:p>
                  </a:txBody>
                  <a:tcPr anchor="ctr">
                    <a:lnB w="38100" cap="flat" cmpd="sng" algn="ctr">
                      <a:solidFill>
                        <a:schemeClr val="tx1"/>
                      </a:solidFill>
                      <a:prstDash val="solid"/>
                      <a:round/>
                      <a:headEnd type="none" w="med" len="med"/>
                      <a:tailEnd type="none" w="med" len="med"/>
                    </a:lnB>
                    <a:solidFill>
                      <a:schemeClr val="accent1">
                        <a:lumMod val="20000"/>
                        <a:lumOff val="80000"/>
                      </a:schemeClr>
                    </a:solidFill>
                  </a:tcPr>
                </a:tc>
                <a:tc row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a:t>✓</a:t>
                      </a:r>
                    </a:p>
                  </a:txBody>
                  <a:tcPr anchor="ctr">
                    <a:lnB w="381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a:t>1</a:t>
                      </a:r>
                      <a:endParaRPr kumimoji="1" lang="ja-JP" altLang="en-US"/>
                    </a:p>
                  </a:txBody>
                  <a:tcPr anchor="ctr">
                    <a:solidFill>
                      <a:schemeClr val="accent1">
                        <a:lumMod val="20000"/>
                        <a:lumOff val="80000"/>
                      </a:schemeClr>
                    </a:solidFill>
                  </a:tcPr>
                </a:tc>
                <a:tc>
                  <a:txBody>
                    <a:bodyPr/>
                    <a:lstStyle/>
                    <a:p>
                      <a:pPr algn="ctr"/>
                      <a:r>
                        <a:rPr kumimoji="1" lang="en-US" altLang="ja-JP" sz="2000" b="0"/>
                        <a:t>0.487</a:t>
                      </a:r>
                      <a:endParaRPr kumimoji="1" lang="ja-JP" altLang="en-US" sz="2000" b="0"/>
                    </a:p>
                  </a:txBody>
                  <a:tcPr anchor="ctr">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2000" b="0"/>
                        <a:t>0.559</a:t>
                      </a:r>
                      <a:endParaRPr kumimoji="1" lang="ja-JP" altLang="en-US" sz="2000" b="0"/>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2000" b="0"/>
                        <a:t>0.622</a:t>
                      </a:r>
                      <a:endParaRPr kumimoji="1" lang="ja-JP" altLang="en-US" sz="2000" b="0"/>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2000" b="0"/>
                        <a:t>0.662</a:t>
                      </a:r>
                      <a:endParaRPr kumimoji="1" lang="ja-JP" altLang="en-US" sz="2000" b="0"/>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2000" b="0"/>
                        <a:t>0.247</a:t>
                      </a:r>
                      <a:endParaRPr kumimoji="1" lang="ja-JP" altLang="en-US" sz="2000" b="0"/>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2000"/>
                        <a:t>0.516</a:t>
                      </a:r>
                      <a:endParaRPr kumimoji="1" lang="ja-JP" altLang="en-US" sz="2000"/>
                    </a:p>
                  </a:txBody>
                  <a:tcPr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50787311"/>
                  </a:ext>
                </a:extLst>
              </a:tr>
              <a:tr h="379357">
                <a:tc vMerge="1">
                  <a:txBody>
                    <a:bodyPr/>
                    <a:lstStyle/>
                    <a:p>
                      <a:pPr algn="ctr"/>
                      <a:endParaRPr kumimoji="1" lang="ja-JP" altLang="en-US" b="1"/>
                    </a:p>
                  </a:txBody>
                  <a:tcPr anchor="ctr">
                    <a:solidFill>
                      <a:schemeClr val="accent5">
                        <a:lumMod val="20000"/>
                        <a:lumOff val="80000"/>
                      </a:schemeClr>
                    </a:solidFill>
                  </a:tcPr>
                </a:tc>
                <a:tc vMerge="1">
                  <a:txBody>
                    <a:bodyPr/>
                    <a:lstStyle/>
                    <a:p>
                      <a:endParaRPr/>
                    </a:p>
                  </a:txBody>
                  <a:tcPr anchor="ctr">
                    <a:solidFill>
                      <a:schemeClr val="accent5">
                        <a:lumMod val="20000"/>
                        <a:lumOff val="80000"/>
                      </a:schemeClr>
                    </a:solidFill>
                  </a:tcPr>
                </a:tc>
                <a:tc vMerge="1">
                  <a:txBody>
                    <a:bodyPr/>
                    <a:lstStyle/>
                    <a:p>
                      <a:endParaRPr/>
                    </a:p>
                  </a:txBody>
                  <a:tcPr anchor="ctr">
                    <a:solidFill>
                      <a:schemeClr val="accent5">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a:t>2</a:t>
                      </a:r>
                      <a:endParaRPr kumimoji="1" lang="ja-JP" altLang="en-US"/>
                    </a:p>
                  </a:txBody>
                  <a:tcPr anchor="ctr">
                    <a:solidFill>
                      <a:schemeClr val="accent1">
                        <a:lumMod val="20000"/>
                        <a:lumOff val="80000"/>
                      </a:schemeClr>
                    </a:solidFill>
                  </a:tcPr>
                </a:tc>
                <a:tc>
                  <a:txBody>
                    <a:bodyPr/>
                    <a:lstStyle/>
                    <a:p>
                      <a:pPr algn="ctr"/>
                      <a:r>
                        <a:rPr kumimoji="1" lang="en-US" altLang="ja-JP" sz="2000" b="0"/>
                        <a:t>0.454</a:t>
                      </a:r>
                      <a:endParaRPr kumimoji="1" lang="ja-JP" altLang="en-US" sz="2000" b="0"/>
                    </a:p>
                  </a:txBody>
                  <a:tcPr anchor="ctr">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2000" b="1">
                          <a:highlight>
                            <a:srgbClr val="F5F9A1"/>
                          </a:highlight>
                        </a:rPr>
                        <a:t>0.598</a:t>
                      </a:r>
                      <a:endParaRPr kumimoji="1" lang="ja-JP" altLang="en-US" sz="2000" b="1">
                        <a:highlight>
                          <a:srgbClr val="F5F9A1"/>
                        </a:highlight>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2000" b="0"/>
                        <a:t>0.621</a:t>
                      </a:r>
                      <a:endParaRPr kumimoji="1" lang="ja-JP" altLang="en-US" sz="2000" b="0"/>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2000" b="0"/>
                        <a:t>0.667</a:t>
                      </a:r>
                      <a:endParaRPr kumimoji="1" lang="ja-JP" altLang="en-US" sz="2000" b="0"/>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2000" b="0"/>
                        <a:t>0.208</a:t>
                      </a:r>
                      <a:endParaRPr kumimoji="1" lang="ja-JP" altLang="en-US" sz="2000" b="0"/>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2000"/>
                        <a:t>0.530</a:t>
                      </a:r>
                      <a:endParaRPr kumimoji="1" lang="ja-JP" altLang="en-US" sz="2000"/>
                    </a:p>
                  </a:txBody>
                  <a:tcPr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solidFill>
                      <a:schemeClr val="bg1"/>
                    </a:solidFill>
                  </a:tcPr>
                </a:tc>
                <a:extLst>
                  <a:ext uri="{0D108BD9-81ED-4DB2-BD59-A6C34878D82A}">
                    <a16:rowId xmlns:a16="http://schemas.microsoft.com/office/drawing/2014/main" val="248963803"/>
                  </a:ext>
                </a:extLst>
              </a:tr>
              <a:tr h="379357">
                <a:tc vMerge="1">
                  <a:txBody>
                    <a:bodyPr/>
                    <a:lstStyle/>
                    <a:p>
                      <a:pPr algn="ctr"/>
                      <a:endParaRPr kumimoji="1" lang="ja-JP" altLang="en-US" b="1"/>
                    </a:p>
                  </a:txBody>
                  <a:tcPr anchor="ctr">
                    <a:solidFill>
                      <a:schemeClr val="accent5">
                        <a:lumMod val="20000"/>
                        <a:lumOff val="80000"/>
                      </a:schemeClr>
                    </a:solidFill>
                  </a:tcPr>
                </a:tc>
                <a:tc vMerge="1">
                  <a:txBody>
                    <a:bodyPr/>
                    <a:lstStyle/>
                    <a:p>
                      <a:endParaRPr/>
                    </a:p>
                  </a:txBody>
                  <a:tcPr anchor="ctr">
                    <a:solidFill>
                      <a:schemeClr val="accent5">
                        <a:lumMod val="20000"/>
                        <a:lumOff val="80000"/>
                      </a:schemeClr>
                    </a:solidFill>
                  </a:tcPr>
                </a:tc>
                <a:tc vMerge="1">
                  <a:txBody>
                    <a:bodyPr/>
                    <a:lstStyle/>
                    <a:p>
                      <a:endParaRPr/>
                    </a:p>
                  </a:txBody>
                  <a:tcPr anchor="ctr">
                    <a:solidFill>
                      <a:schemeClr val="accent5">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a:t>4</a:t>
                      </a:r>
                      <a:endParaRPr kumimoji="1" lang="ja-JP" altLang="en-US"/>
                    </a:p>
                  </a:txBody>
                  <a:tcPr anchor="ctr">
                    <a:lnB w="381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kumimoji="1" lang="en-US" altLang="ja-JP" sz="2000"/>
                        <a:t>0.375</a:t>
                      </a:r>
                      <a:endParaRPr kumimoji="1" lang="ja-JP" altLang="en-US" sz="2000"/>
                    </a:p>
                  </a:txBody>
                  <a:tcPr anchor="ctr">
                    <a:lnR w="12700" cmpd="sng">
                      <a:noFill/>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2000" b="0"/>
                        <a:t>0.592</a:t>
                      </a:r>
                      <a:endParaRPr kumimoji="1" lang="ja-JP" altLang="en-US" sz="2000" b="0"/>
                    </a:p>
                  </a:txBody>
                  <a:tcPr anchor="ctr">
                    <a:lnL w="12700" cmpd="sng">
                      <a:noFill/>
                    </a:lnL>
                    <a:lnR w="12700" cmpd="sng">
                      <a:noFill/>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2000" b="1">
                          <a:highlight>
                            <a:srgbClr val="F5F9A1"/>
                          </a:highlight>
                        </a:rPr>
                        <a:t>0.643</a:t>
                      </a:r>
                      <a:endParaRPr kumimoji="1" lang="ja-JP" altLang="en-US" sz="2000" b="1">
                        <a:highlight>
                          <a:srgbClr val="F5F9A1"/>
                        </a:highlight>
                      </a:endParaRPr>
                    </a:p>
                  </a:txBody>
                  <a:tcPr anchor="ctr">
                    <a:lnL w="12700" cmpd="sng">
                      <a:noFill/>
                    </a:lnL>
                    <a:lnR w="12700" cmpd="sng">
                      <a:noFill/>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2000" b="1">
                          <a:highlight>
                            <a:srgbClr val="F5F9A1"/>
                          </a:highlight>
                        </a:rPr>
                        <a:t>0.687</a:t>
                      </a:r>
                      <a:endParaRPr kumimoji="1" lang="ja-JP" altLang="en-US" sz="2000" b="1">
                        <a:highlight>
                          <a:srgbClr val="F5F9A1"/>
                        </a:highlight>
                      </a:endParaRPr>
                    </a:p>
                  </a:txBody>
                  <a:tcPr anchor="ctr">
                    <a:lnL w="12700" cmpd="sng">
                      <a:noFill/>
                    </a:lnL>
                    <a:lnR w="12700" cmpd="sng">
                      <a:noFill/>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2000"/>
                        <a:t>0.298</a:t>
                      </a:r>
                      <a:endParaRPr kumimoji="1" lang="ja-JP" altLang="en-US" sz="2000"/>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sz="2000"/>
                        <a:t>0.519</a:t>
                      </a:r>
                      <a:endParaRPr kumimoji="1" lang="ja-JP" altLang="en-US" sz="2000"/>
                    </a:p>
                  </a:txBody>
                  <a:tcPr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B w="381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327683425"/>
                  </a:ext>
                </a:extLst>
              </a:tr>
            </a:tbl>
          </a:graphicData>
        </a:graphic>
      </p:graphicFrame>
      <p:cxnSp>
        <p:nvCxnSpPr>
          <p:cNvPr id="59" name="直線コネクタ 58">
            <a:extLst>
              <a:ext uri="{FF2B5EF4-FFF2-40B4-BE49-F238E27FC236}">
                <a16:creationId xmlns:a16="http://schemas.microsoft.com/office/drawing/2014/main" id="{A49B3E9F-8FAA-A8C2-5628-101B49A1B6D6}"/>
              </a:ext>
            </a:extLst>
          </p:cNvPr>
          <p:cNvCxnSpPr>
            <a:cxnSpLocks/>
          </p:cNvCxnSpPr>
          <p:nvPr/>
        </p:nvCxnSpPr>
        <p:spPr>
          <a:xfrm>
            <a:off x="2556280" y="1398238"/>
            <a:ext cx="0" cy="3810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4" name="右大かっこ 63">
            <a:extLst>
              <a:ext uri="{FF2B5EF4-FFF2-40B4-BE49-F238E27FC236}">
                <a16:creationId xmlns:a16="http://schemas.microsoft.com/office/drawing/2014/main" id="{11775F69-957C-8882-AEF9-6CDF7DB8F58D}"/>
              </a:ext>
            </a:extLst>
          </p:cNvPr>
          <p:cNvSpPr/>
          <p:nvPr/>
        </p:nvSpPr>
        <p:spPr>
          <a:xfrm rot="16200000">
            <a:off x="8202793" y="-1235849"/>
            <a:ext cx="228600" cy="4838426"/>
          </a:xfrm>
          <a:prstGeom prst="righ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62" name="テキスト ボックス 61">
            <a:extLst>
              <a:ext uri="{FF2B5EF4-FFF2-40B4-BE49-F238E27FC236}">
                <a16:creationId xmlns:a16="http://schemas.microsoft.com/office/drawing/2014/main" id="{799C5C68-306D-3664-F0EB-2787BFA7B511}"/>
              </a:ext>
            </a:extLst>
          </p:cNvPr>
          <p:cNvSpPr txBox="1"/>
          <p:nvPr/>
        </p:nvSpPr>
        <p:spPr>
          <a:xfrm>
            <a:off x="7438544" y="891494"/>
            <a:ext cx="965463" cy="369332"/>
          </a:xfrm>
          <a:prstGeom prst="rect">
            <a:avLst/>
          </a:prstGeom>
          <a:solidFill>
            <a:schemeClr val="bg1"/>
          </a:solidFill>
        </p:spPr>
        <p:txBody>
          <a:bodyPr wrap="square" rtlCol="0">
            <a:spAutoFit/>
          </a:bodyPr>
          <a:lstStyle/>
          <a:p>
            <a:pPr algn="ctr"/>
            <a:r>
              <a:rPr kumimoji="1" lang="en-US" altLang="ja-JP"/>
              <a:t>F1 score</a:t>
            </a:r>
            <a:endParaRPr kumimoji="1" lang="ja-JP" altLang="en-US"/>
          </a:p>
        </p:txBody>
      </p:sp>
      <p:sp>
        <p:nvSpPr>
          <p:cNvPr id="7" name="テキスト ボックス 6">
            <a:extLst>
              <a:ext uri="{FF2B5EF4-FFF2-40B4-BE49-F238E27FC236}">
                <a16:creationId xmlns:a16="http://schemas.microsoft.com/office/drawing/2014/main" id="{BC4743E8-EDB2-D922-D5BC-0386DC2E6267}"/>
              </a:ext>
            </a:extLst>
          </p:cNvPr>
          <p:cNvSpPr txBox="1"/>
          <p:nvPr/>
        </p:nvSpPr>
        <p:spPr>
          <a:xfrm>
            <a:off x="7684690" y="5481148"/>
            <a:ext cx="4264550" cy="419474"/>
          </a:xfrm>
          <a:prstGeom prst="rect">
            <a:avLst/>
          </a:prstGeom>
          <a:noFill/>
        </p:spPr>
        <p:txBody>
          <a:bodyPr wrap="square">
            <a:spAutoFit/>
          </a:bodyPr>
          <a:lstStyle/>
          <a:p>
            <a:pPr>
              <a:lnSpc>
                <a:spcPct val="150000"/>
              </a:lnSpc>
            </a:pPr>
            <a:r>
              <a:rPr kumimoji="1" lang="ja-JP" altLang="en-US" sz="1600" b="1"/>
              <a:t>ラベル</a:t>
            </a:r>
            <a:r>
              <a:rPr kumimoji="1" lang="en-US" altLang="ja-JP" sz="1600" b="1"/>
              <a:t>5</a:t>
            </a:r>
            <a:r>
              <a:rPr kumimoji="1" lang="ja-JP" altLang="en-US" sz="1600" b="1"/>
              <a:t> </a:t>
            </a:r>
            <a:r>
              <a:rPr kumimoji="1" lang="en-US" altLang="ja-JP" sz="1600" b="1"/>
              <a:t>:</a:t>
            </a:r>
            <a:r>
              <a:rPr kumimoji="1" lang="ja-JP" altLang="en-US" sz="1600" b="1"/>
              <a:t> 進路変更している ・ するかもしれない</a:t>
            </a:r>
          </a:p>
        </p:txBody>
      </p:sp>
      <p:cxnSp>
        <p:nvCxnSpPr>
          <p:cNvPr id="8" name="直線コネクタ 7">
            <a:extLst>
              <a:ext uri="{FF2B5EF4-FFF2-40B4-BE49-F238E27FC236}">
                <a16:creationId xmlns:a16="http://schemas.microsoft.com/office/drawing/2014/main" id="{0D88447E-260E-25BA-2DA2-BB1AC6CCD3EE}"/>
              </a:ext>
            </a:extLst>
          </p:cNvPr>
          <p:cNvCxnSpPr>
            <a:cxnSpLocks/>
          </p:cNvCxnSpPr>
          <p:nvPr/>
        </p:nvCxnSpPr>
        <p:spPr>
          <a:xfrm>
            <a:off x="5055640" y="1398238"/>
            <a:ext cx="0" cy="3810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B0557D38-6503-C704-2B25-2B2F173DA560}"/>
              </a:ext>
            </a:extLst>
          </p:cNvPr>
          <p:cNvCxnSpPr>
            <a:cxnSpLocks/>
          </p:cNvCxnSpPr>
          <p:nvPr/>
        </p:nvCxnSpPr>
        <p:spPr>
          <a:xfrm>
            <a:off x="5888760" y="1398238"/>
            <a:ext cx="0" cy="3810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D1D9206D-B603-A218-5FDB-8CFCF91C03D6}"/>
              </a:ext>
            </a:extLst>
          </p:cNvPr>
          <p:cNvCxnSpPr>
            <a:cxnSpLocks/>
          </p:cNvCxnSpPr>
          <p:nvPr/>
        </p:nvCxnSpPr>
        <p:spPr>
          <a:xfrm>
            <a:off x="10736306" y="1398238"/>
            <a:ext cx="0" cy="3810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47D734FD-718B-2AF0-5613-ABE30D28A244}"/>
              </a:ext>
            </a:extLst>
          </p:cNvPr>
          <p:cNvCxnSpPr>
            <a:cxnSpLocks/>
          </p:cNvCxnSpPr>
          <p:nvPr/>
        </p:nvCxnSpPr>
        <p:spPr>
          <a:xfrm>
            <a:off x="470658" y="2011680"/>
            <a:ext cx="11308473" cy="1160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C6B92E6D-0770-30AE-B417-047F2BD911E5}"/>
              </a:ext>
            </a:extLst>
          </p:cNvPr>
          <p:cNvCxnSpPr>
            <a:cxnSpLocks/>
          </p:cNvCxnSpPr>
          <p:nvPr/>
        </p:nvCxnSpPr>
        <p:spPr>
          <a:xfrm>
            <a:off x="470658" y="2443213"/>
            <a:ext cx="11308473" cy="1160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89F86C50-1EE5-B0D5-6FDC-F30D6B0C4686}"/>
              </a:ext>
            </a:extLst>
          </p:cNvPr>
          <p:cNvCxnSpPr>
            <a:cxnSpLocks/>
          </p:cNvCxnSpPr>
          <p:nvPr/>
        </p:nvCxnSpPr>
        <p:spPr>
          <a:xfrm>
            <a:off x="470657" y="3625516"/>
            <a:ext cx="11308473" cy="1160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E197797E-76FC-D6DF-C701-0B430BA63E8A}"/>
              </a:ext>
            </a:extLst>
          </p:cNvPr>
          <p:cNvCxnSpPr>
            <a:cxnSpLocks/>
          </p:cNvCxnSpPr>
          <p:nvPr/>
        </p:nvCxnSpPr>
        <p:spPr>
          <a:xfrm>
            <a:off x="470657" y="4024282"/>
            <a:ext cx="11308473" cy="1160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正方形/長方形 17">
            <a:extLst>
              <a:ext uri="{FF2B5EF4-FFF2-40B4-BE49-F238E27FC236}">
                <a16:creationId xmlns:a16="http://schemas.microsoft.com/office/drawing/2014/main" id="{EA0568A2-32B7-CEC5-1F2D-8A73D62754D0}"/>
              </a:ext>
            </a:extLst>
          </p:cNvPr>
          <p:cNvSpPr/>
          <p:nvPr/>
        </p:nvSpPr>
        <p:spPr>
          <a:xfrm>
            <a:off x="9900458" y="2023282"/>
            <a:ext cx="833117" cy="3184956"/>
          </a:xfrm>
          <a:prstGeom prst="rect">
            <a:avLst/>
          </a:prstGeom>
          <a:noFill/>
          <a:ln w="57150">
            <a:solidFill>
              <a:srgbClr val="FF0000"/>
            </a:solidFill>
          </a:ln>
          <a:effectLst>
            <a:glow rad="101600">
              <a:srgbClr val="F17B0F">
                <a:alpha val="60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a:extLst>
              <a:ext uri="{FF2B5EF4-FFF2-40B4-BE49-F238E27FC236}">
                <a16:creationId xmlns:a16="http://schemas.microsoft.com/office/drawing/2014/main" id="{25AA2CBA-C555-B5D3-F11A-FE9237CA7AD9}"/>
              </a:ext>
            </a:extLst>
          </p:cNvPr>
          <p:cNvSpPr txBox="1"/>
          <p:nvPr/>
        </p:nvSpPr>
        <p:spPr>
          <a:xfrm>
            <a:off x="8555219" y="5241825"/>
            <a:ext cx="3523593" cy="461665"/>
          </a:xfrm>
          <a:prstGeom prst="rect">
            <a:avLst/>
          </a:prstGeom>
          <a:noFill/>
        </p:spPr>
        <p:txBody>
          <a:bodyPr wrap="square" rtlCol="0">
            <a:spAutoFit/>
          </a:bodyPr>
          <a:lstStyle/>
          <a:p>
            <a:r>
              <a:rPr kumimoji="1" lang="ja-JP" altLang="en-US" sz="2400" b="1">
                <a:solidFill>
                  <a:srgbClr val="F17B0F"/>
                </a:solidFill>
              </a:rPr>
              <a:t>すべての手法で低水準</a:t>
            </a:r>
          </a:p>
        </p:txBody>
      </p:sp>
      <p:sp>
        <p:nvSpPr>
          <p:cNvPr id="21" name="吹き出し: 角を丸めた四角形 20">
            <a:extLst>
              <a:ext uri="{FF2B5EF4-FFF2-40B4-BE49-F238E27FC236}">
                <a16:creationId xmlns:a16="http://schemas.microsoft.com/office/drawing/2014/main" id="{AC616B40-0DC8-0FD8-9478-382FF806AF6F}"/>
              </a:ext>
            </a:extLst>
          </p:cNvPr>
          <p:cNvSpPr/>
          <p:nvPr/>
        </p:nvSpPr>
        <p:spPr>
          <a:xfrm>
            <a:off x="1679028" y="1438396"/>
            <a:ext cx="7304669" cy="3087449"/>
          </a:xfrm>
          <a:prstGeom prst="wedgeRoundRectCallout">
            <a:avLst>
              <a:gd name="adj1" fmla="val 60933"/>
              <a:gd name="adj2" fmla="val 20681"/>
              <a:gd name="adj3" fmla="val 16667"/>
            </a:avLst>
          </a:prstGeom>
          <a:solidFill>
            <a:schemeClr val="bg1"/>
          </a:solid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50000"/>
              </a:lnSpc>
            </a:pPr>
            <a:r>
              <a:rPr kumimoji="1" lang="ja-JP" altLang="en-US" sz="2800" b="1">
                <a:solidFill>
                  <a:schemeClr val="tx1"/>
                </a:solidFill>
              </a:rPr>
              <a:t>「進路変更している ・ するかもしれない」</a:t>
            </a:r>
            <a:endParaRPr lang="en-US" altLang="ja-JP" sz="2800" b="1">
              <a:solidFill>
                <a:schemeClr val="tx1"/>
              </a:solidFill>
              <a:latin typeface="Courier New" panose="02070309020205020404" pitchFamily="49" charset="0"/>
            </a:endParaRPr>
          </a:p>
          <a:p>
            <a:pPr algn="ctr">
              <a:lnSpc>
                <a:spcPct val="150000"/>
              </a:lnSpc>
            </a:pPr>
            <a:r>
              <a:rPr lang="ja-JP" altLang="en-US" sz="2800" b="1">
                <a:solidFill>
                  <a:schemeClr val="tx1"/>
                </a:solidFill>
                <a:latin typeface="Courier New" panose="02070309020205020404" pitchFamily="49" charset="0"/>
              </a:rPr>
              <a:t>アノテーションの段階において</a:t>
            </a:r>
            <a:endParaRPr lang="en-US" altLang="ja-JP" sz="2800" b="1">
              <a:solidFill>
                <a:schemeClr val="tx1"/>
              </a:solidFill>
              <a:latin typeface="Courier New" panose="02070309020205020404" pitchFamily="49" charset="0"/>
            </a:endParaRPr>
          </a:p>
          <a:p>
            <a:pPr algn="ctr">
              <a:lnSpc>
                <a:spcPct val="150000"/>
              </a:lnSpc>
            </a:pPr>
            <a:r>
              <a:rPr lang="ja-JP" altLang="en-US" sz="2800" b="1">
                <a:solidFill>
                  <a:schemeClr val="tx1"/>
                </a:solidFill>
                <a:latin typeface="Courier New" panose="02070309020205020404" pitchFamily="49" charset="0"/>
              </a:rPr>
              <a:t>歩行者に対するラベリングに</a:t>
            </a:r>
            <a:endParaRPr lang="en-US" altLang="ja-JP" sz="2800" b="1">
              <a:solidFill>
                <a:schemeClr val="tx1"/>
              </a:solidFill>
              <a:latin typeface="Courier New" panose="02070309020205020404" pitchFamily="49" charset="0"/>
            </a:endParaRPr>
          </a:p>
          <a:p>
            <a:pPr algn="ctr">
              <a:lnSpc>
                <a:spcPct val="150000"/>
              </a:lnSpc>
            </a:pPr>
            <a:r>
              <a:rPr lang="ja-JP" altLang="en-US" sz="2800" b="1">
                <a:solidFill>
                  <a:schemeClr val="tx1"/>
                </a:solidFill>
                <a:latin typeface="Courier New" panose="02070309020205020404" pitchFamily="49" charset="0"/>
              </a:rPr>
              <a:t>バラつきがあり</a:t>
            </a:r>
            <a:r>
              <a:rPr kumimoji="1" lang="ja-JP" altLang="en-US" sz="2800" b="1">
                <a:solidFill>
                  <a:srgbClr val="F17B0F"/>
                </a:solidFill>
              </a:rPr>
              <a:t>モデル化できなかった</a:t>
            </a:r>
            <a:endParaRPr lang="ja-JP" altLang="en-US" sz="2800">
              <a:solidFill>
                <a:schemeClr val="tx1"/>
              </a:solidFill>
              <a:latin typeface="Lato" panose="020F0502020204030203" pitchFamily="34" charset="0"/>
            </a:endParaRPr>
          </a:p>
        </p:txBody>
      </p:sp>
    </p:spTree>
    <p:extLst>
      <p:ext uri="{BB962C8B-B14F-4D97-AF65-F5344CB8AC3E}">
        <p14:creationId xmlns:p14="http://schemas.microsoft.com/office/powerpoint/2010/main" val="2826003028"/>
      </p:ext>
    </p:extLst>
  </p:cSld>
  <p:clrMapOvr>
    <a:masterClrMapping/>
  </p:clrMapOvr>
  <mc:AlternateContent xmlns:mc="http://schemas.openxmlformats.org/markup-compatibility/2006" xmlns:p14="http://schemas.microsoft.com/office/powerpoint/2010/main">
    <mc:Choice Requires="p14">
      <p:transition spd="slow" p14:dur="2000" advTm="35083"/>
    </mc:Choice>
    <mc:Fallback xmlns="">
      <p:transition spd="slow" advTm="3508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1"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1" animBg="1"/>
      <p:bldP spid="6" grpId="0"/>
      <p:bldP spid="21"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F2F59077-E429-1946-B4EA-B14B0F8A9CD8}"/>
              </a:ext>
            </a:extLst>
          </p:cNvPr>
          <p:cNvSpPr>
            <a:spLocks noGrp="1"/>
          </p:cNvSpPr>
          <p:nvPr>
            <p:ph type="sldNum" sz="quarter" idx="12"/>
          </p:nvPr>
        </p:nvSpPr>
        <p:spPr/>
        <p:txBody>
          <a:bodyPr/>
          <a:lstStyle/>
          <a:p>
            <a:fld id="{94D640CE-7195-4C75-882C-1DC684F836C5}" type="slidenum">
              <a:rPr kumimoji="1" lang="ja-JP" altLang="en-US" sz="2800" smtClean="0"/>
              <a:t>3</a:t>
            </a:fld>
            <a:endParaRPr kumimoji="1" lang="ja-JP" altLang="en-US" sz="2800"/>
          </a:p>
        </p:txBody>
      </p:sp>
      <p:sp>
        <p:nvSpPr>
          <p:cNvPr id="3" name="タイトル 1">
            <a:extLst>
              <a:ext uri="{FF2B5EF4-FFF2-40B4-BE49-F238E27FC236}">
                <a16:creationId xmlns:a16="http://schemas.microsoft.com/office/drawing/2014/main" id="{FA0F588E-F599-48C5-E0A9-4938A55C7962}"/>
              </a:ext>
            </a:extLst>
          </p:cNvPr>
          <p:cNvSpPr txBox="1">
            <a:spLocks/>
          </p:cNvSpPr>
          <p:nvPr/>
        </p:nvSpPr>
        <p:spPr>
          <a:xfrm>
            <a:off x="808770" y="344280"/>
            <a:ext cx="4430684" cy="729454"/>
          </a:xfrm>
          <a:prstGeom prst="rect">
            <a:avLst/>
          </a:prstGeom>
        </p:spPr>
        <p:txBody>
          <a:bodyPr/>
          <a:lstStyle>
            <a:lvl1pPr algn="l" defTabSz="914400" rtl="0" eaLnBrk="1" latinLnBrk="0" hangingPunct="1">
              <a:lnSpc>
                <a:spcPct val="85000"/>
              </a:lnSpc>
              <a:spcBef>
                <a:spcPct val="0"/>
              </a:spcBef>
              <a:buNone/>
              <a:defRPr kumimoji="1" sz="4800" kern="1200" spc="-50" baseline="0">
                <a:solidFill>
                  <a:schemeClr val="tx1">
                    <a:lumMod val="75000"/>
                    <a:lumOff val="25000"/>
                  </a:schemeClr>
                </a:solidFill>
                <a:latin typeface="+mj-lt"/>
                <a:ea typeface="+mj-ea"/>
                <a:cs typeface="+mj-cs"/>
              </a:defRPr>
            </a:lvl1pPr>
          </a:lstStyle>
          <a:p>
            <a:r>
              <a:rPr lang="ja-JP" altLang="en-US" dirty="0"/>
              <a:t>研究目的</a:t>
            </a:r>
          </a:p>
        </p:txBody>
      </p:sp>
      <p:sp>
        <p:nvSpPr>
          <p:cNvPr id="4" name="四角形: 角を丸くする 3">
            <a:extLst>
              <a:ext uri="{FF2B5EF4-FFF2-40B4-BE49-F238E27FC236}">
                <a16:creationId xmlns:a16="http://schemas.microsoft.com/office/drawing/2014/main" id="{7DAFB9BF-965B-2E5E-3926-6CDABB378BB2}"/>
              </a:ext>
            </a:extLst>
          </p:cNvPr>
          <p:cNvSpPr/>
          <p:nvPr/>
        </p:nvSpPr>
        <p:spPr>
          <a:xfrm>
            <a:off x="484909" y="1073734"/>
            <a:ext cx="11222182" cy="1241236"/>
          </a:xfrm>
          <a:prstGeom prst="roundRect">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3600">
                <a:solidFill>
                  <a:srgbClr val="F17B0F"/>
                </a:solidFill>
              </a:rPr>
              <a:t>潜在的リスク </a:t>
            </a:r>
            <a:r>
              <a:rPr kumimoji="1" lang="ja-JP" altLang="en-US" sz="3600">
                <a:solidFill>
                  <a:schemeClr val="tx1"/>
                </a:solidFill>
              </a:rPr>
              <a:t>なリスクを推定する</a:t>
            </a:r>
          </a:p>
        </p:txBody>
      </p:sp>
      <p:pic>
        <p:nvPicPr>
          <p:cNvPr id="6" name="図 5">
            <a:extLst>
              <a:ext uri="{FF2B5EF4-FFF2-40B4-BE49-F238E27FC236}">
                <a16:creationId xmlns:a16="http://schemas.microsoft.com/office/drawing/2014/main" id="{1479F75D-8DE3-A2F7-64C9-DC259E4497C8}"/>
              </a:ext>
            </a:extLst>
          </p:cNvPr>
          <p:cNvPicPr>
            <a:picLocks noChangeAspect="1"/>
          </p:cNvPicPr>
          <p:nvPr/>
        </p:nvPicPr>
        <p:blipFill rotWithShape="1">
          <a:blip r:embed="rId3"/>
          <a:srcRect r="-56" b="32462"/>
          <a:stretch/>
        </p:blipFill>
        <p:spPr>
          <a:xfrm>
            <a:off x="1368346" y="2887829"/>
            <a:ext cx="9455308" cy="2653749"/>
          </a:xfrm>
          <a:prstGeom prst="rect">
            <a:avLst/>
          </a:prstGeom>
        </p:spPr>
      </p:pic>
      <p:sp>
        <p:nvSpPr>
          <p:cNvPr id="10" name="正方形/長方形 9">
            <a:extLst>
              <a:ext uri="{FF2B5EF4-FFF2-40B4-BE49-F238E27FC236}">
                <a16:creationId xmlns:a16="http://schemas.microsoft.com/office/drawing/2014/main" id="{21593D2A-F3DE-255C-A349-0AD10FA738C1}"/>
              </a:ext>
            </a:extLst>
          </p:cNvPr>
          <p:cNvSpPr/>
          <p:nvPr/>
        </p:nvSpPr>
        <p:spPr>
          <a:xfrm>
            <a:off x="6307663" y="5143141"/>
            <a:ext cx="4248807" cy="65259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矢印: 上 6">
            <a:extLst>
              <a:ext uri="{FF2B5EF4-FFF2-40B4-BE49-F238E27FC236}">
                <a16:creationId xmlns:a16="http://schemas.microsoft.com/office/drawing/2014/main" id="{7FFFFADA-1B20-0160-824C-AF5542E112A6}"/>
              </a:ext>
            </a:extLst>
          </p:cNvPr>
          <p:cNvSpPr/>
          <p:nvPr/>
        </p:nvSpPr>
        <p:spPr>
          <a:xfrm>
            <a:off x="8305501" y="4973750"/>
            <a:ext cx="1592317" cy="286645"/>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B35F3D74-AD5A-482F-68A5-8A10F5C7B359}"/>
              </a:ext>
            </a:extLst>
          </p:cNvPr>
          <p:cNvSpPr txBox="1"/>
          <p:nvPr/>
        </p:nvSpPr>
        <p:spPr>
          <a:xfrm>
            <a:off x="7446506" y="5261046"/>
            <a:ext cx="3310305" cy="523220"/>
          </a:xfrm>
          <a:prstGeom prst="rect">
            <a:avLst/>
          </a:prstGeom>
          <a:noFill/>
        </p:spPr>
        <p:txBody>
          <a:bodyPr wrap="square" rtlCol="0">
            <a:spAutoFit/>
          </a:bodyPr>
          <a:lstStyle/>
          <a:p>
            <a:pPr algn="ctr"/>
            <a:r>
              <a:rPr kumimoji="1" lang="ja-JP" altLang="en-US" sz="2800">
                <a:solidFill>
                  <a:schemeClr val="accent2"/>
                </a:solidFill>
              </a:rPr>
              <a:t>マルチラベルで推定</a:t>
            </a:r>
          </a:p>
        </p:txBody>
      </p:sp>
      <p:sp>
        <p:nvSpPr>
          <p:cNvPr id="5" name="テキスト ボックス 4">
            <a:extLst>
              <a:ext uri="{FF2B5EF4-FFF2-40B4-BE49-F238E27FC236}">
                <a16:creationId xmlns:a16="http://schemas.microsoft.com/office/drawing/2014/main" id="{F5E0081C-F746-56C9-D04A-A2F7FB99B295}"/>
              </a:ext>
            </a:extLst>
          </p:cNvPr>
          <p:cNvSpPr txBox="1"/>
          <p:nvPr/>
        </p:nvSpPr>
        <p:spPr>
          <a:xfrm>
            <a:off x="7135764" y="5652772"/>
            <a:ext cx="3931787" cy="461665"/>
          </a:xfrm>
          <a:prstGeom prst="rect">
            <a:avLst/>
          </a:prstGeom>
          <a:noFill/>
        </p:spPr>
        <p:txBody>
          <a:bodyPr wrap="square" rtlCol="0">
            <a:spAutoFit/>
          </a:bodyPr>
          <a:lstStyle/>
          <a:p>
            <a:pPr algn="ctr"/>
            <a:r>
              <a:rPr kumimoji="1" lang="en-US" altLang="ja-JP" sz="2400"/>
              <a:t>(</a:t>
            </a:r>
            <a:r>
              <a:rPr kumimoji="1" lang="ja-JP" altLang="en-US" sz="2400"/>
              <a:t>潜在的なリスク要因を含む</a:t>
            </a:r>
            <a:r>
              <a:rPr kumimoji="1" lang="en-US" altLang="ja-JP" sz="2400"/>
              <a:t>)</a:t>
            </a:r>
            <a:endParaRPr kumimoji="1" lang="ja-JP" altLang="en-US" sz="2400"/>
          </a:p>
        </p:txBody>
      </p:sp>
    </p:spTree>
    <p:extLst>
      <p:ext uri="{BB962C8B-B14F-4D97-AF65-F5344CB8AC3E}">
        <p14:creationId xmlns:p14="http://schemas.microsoft.com/office/powerpoint/2010/main" val="449331108"/>
      </p:ext>
    </p:extLst>
  </p:cSld>
  <p:clrMapOvr>
    <a:masterClrMapping/>
  </p:clrMapOvr>
  <mc:AlternateContent xmlns:mc="http://schemas.openxmlformats.org/markup-compatibility/2006" xmlns:p14="http://schemas.microsoft.com/office/powerpoint/2010/main">
    <mc:Choice Requires="p14">
      <p:transition spd="slow" p14:dur="2000" advTm="15040"/>
    </mc:Choice>
    <mc:Fallback xmlns="">
      <p:transition spd="slow" advTm="15040"/>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2993264F-F5FC-6CFC-2703-091FE9E49CB1}"/>
              </a:ext>
            </a:extLst>
          </p:cNvPr>
          <p:cNvSpPr>
            <a:spLocks noGrp="1"/>
          </p:cNvSpPr>
          <p:nvPr>
            <p:ph type="sldNum" sz="quarter" idx="12"/>
          </p:nvPr>
        </p:nvSpPr>
        <p:spPr/>
        <p:txBody>
          <a:bodyPr/>
          <a:lstStyle/>
          <a:p>
            <a:fld id="{1EF18A5E-C41D-42D7-A85C-2D0BDB75365C}" type="slidenum">
              <a:rPr kumimoji="1" lang="ja-JP" altLang="en-US" sz="2800" smtClean="0"/>
              <a:t>30</a:t>
            </a:fld>
            <a:endParaRPr kumimoji="1" lang="ja-JP" altLang="en-US" sz="2800"/>
          </a:p>
        </p:txBody>
      </p:sp>
      <p:sp>
        <p:nvSpPr>
          <p:cNvPr id="3" name="タイトル 1">
            <a:extLst>
              <a:ext uri="{FF2B5EF4-FFF2-40B4-BE49-F238E27FC236}">
                <a16:creationId xmlns:a16="http://schemas.microsoft.com/office/drawing/2014/main" id="{05ED01C6-9D55-AE30-1C8F-2C3A026514A4}"/>
              </a:ext>
            </a:extLst>
          </p:cNvPr>
          <p:cNvSpPr txBox="1">
            <a:spLocks/>
          </p:cNvSpPr>
          <p:nvPr/>
        </p:nvSpPr>
        <p:spPr>
          <a:xfrm>
            <a:off x="834555" y="343446"/>
            <a:ext cx="9667981" cy="827302"/>
          </a:xfrm>
          <a:prstGeom prst="rect">
            <a:avLst/>
          </a:prstGeom>
        </p:spPr>
        <p:txBody>
          <a:bodyPr/>
          <a:lstStyle>
            <a:lvl1pPr algn="l" defTabSz="914400" rtl="0" eaLnBrk="1" latinLnBrk="0" hangingPunct="1">
              <a:lnSpc>
                <a:spcPct val="85000"/>
              </a:lnSpc>
              <a:spcBef>
                <a:spcPct val="0"/>
              </a:spcBef>
              <a:buNone/>
              <a:defRPr kumimoji="1" sz="4800" kern="1200" spc="-50" baseline="0">
                <a:solidFill>
                  <a:schemeClr val="tx1">
                    <a:lumMod val="75000"/>
                    <a:lumOff val="25000"/>
                  </a:schemeClr>
                </a:solidFill>
                <a:latin typeface="+mj-lt"/>
                <a:ea typeface="+mj-ea"/>
                <a:cs typeface="+mj-cs"/>
              </a:defRPr>
            </a:lvl1pPr>
          </a:lstStyle>
          <a:p>
            <a:r>
              <a:rPr lang="ja-JP" altLang="en-US"/>
              <a:t>まとめ</a:t>
            </a:r>
            <a:endParaRPr lang="en-US" altLang="ja-JP"/>
          </a:p>
        </p:txBody>
      </p:sp>
      <p:sp>
        <p:nvSpPr>
          <p:cNvPr id="4" name="テキスト ボックス 3">
            <a:extLst>
              <a:ext uri="{FF2B5EF4-FFF2-40B4-BE49-F238E27FC236}">
                <a16:creationId xmlns:a16="http://schemas.microsoft.com/office/drawing/2014/main" id="{6EDDD897-9FA5-0FE3-3A50-F5519B91E7E1}"/>
              </a:ext>
            </a:extLst>
          </p:cNvPr>
          <p:cNvSpPr txBox="1"/>
          <p:nvPr/>
        </p:nvSpPr>
        <p:spPr>
          <a:xfrm>
            <a:off x="558800" y="1170748"/>
            <a:ext cx="11074400" cy="4832092"/>
          </a:xfrm>
          <a:prstGeom prst="rect">
            <a:avLst/>
          </a:prstGeom>
          <a:noFill/>
        </p:spPr>
        <p:txBody>
          <a:bodyPr wrap="square" rtlCol="0">
            <a:spAutoFit/>
          </a:bodyPr>
          <a:lstStyle/>
          <a:p>
            <a:pPr marL="457200" indent="-457200">
              <a:buFont typeface="Wingdings" panose="05000000000000000000" pitchFamily="2" charset="2"/>
              <a:buChar char="l"/>
            </a:pPr>
            <a:r>
              <a:rPr kumimoji="1" lang="ja-JP" altLang="en-US" sz="2800"/>
              <a:t>交通状況に存在する物体にリスク要因をラベルとして付与した</a:t>
            </a:r>
            <a:r>
              <a:rPr kumimoji="1" lang="ja-JP" altLang="en-US" sz="2800" b="1">
                <a:solidFill>
                  <a:srgbClr val="F17B0F"/>
                </a:solidFill>
              </a:rPr>
              <a:t>リスク要因データセット の作成</a:t>
            </a:r>
          </a:p>
          <a:p>
            <a:pPr marL="457200" indent="-457200">
              <a:buFont typeface="Wingdings" panose="05000000000000000000" pitchFamily="2" charset="2"/>
              <a:buChar char="l"/>
            </a:pPr>
            <a:endParaRPr lang="en-US" altLang="ja-JP" sz="2800" i="0">
              <a:effectLst/>
              <a:latin typeface="Söhne"/>
            </a:endParaRPr>
          </a:p>
          <a:p>
            <a:pPr marL="457200" indent="-457200">
              <a:buFont typeface="Wingdings" panose="05000000000000000000" pitchFamily="2" charset="2"/>
              <a:buChar char="l"/>
            </a:pPr>
            <a:r>
              <a:rPr lang="ja-JP" altLang="en-US" sz="2800" b="1" i="0">
                <a:effectLst/>
                <a:latin typeface="Söhne"/>
              </a:rPr>
              <a:t>潜在的なリスク要因</a:t>
            </a:r>
            <a:r>
              <a:rPr lang="ja-JP" altLang="en-US" sz="2800" i="0">
                <a:effectLst/>
                <a:latin typeface="Söhne"/>
              </a:rPr>
              <a:t>の推定に、物体の情報だけでなく</a:t>
            </a:r>
            <a:r>
              <a:rPr lang="ja-JP" altLang="en-US" sz="2800" b="1" i="0">
                <a:solidFill>
                  <a:srgbClr val="F17B0F"/>
                </a:solidFill>
                <a:effectLst/>
                <a:latin typeface="Söhne"/>
              </a:rPr>
              <a:t>周辺の交通環境</a:t>
            </a:r>
            <a:r>
              <a:rPr lang="ja-JP" altLang="en-US" sz="2800" i="0">
                <a:effectLst/>
                <a:latin typeface="Söhne"/>
              </a:rPr>
              <a:t>についても考慮することで精度が向上する</a:t>
            </a:r>
            <a:endParaRPr lang="en-US" altLang="ja-JP" sz="2800" i="0">
              <a:effectLst/>
              <a:latin typeface="Söhne"/>
            </a:endParaRPr>
          </a:p>
          <a:p>
            <a:pPr marL="457200" indent="-457200">
              <a:buFont typeface="Wingdings" panose="05000000000000000000" pitchFamily="2" charset="2"/>
              <a:buChar char="l"/>
            </a:pPr>
            <a:endParaRPr lang="en-US" altLang="ja-JP" sz="2800" b="1">
              <a:latin typeface="Söhne"/>
            </a:endParaRPr>
          </a:p>
          <a:p>
            <a:pPr marL="457200" indent="-457200">
              <a:buFont typeface="Wingdings" panose="05000000000000000000" pitchFamily="2" charset="2"/>
              <a:buChar char="l"/>
            </a:pPr>
            <a:r>
              <a:rPr lang="en-US" altLang="ja-JP" sz="2800" b="1" i="0">
                <a:effectLst/>
                <a:latin typeface="Söhne"/>
              </a:rPr>
              <a:t>Transformer</a:t>
            </a:r>
            <a:r>
              <a:rPr lang="en-US" altLang="ja-JP" sz="2800" b="1" i="0">
                <a:solidFill>
                  <a:srgbClr val="F17B0F"/>
                </a:solidFill>
                <a:effectLst/>
                <a:latin typeface="Söhne"/>
              </a:rPr>
              <a:t> </a:t>
            </a:r>
            <a:r>
              <a:rPr lang="ja-JP" altLang="en-US" sz="2800" b="0" i="0">
                <a:effectLst/>
                <a:latin typeface="Söhne"/>
              </a:rPr>
              <a:t>を活用した </a:t>
            </a:r>
            <a:r>
              <a:rPr lang="ja-JP" altLang="en-US" sz="2800" b="1">
                <a:solidFill>
                  <a:srgbClr val="F17B0F"/>
                </a:solidFill>
                <a:latin typeface="Söhne"/>
              </a:rPr>
              <a:t>関係</a:t>
            </a:r>
            <a:r>
              <a:rPr lang="ja-JP" altLang="en-US" sz="2800" b="1" i="0">
                <a:solidFill>
                  <a:srgbClr val="F17B0F"/>
                </a:solidFill>
                <a:effectLst/>
                <a:latin typeface="Söhne"/>
              </a:rPr>
              <a:t>性の考慮 </a:t>
            </a:r>
            <a:r>
              <a:rPr lang="ja-JP" altLang="en-US" sz="2800" b="0" i="0">
                <a:effectLst/>
                <a:latin typeface="Söhne"/>
              </a:rPr>
              <a:t>により、 </a:t>
            </a:r>
            <a:r>
              <a:rPr lang="ja-JP" altLang="en-US" sz="2800" b="1" i="0">
                <a:effectLst/>
                <a:latin typeface="Söhne"/>
              </a:rPr>
              <a:t>潜在的リスク</a:t>
            </a:r>
            <a:r>
              <a:rPr lang="ja-JP" altLang="en-US" sz="2800" b="0" i="0">
                <a:effectLst/>
                <a:latin typeface="Söhne"/>
              </a:rPr>
              <a:t>の</a:t>
            </a:r>
            <a:r>
              <a:rPr lang="ja-JP" altLang="en-US" sz="2800" i="0">
                <a:effectLst/>
                <a:latin typeface="Söhne"/>
              </a:rPr>
              <a:t>推定精度が向上</a:t>
            </a:r>
            <a:r>
              <a:rPr lang="ja-JP" altLang="en-US" sz="2800" b="0" i="0">
                <a:effectLst/>
                <a:latin typeface="Söhne"/>
              </a:rPr>
              <a:t>する</a:t>
            </a:r>
            <a:endParaRPr lang="en-US" altLang="ja-JP" sz="2800" b="0" i="0">
              <a:effectLst/>
              <a:latin typeface="Söhne"/>
            </a:endParaRPr>
          </a:p>
          <a:p>
            <a:pPr marL="457200" indent="-457200">
              <a:buFont typeface="Wingdings" panose="05000000000000000000" pitchFamily="2" charset="2"/>
              <a:buChar char="l"/>
            </a:pPr>
            <a:endParaRPr lang="en-US" altLang="ja-JP" sz="2800">
              <a:latin typeface="Söhne"/>
            </a:endParaRPr>
          </a:p>
          <a:p>
            <a:pPr marL="457200" indent="-457200">
              <a:buFont typeface="Wingdings" panose="05000000000000000000" pitchFamily="2" charset="2"/>
              <a:buChar char="l"/>
            </a:pPr>
            <a:r>
              <a:rPr lang="en-US" altLang="ja-JP" sz="2800" b="0" i="0">
                <a:effectLst/>
                <a:latin typeface="Söhne"/>
              </a:rPr>
              <a:t>Attention Weight</a:t>
            </a:r>
            <a:r>
              <a:rPr lang="ja-JP" altLang="en-US" sz="2800" b="0" i="0">
                <a:effectLst/>
                <a:latin typeface="Söhne"/>
              </a:rPr>
              <a:t>の可視化により、周辺の物体、交通環境との </a:t>
            </a:r>
            <a:r>
              <a:rPr lang="ja-JP" altLang="en-US" sz="2800" b="1" i="0">
                <a:solidFill>
                  <a:srgbClr val="F17B0F"/>
                </a:solidFill>
                <a:effectLst/>
                <a:latin typeface="Söhne"/>
              </a:rPr>
              <a:t>関係性 を可視化</a:t>
            </a:r>
            <a:r>
              <a:rPr lang="ja-JP" altLang="en-US" sz="2800" b="0" i="0">
                <a:effectLst/>
                <a:latin typeface="Söhne"/>
              </a:rPr>
              <a:t>できる</a:t>
            </a:r>
            <a:endParaRPr lang="en-US" altLang="ja-JP" sz="2800" b="0" i="0">
              <a:effectLst/>
              <a:latin typeface="Söhne"/>
            </a:endParaRPr>
          </a:p>
        </p:txBody>
      </p:sp>
    </p:spTree>
    <p:extLst>
      <p:ext uri="{BB962C8B-B14F-4D97-AF65-F5344CB8AC3E}">
        <p14:creationId xmlns:p14="http://schemas.microsoft.com/office/powerpoint/2010/main" val="186255470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7DF63F28-C3F1-87D3-9785-5B8A376CEF83}"/>
              </a:ext>
            </a:extLst>
          </p:cNvPr>
          <p:cNvSpPr>
            <a:spLocks noGrp="1"/>
          </p:cNvSpPr>
          <p:nvPr>
            <p:ph type="sldNum" sz="quarter" idx="12"/>
          </p:nvPr>
        </p:nvSpPr>
        <p:spPr/>
        <p:txBody>
          <a:bodyPr/>
          <a:lstStyle/>
          <a:p>
            <a:fld id="{1EF18A5E-C41D-42D7-A85C-2D0BDB75365C}" type="slidenum">
              <a:rPr kumimoji="1" lang="ja-JP" altLang="en-US" sz="2800" smtClean="0"/>
              <a:t>31</a:t>
            </a:fld>
            <a:endParaRPr kumimoji="1" lang="ja-JP" altLang="en-US" sz="2800"/>
          </a:p>
        </p:txBody>
      </p:sp>
      <p:sp>
        <p:nvSpPr>
          <p:cNvPr id="3" name="タイトル 1">
            <a:extLst>
              <a:ext uri="{FF2B5EF4-FFF2-40B4-BE49-F238E27FC236}">
                <a16:creationId xmlns:a16="http://schemas.microsoft.com/office/drawing/2014/main" id="{F28F126D-D10E-C505-905B-8DE2340B70B8}"/>
              </a:ext>
            </a:extLst>
          </p:cNvPr>
          <p:cNvSpPr txBox="1">
            <a:spLocks/>
          </p:cNvSpPr>
          <p:nvPr/>
        </p:nvSpPr>
        <p:spPr>
          <a:xfrm>
            <a:off x="834555" y="343446"/>
            <a:ext cx="9667981" cy="827302"/>
          </a:xfrm>
          <a:prstGeom prst="rect">
            <a:avLst/>
          </a:prstGeom>
        </p:spPr>
        <p:txBody>
          <a:bodyPr/>
          <a:lstStyle>
            <a:lvl1pPr algn="l" defTabSz="914400" rtl="0" eaLnBrk="1" latinLnBrk="0" hangingPunct="1">
              <a:lnSpc>
                <a:spcPct val="85000"/>
              </a:lnSpc>
              <a:spcBef>
                <a:spcPct val="0"/>
              </a:spcBef>
              <a:buNone/>
              <a:defRPr kumimoji="1" sz="4800" kern="1200" spc="-50" baseline="0">
                <a:solidFill>
                  <a:schemeClr val="tx1">
                    <a:lumMod val="75000"/>
                    <a:lumOff val="25000"/>
                  </a:schemeClr>
                </a:solidFill>
                <a:latin typeface="+mj-lt"/>
                <a:ea typeface="+mj-ea"/>
                <a:cs typeface="+mj-cs"/>
              </a:defRPr>
            </a:lvl1pPr>
          </a:lstStyle>
          <a:p>
            <a:r>
              <a:rPr lang="ja-JP" altLang="en-US"/>
              <a:t>課題</a:t>
            </a:r>
            <a:endParaRPr lang="en-US" altLang="ja-JP"/>
          </a:p>
        </p:txBody>
      </p:sp>
      <p:sp>
        <p:nvSpPr>
          <p:cNvPr id="4" name="テキスト ボックス 3">
            <a:extLst>
              <a:ext uri="{FF2B5EF4-FFF2-40B4-BE49-F238E27FC236}">
                <a16:creationId xmlns:a16="http://schemas.microsoft.com/office/drawing/2014/main" id="{7B8AB16F-9AEF-99FC-92E0-297B711301DB}"/>
              </a:ext>
            </a:extLst>
          </p:cNvPr>
          <p:cNvSpPr txBox="1"/>
          <p:nvPr/>
        </p:nvSpPr>
        <p:spPr>
          <a:xfrm>
            <a:off x="558800" y="891345"/>
            <a:ext cx="11074400" cy="3411768"/>
          </a:xfrm>
          <a:prstGeom prst="rect">
            <a:avLst/>
          </a:prstGeom>
          <a:noFill/>
        </p:spPr>
        <p:txBody>
          <a:bodyPr wrap="square" rtlCol="0">
            <a:spAutoFit/>
          </a:bodyPr>
          <a:lstStyle/>
          <a:p>
            <a:pPr marL="457200" indent="-457200">
              <a:lnSpc>
                <a:spcPct val="200000"/>
              </a:lnSpc>
              <a:buFont typeface="Wingdings" panose="05000000000000000000" pitchFamily="2" charset="2"/>
              <a:buChar char="l"/>
            </a:pPr>
            <a:r>
              <a:rPr kumimoji="1" lang="ja-JP" altLang="en-US" sz="2800"/>
              <a:t>死角に</a:t>
            </a:r>
            <a:r>
              <a:rPr kumimoji="1" lang="ja-JP" altLang="en-US" sz="2800">
                <a:solidFill>
                  <a:schemeClr val="accent2"/>
                </a:solidFill>
              </a:rPr>
              <a:t>隠れた物体</a:t>
            </a:r>
            <a:r>
              <a:rPr kumimoji="1" lang="ja-JP" altLang="en-US" sz="2800"/>
              <a:t>について推定不可</a:t>
            </a:r>
            <a:endParaRPr kumimoji="1" lang="en-US" altLang="ja-JP" sz="2800"/>
          </a:p>
          <a:p>
            <a:pPr marL="457200" indent="-457200">
              <a:lnSpc>
                <a:spcPct val="200000"/>
              </a:lnSpc>
              <a:buFont typeface="Wingdings" panose="05000000000000000000" pitchFamily="2" charset="2"/>
              <a:buChar char="l"/>
            </a:pPr>
            <a:r>
              <a:rPr lang="ja-JP" altLang="en-US" sz="2800">
                <a:latin typeface="Söhne"/>
              </a:rPr>
              <a:t>運転シーンの</a:t>
            </a:r>
            <a:r>
              <a:rPr lang="ja-JP" altLang="en-US" sz="2800">
                <a:solidFill>
                  <a:schemeClr val="accent2"/>
                </a:solidFill>
                <a:latin typeface="Söhne"/>
              </a:rPr>
              <a:t>時間方向の情報</a:t>
            </a:r>
            <a:r>
              <a:rPr lang="ja-JP" altLang="en-US" sz="2800">
                <a:latin typeface="Söhne"/>
              </a:rPr>
              <a:t>を扱っていない</a:t>
            </a:r>
            <a:endParaRPr lang="en-US" altLang="ja-JP" sz="2800">
              <a:latin typeface="Söhne"/>
            </a:endParaRPr>
          </a:p>
          <a:p>
            <a:pPr marL="457200" indent="-457200">
              <a:lnSpc>
                <a:spcPct val="200000"/>
              </a:lnSpc>
              <a:buFont typeface="Wingdings" panose="05000000000000000000" pitchFamily="2" charset="2"/>
              <a:buChar char="l"/>
            </a:pPr>
            <a:r>
              <a:rPr lang="ja-JP" altLang="en-US" sz="2800" i="0">
                <a:effectLst/>
                <a:latin typeface="Söhne"/>
              </a:rPr>
              <a:t>データセット作成時における</a:t>
            </a:r>
            <a:r>
              <a:rPr lang="ja-JP" altLang="en-US" sz="2800" i="0">
                <a:solidFill>
                  <a:schemeClr val="accent2"/>
                </a:solidFill>
                <a:effectLst/>
                <a:latin typeface="Söhne"/>
              </a:rPr>
              <a:t>アノテーションのバラつき</a:t>
            </a:r>
            <a:endParaRPr lang="en-US" altLang="ja-JP" sz="2800" i="0">
              <a:solidFill>
                <a:schemeClr val="accent2"/>
              </a:solidFill>
              <a:effectLst/>
              <a:latin typeface="Söhne"/>
            </a:endParaRPr>
          </a:p>
          <a:p>
            <a:pPr marL="457200" indent="-457200">
              <a:lnSpc>
                <a:spcPct val="200000"/>
              </a:lnSpc>
              <a:buFont typeface="Wingdings" panose="05000000000000000000" pitchFamily="2" charset="2"/>
              <a:buChar char="l"/>
            </a:pPr>
            <a:r>
              <a:rPr lang="ja-JP" altLang="en-US" sz="2800" b="0" i="0">
                <a:solidFill>
                  <a:srgbClr val="0D0D0D"/>
                </a:solidFill>
                <a:effectLst/>
                <a:latin typeface="Söhne"/>
              </a:rPr>
              <a:t>ハイパーパラメータの設定が限定的である</a:t>
            </a:r>
            <a:endParaRPr lang="en-US" altLang="ja-JP" sz="2800" i="0">
              <a:effectLst/>
              <a:latin typeface="Söhne"/>
            </a:endParaRPr>
          </a:p>
        </p:txBody>
      </p:sp>
    </p:spTree>
    <p:extLst>
      <p:ext uri="{BB962C8B-B14F-4D97-AF65-F5344CB8AC3E}">
        <p14:creationId xmlns:p14="http://schemas.microsoft.com/office/powerpoint/2010/main" val="321976880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BD89027D-1702-5471-7B64-C6E729026FD3}"/>
              </a:ext>
            </a:extLst>
          </p:cNvPr>
          <p:cNvSpPr txBox="1"/>
          <p:nvPr/>
        </p:nvSpPr>
        <p:spPr>
          <a:xfrm>
            <a:off x="2544725" y="2721114"/>
            <a:ext cx="7102549" cy="707886"/>
          </a:xfrm>
          <a:prstGeom prst="rect">
            <a:avLst/>
          </a:prstGeom>
          <a:noFill/>
        </p:spPr>
        <p:txBody>
          <a:bodyPr wrap="square" rtlCol="0">
            <a:spAutoFit/>
          </a:bodyPr>
          <a:lstStyle/>
          <a:p>
            <a:pPr algn="ctr"/>
            <a:r>
              <a:rPr kumimoji="1" lang="ja-JP" altLang="en-US" sz="4000"/>
              <a:t>ご清聴ありがとうございました</a:t>
            </a:r>
          </a:p>
        </p:txBody>
      </p:sp>
    </p:spTree>
    <p:extLst>
      <p:ext uri="{BB962C8B-B14F-4D97-AF65-F5344CB8AC3E}">
        <p14:creationId xmlns:p14="http://schemas.microsoft.com/office/powerpoint/2010/main" val="1163852189"/>
      </p:ext>
    </p:extLst>
  </p:cSld>
  <p:clrMapOvr>
    <a:masterClrMapping/>
  </p:clrMapOvr>
  <mc:AlternateContent xmlns:mc="http://schemas.openxmlformats.org/markup-compatibility/2006" xmlns:p14="http://schemas.microsoft.com/office/powerpoint/2010/main">
    <mc:Choice Requires="p14">
      <p:transition spd="slow" p14:dur="2000" advTm="3518"/>
    </mc:Choice>
    <mc:Fallback xmlns="">
      <p:transition spd="slow" advTm="3518"/>
    </mc:Fallback>
  </mc:AlternateContent>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091DD400-A356-4871-C183-4141E2A0A1C0}"/>
              </a:ext>
            </a:extLst>
          </p:cNvPr>
          <p:cNvSpPr>
            <a:spLocks noGrp="1"/>
          </p:cNvSpPr>
          <p:nvPr>
            <p:ph type="sldNum" sz="quarter" idx="12"/>
          </p:nvPr>
        </p:nvSpPr>
        <p:spPr/>
        <p:txBody>
          <a:bodyPr/>
          <a:lstStyle/>
          <a:p>
            <a:fld id="{1EF18A5E-C41D-42D7-A85C-2D0BDB75365C}" type="slidenum">
              <a:rPr kumimoji="1" lang="ja-JP" altLang="en-US" smtClean="0"/>
              <a:t>33</a:t>
            </a:fld>
            <a:endParaRPr kumimoji="1" lang="ja-JP" altLang="en-US"/>
          </a:p>
        </p:txBody>
      </p:sp>
    </p:spTree>
    <p:extLst>
      <p:ext uri="{BB962C8B-B14F-4D97-AF65-F5344CB8AC3E}">
        <p14:creationId xmlns:p14="http://schemas.microsoft.com/office/powerpoint/2010/main" val="36377422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D6BC704-CA54-27CE-8386-DC7BEC58C407}"/>
              </a:ext>
            </a:extLst>
          </p:cNvPr>
          <p:cNvSpPr txBox="1">
            <a:spLocks/>
          </p:cNvSpPr>
          <p:nvPr/>
        </p:nvSpPr>
        <p:spPr>
          <a:xfrm>
            <a:off x="806334" y="393003"/>
            <a:ext cx="3579549" cy="827302"/>
          </a:xfrm>
          <a:prstGeom prst="rect">
            <a:avLst/>
          </a:prstGeom>
        </p:spPr>
        <p:txBody>
          <a:bodyPr/>
          <a:lstStyle>
            <a:lvl1pPr algn="l" defTabSz="914400" rtl="0" eaLnBrk="1" latinLnBrk="0" hangingPunct="1">
              <a:lnSpc>
                <a:spcPct val="85000"/>
              </a:lnSpc>
              <a:spcBef>
                <a:spcPct val="0"/>
              </a:spcBef>
              <a:buNone/>
              <a:defRPr kumimoji="1" sz="4800" kern="1200" spc="-50" baseline="0">
                <a:solidFill>
                  <a:schemeClr val="tx1">
                    <a:lumMod val="75000"/>
                    <a:lumOff val="25000"/>
                  </a:schemeClr>
                </a:solidFill>
                <a:latin typeface="+mj-lt"/>
                <a:ea typeface="+mj-ea"/>
                <a:cs typeface="+mj-cs"/>
              </a:defRPr>
            </a:lvl1pPr>
          </a:lstStyle>
          <a:p>
            <a:r>
              <a:rPr lang="ja-JP" altLang="en-US"/>
              <a:t>従来研究</a:t>
            </a:r>
            <a:endParaRPr lang="ja-JP" altLang="en-US" dirty="0"/>
          </a:p>
        </p:txBody>
      </p:sp>
      <p:sp>
        <p:nvSpPr>
          <p:cNvPr id="32" name="テキスト ボックス 31">
            <a:extLst>
              <a:ext uri="{FF2B5EF4-FFF2-40B4-BE49-F238E27FC236}">
                <a16:creationId xmlns:a16="http://schemas.microsoft.com/office/drawing/2014/main" id="{BE9E8526-1688-2885-2138-54A2CEC7CDAD}"/>
              </a:ext>
            </a:extLst>
          </p:cNvPr>
          <p:cNvSpPr txBox="1"/>
          <p:nvPr/>
        </p:nvSpPr>
        <p:spPr>
          <a:xfrm>
            <a:off x="190529" y="6247224"/>
            <a:ext cx="12294525" cy="461665"/>
          </a:xfrm>
          <a:prstGeom prst="rect">
            <a:avLst/>
          </a:prstGeom>
          <a:noFill/>
        </p:spPr>
        <p:txBody>
          <a:bodyPr wrap="square" rtlCol="0">
            <a:spAutoFit/>
          </a:bodyPr>
          <a:lstStyle/>
          <a:p>
            <a:r>
              <a:rPr kumimoji="1" lang="en-US" altLang="ja-JP" sz="1200" b="1">
                <a:solidFill>
                  <a:schemeClr val="bg1"/>
                </a:solidFill>
                <a:latin typeface="+mn-ea"/>
                <a:cs typeface="Arial" panose="020B0604020202020204" pitchFamily="34" charset="0"/>
              </a:rPr>
              <a:t>[2]  </a:t>
            </a:r>
            <a:r>
              <a:rPr kumimoji="1" lang="en-US" altLang="ja-JP" sz="1200" b="1" dirty="0" err="1">
                <a:solidFill>
                  <a:schemeClr val="bg1"/>
                </a:solidFill>
                <a:latin typeface="+mn-ea"/>
                <a:cs typeface="Arial" panose="020B0604020202020204" pitchFamily="34" charset="0"/>
              </a:rPr>
              <a:t>Yanfen</a:t>
            </a:r>
            <a:r>
              <a:rPr kumimoji="1" lang="en-US" altLang="ja-JP" sz="1200" b="1">
                <a:solidFill>
                  <a:schemeClr val="bg1"/>
                </a:solidFill>
                <a:latin typeface="+mn-ea"/>
                <a:cs typeface="Arial" panose="020B0604020202020204" pitchFamily="34" charset="0"/>
              </a:rPr>
              <a:t> Li et al, A Deep Learning-Based Hybrid Framework for Object Detection and Recognition in Autonomous Driving (IEEE Access) 2020.</a:t>
            </a:r>
          </a:p>
          <a:p>
            <a:r>
              <a:rPr lang="en-US" altLang="ja-JP" sz="1200" b="1" i="0">
                <a:solidFill>
                  <a:schemeClr val="bg1"/>
                </a:solidFill>
                <a:effectLst/>
                <a:latin typeface="+mn-ea"/>
                <a:cs typeface="Arial" panose="020B0604020202020204" pitchFamily="34" charset="0"/>
              </a:rPr>
              <a:t>[3]  Srikanth </a:t>
            </a:r>
            <a:r>
              <a:rPr lang="en-US" altLang="ja-JP" sz="1200" b="1" i="0" dirty="0" err="1">
                <a:solidFill>
                  <a:schemeClr val="bg1"/>
                </a:solidFill>
                <a:effectLst/>
                <a:latin typeface="+mn-ea"/>
                <a:cs typeface="Arial" panose="020B0604020202020204" pitchFamily="34" charset="0"/>
              </a:rPr>
              <a:t>Malla</a:t>
            </a:r>
            <a:r>
              <a:rPr lang="ja-JP" altLang="en-US" sz="1200" b="1" dirty="0">
                <a:solidFill>
                  <a:schemeClr val="bg1"/>
                </a:solidFill>
                <a:latin typeface="+mn-ea"/>
                <a:cs typeface="Arial" panose="020B0604020202020204" pitchFamily="34" charset="0"/>
              </a:rPr>
              <a:t> </a:t>
            </a:r>
            <a:r>
              <a:rPr lang="en-US" altLang="ja-JP" sz="1200" b="1" i="0" dirty="0">
                <a:solidFill>
                  <a:schemeClr val="bg1"/>
                </a:solidFill>
                <a:effectLst/>
                <a:latin typeface="+mn-ea"/>
                <a:cs typeface="Arial" panose="020B0604020202020204" pitchFamily="34" charset="0"/>
              </a:rPr>
              <a:t>et al</a:t>
            </a:r>
            <a:r>
              <a:rPr lang="en-US" altLang="ja-JP" sz="1200" b="1" dirty="0">
                <a:solidFill>
                  <a:schemeClr val="bg1"/>
                </a:solidFill>
                <a:latin typeface="+mn-ea"/>
                <a:cs typeface="Arial" panose="020B0604020202020204" pitchFamily="34" charset="0"/>
              </a:rPr>
              <a:t>,</a:t>
            </a:r>
            <a:r>
              <a:rPr lang="en-US" altLang="ja-JP" sz="1200" b="1" i="0" dirty="0">
                <a:solidFill>
                  <a:schemeClr val="bg1"/>
                </a:solidFill>
                <a:effectLst/>
                <a:latin typeface="+mn-ea"/>
                <a:cs typeface="Arial" panose="020B0604020202020204" pitchFamily="34" charset="0"/>
              </a:rPr>
              <a:t> DRAMA: Joint Risk Localization and Captioning in Driving (WACV) 2023</a:t>
            </a:r>
            <a:r>
              <a:rPr lang="en-US" altLang="ja-JP" sz="1200" b="1" i="0">
                <a:solidFill>
                  <a:schemeClr val="bg1"/>
                </a:solidFill>
                <a:effectLst/>
                <a:latin typeface="+mn-ea"/>
                <a:cs typeface="Arial" panose="020B0604020202020204" pitchFamily="34" charset="0"/>
              </a:rPr>
              <a:t>. </a:t>
            </a:r>
            <a:r>
              <a:rPr lang="en-US" altLang="ja-JP" sz="1200" b="1">
                <a:solidFill>
                  <a:schemeClr val="bg1"/>
                </a:solidFill>
                <a:latin typeface="+mn-ea"/>
                <a:cs typeface="Arial" panose="020B0604020202020204" pitchFamily="34" charset="0"/>
              </a:rPr>
              <a:t> </a:t>
            </a:r>
          </a:p>
        </p:txBody>
      </p:sp>
      <p:sp>
        <p:nvSpPr>
          <p:cNvPr id="35" name="テキスト ボックス 34">
            <a:extLst>
              <a:ext uri="{FF2B5EF4-FFF2-40B4-BE49-F238E27FC236}">
                <a16:creationId xmlns:a16="http://schemas.microsoft.com/office/drawing/2014/main" id="{A9BD738D-1F42-051C-4FDE-3CF6AF83EAE6}"/>
              </a:ext>
            </a:extLst>
          </p:cNvPr>
          <p:cNvSpPr txBox="1"/>
          <p:nvPr/>
        </p:nvSpPr>
        <p:spPr>
          <a:xfrm>
            <a:off x="5053037" y="4550272"/>
            <a:ext cx="3697517" cy="461665"/>
          </a:xfrm>
          <a:prstGeom prst="rect">
            <a:avLst/>
          </a:prstGeom>
          <a:noFill/>
        </p:spPr>
        <p:txBody>
          <a:bodyPr wrap="square">
            <a:spAutoFit/>
          </a:bodyPr>
          <a:lstStyle/>
          <a:p>
            <a:pPr marL="342900" indent="-342900">
              <a:buFont typeface="Arial" panose="020B0604020202020204" pitchFamily="34" charset="0"/>
              <a:buChar char="•"/>
            </a:pPr>
            <a:r>
              <a:rPr lang="ja-JP" altLang="en-US" sz="2400" b="1" i="0">
                <a:effectLst/>
                <a:latin typeface="Courier New" panose="02070309020205020404" pitchFamily="49" charset="0"/>
              </a:rPr>
              <a:t>従来研究の課題</a:t>
            </a:r>
            <a:endParaRPr lang="ja-JP" altLang="en-US" sz="2400" b="1" dirty="0"/>
          </a:p>
        </p:txBody>
      </p:sp>
      <p:sp>
        <p:nvSpPr>
          <p:cNvPr id="3" name="スライド番号プレースホルダー 2">
            <a:extLst>
              <a:ext uri="{FF2B5EF4-FFF2-40B4-BE49-F238E27FC236}">
                <a16:creationId xmlns:a16="http://schemas.microsoft.com/office/drawing/2014/main" id="{6BB2DC50-F406-3EF2-A2AB-C8DF08680C02}"/>
              </a:ext>
            </a:extLst>
          </p:cNvPr>
          <p:cNvSpPr>
            <a:spLocks noGrp="1"/>
          </p:cNvSpPr>
          <p:nvPr>
            <p:ph type="sldNum" sz="quarter" idx="12"/>
          </p:nvPr>
        </p:nvSpPr>
        <p:spPr/>
        <p:txBody>
          <a:bodyPr/>
          <a:lstStyle/>
          <a:p>
            <a:fld id="{94D640CE-7195-4C75-882C-1DC684F836C5}" type="slidenum">
              <a:rPr kumimoji="1" lang="ja-JP" altLang="en-US" sz="2800" smtClean="0"/>
              <a:t>4</a:t>
            </a:fld>
            <a:endParaRPr kumimoji="1" lang="ja-JP" altLang="en-US" sz="2800" dirty="0"/>
          </a:p>
        </p:txBody>
      </p:sp>
      <p:sp>
        <p:nvSpPr>
          <p:cNvPr id="6" name="テキスト ボックス 5">
            <a:extLst>
              <a:ext uri="{FF2B5EF4-FFF2-40B4-BE49-F238E27FC236}">
                <a16:creationId xmlns:a16="http://schemas.microsoft.com/office/drawing/2014/main" id="{37C21D52-C740-798D-5D69-F0D56DE7D36B}"/>
              </a:ext>
            </a:extLst>
          </p:cNvPr>
          <p:cNvSpPr txBox="1"/>
          <p:nvPr/>
        </p:nvSpPr>
        <p:spPr>
          <a:xfrm>
            <a:off x="806334" y="1275444"/>
            <a:ext cx="11192933" cy="1284006"/>
          </a:xfrm>
          <a:prstGeom prst="rect">
            <a:avLst/>
          </a:prstGeom>
          <a:noFill/>
        </p:spPr>
        <p:txBody>
          <a:bodyPr wrap="square">
            <a:spAutoFit/>
          </a:bodyPr>
          <a:lstStyle/>
          <a:p>
            <a:pPr>
              <a:lnSpc>
                <a:spcPct val="150000"/>
              </a:lnSpc>
            </a:pPr>
            <a:r>
              <a:rPr lang="ja-JP" altLang="ja-JP" sz="2800">
                <a:effectLst/>
                <a:latin typeface="+mn-ea"/>
                <a:cs typeface="Times New Roman" panose="02020603050405020304" pitchFamily="18" charset="0"/>
              </a:rPr>
              <a:t>前方に存在する歩行者の横断意思や前方車両の危険の有無を</a:t>
            </a:r>
            <a:r>
              <a:rPr lang="ja-JP" altLang="en-US" sz="2800">
                <a:latin typeface="+mn-ea"/>
                <a:cs typeface="Times New Roman" panose="02020603050405020304" pitchFamily="18" charset="0"/>
              </a:rPr>
              <a:t>検出 </a:t>
            </a:r>
            <a:r>
              <a:rPr lang="en-US" altLang="ja-JP" sz="2800" b="1">
                <a:latin typeface="+mn-ea"/>
                <a:cs typeface="Times New Roman" panose="02020603050405020304" pitchFamily="18" charset="0"/>
              </a:rPr>
              <a:t>[2]</a:t>
            </a:r>
            <a:endParaRPr lang="en-US" altLang="ja-JP" sz="2800">
              <a:effectLst/>
              <a:latin typeface="+mn-ea"/>
              <a:cs typeface="Times New Roman" panose="02020603050405020304" pitchFamily="18" charset="0"/>
            </a:endParaRPr>
          </a:p>
          <a:p>
            <a:pPr>
              <a:lnSpc>
                <a:spcPct val="150000"/>
              </a:lnSpc>
            </a:pPr>
            <a:r>
              <a:rPr lang="ja-JP" altLang="ja-JP" sz="2800">
                <a:effectLst/>
                <a:latin typeface="+mn-ea"/>
                <a:cs typeface="Times New Roman" panose="02020603050405020304" pitchFamily="18" charset="0"/>
              </a:rPr>
              <a:t>交通状況の</a:t>
            </a:r>
            <a:r>
              <a:rPr lang="ja-JP" altLang="en-US" sz="2800">
                <a:effectLst/>
                <a:latin typeface="+mn-ea"/>
                <a:cs typeface="Times New Roman" panose="02020603050405020304" pitchFamily="18" charset="0"/>
              </a:rPr>
              <a:t>ブレーキ</a:t>
            </a:r>
            <a:r>
              <a:rPr lang="ja-JP" altLang="ja-JP" sz="2800">
                <a:effectLst/>
                <a:latin typeface="+mn-ea"/>
                <a:cs typeface="Times New Roman" panose="02020603050405020304" pitchFamily="18" charset="0"/>
              </a:rPr>
              <a:t>操作を引き起こす出来事を説明する</a:t>
            </a:r>
            <a:r>
              <a:rPr lang="ja-JP" altLang="en-US" sz="2800">
                <a:effectLst/>
                <a:latin typeface="+mn-ea"/>
                <a:cs typeface="Times New Roman" panose="02020603050405020304" pitchFamily="18" charset="0"/>
              </a:rPr>
              <a:t>文章の</a:t>
            </a:r>
            <a:r>
              <a:rPr lang="ja-JP" altLang="ja-JP" sz="2800">
                <a:effectLst/>
                <a:latin typeface="+mn-ea"/>
                <a:cs typeface="Times New Roman" panose="02020603050405020304" pitchFamily="18" charset="0"/>
              </a:rPr>
              <a:t>生成</a:t>
            </a:r>
            <a:r>
              <a:rPr lang="en-US" altLang="ja-JP" sz="2800">
                <a:effectLst/>
                <a:latin typeface="+mn-ea"/>
                <a:cs typeface="Times New Roman" panose="02020603050405020304" pitchFamily="18" charset="0"/>
              </a:rPr>
              <a:t> </a:t>
            </a:r>
            <a:r>
              <a:rPr lang="en-US" altLang="ja-JP" sz="2800" b="1">
                <a:effectLst/>
                <a:latin typeface="+mn-ea"/>
                <a:cs typeface="Times New Roman" panose="02020603050405020304" pitchFamily="18" charset="0"/>
              </a:rPr>
              <a:t>[3]</a:t>
            </a:r>
            <a:endParaRPr lang="en-US" altLang="ja-JP" sz="2800" b="1" dirty="0">
              <a:effectLst/>
              <a:latin typeface="+mn-ea"/>
              <a:cs typeface="Times New Roman" panose="02020603050405020304" pitchFamily="18" charset="0"/>
            </a:endParaRPr>
          </a:p>
        </p:txBody>
      </p:sp>
      <p:pic>
        <p:nvPicPr>
          <p:cNvPr id="7" name="図 6">
            <a:extLst>
              <a:ext uri="{FF2B5EF4-FFF2-40B4-BE49-F238E27FC236}">
                <a16:creationId xmlns:a16="http://schemas.microsoft.com/office/drawing/2014/main" id="{214AE292-D09C-5846-D65A-D7A59F173865}"/>
              </a:ext>
            </a:extLst>
          </p:cNvPr>
          <p:cNvPicPr>
            <a:picLocks noChangeAspect="1"/>
          </p:cNvPicPr>
          <p:nvPr/>
        </p:nvPicPr>
        <p:blipFill>
          <a:blip r:embed="rId3"/>
          <a:stretch>
            <a:fillRect/>
          </a:stretch>
        </p:blipFill>
        <p:spPr>
          <a:xfrm>
            <a:off x="951388" y="3125676"/>
            <a:ext cx="3048177" cy="3118552"/>
          </a:xfrm>
          <a:prstGeom prst="rect">
            <a:avLst/>
          </a:prstGeom>
        </p:spPr>
      </p:pic>
      <p:sp>
        <p:nvSpPr>
          <p:cNvPr id="10" name="テキスト ボックス 9">
            <a:extLst>
              <a:ext uri="{FF2B5EF4-FFF2-40B4-BE49-F238E27FC236}">
                <a16:creationId xmlns:a16="http://schemas.microsoft.com/office/drawing/2014/main" id="{740A1A7B-AB86-3D87-9DAD-83C8F61F81FB}"/>
              </a:ext>
            </a:extLst>
          </p:cNvPr>
          <p:cNvSpPr txBox="1"/>
          <p:nvPr/>
        </p:nvSpPr>
        <p:spPr>
          <a:xfrm>
            <a:off x="5125942" y="5549259"/>
            <a:ext cx="6999785" cy="523220"/>
          </a:xfrm>
          <a:prstGeom prst="rect">
            <a:avLst/>
          </a:prstGeom>
          <a:noFill/>
        </p:spPr>
        <p:txBody>
          <a:bodyPr wrap="square" rtlCol="0">
            <a:spAutoFit/>
          </a:bodyPr>
          <a:lstStyle/>
          <a:p>
            <a:r>
              <a:rPr kumimoji="1" lang="ja-JP" altLang="en-US" sz="2800">
                <a:solidFill>
                  <a:schemeClr val="accent2"/>
                </a:solidFill>
              </a:rPr>
              <a:t>潜在的なリスク要因推定に必要なものとは</a:t>
            </a:r>
            <a:r>
              <a:rPr kumimoji="1" lang="en-US" altLang="ja-JP" sz="2800">
                <a:solidFill>
                  <a:schemeClr val="accent2"/>
                </a:solidFill>
              </a:rPr>
              <a:t>…</a:t>
            </a:r>
            <a:endParaRPr kumimoji="1" lang="ja-JP" altLang="en-US" sz="2800">
              <a:solidFill>
                <a:schemeClr val="accent2"/>
              </a:solidFill>
            </a:endParaRPr>
          </a:p>
        </p:txBody>
      </p:sp>
      <p:sp>
        <p:nvSpPr>
          <p:cNvPr id="4" name="テキスト ボックス 3">
            <a:extLst>
              <a:ext uri="{FF2B5EF4-FFF2-40B4-BE49-F238E27FC236}">
                <a16:creationId xmlns:a16="http://schemas.microsoft.com/office/drawing/2014/main" id="{E522CD8D-CBA2-4D3F-7F58-26B2ECB5EF23}"/>
              </a:ext>
            </a:extLst>
          </p:cNvPr>
          <p:cNvSpPr txBox="1"/>
          <p:nvPr/>
        </p:nvSpPr>
        <p:spPr>
          <a:xfrm>
            <a:off x="3550189" y="5950853"/>
            <a:ext cx="1424217" cy="369332"/>
          </a:xfrm>
          <a:prstGeom prst="rect">
            <a:avLst/>
          </a:prstGeom>
          <a:noFill/>
        </p:spPr>
        <p:txBody>
          <a:bodyPr wrap="square" rtlCol="0">
            <a:spAutoFit/>
          </a:bodyPr>
          <a:lstStyle/>
          <a:p>
            <a:r>
              <a:rPr kumimoji="1" lang="en-US" altLang="ja-JP"/>
              <a:t>[3]</a:t>
            </a:r>
            <a:r>
              <a:rPr kumimoji="1" lang="ja-JP" altLang="en-US"/>
              <a:t>より引用</a:t>
            </a:r>
          </a:p>
        </p:txBody>
      </p:sp>
      <p:sp>
        <p:nvSpPr>
          <p:cNvPr id="11" name="テキスト ボックス 10">
            <a:extLst>
              <a:ext uri="{FF2B5EF4-FFF2-40B4-BE49-F238E27FC236}">
                <a16:creationId xmlns:a16="http://schemas.microsoft.com/office/drawing/2014/main" id="{B187194D-B00D-5E48-DAEE-F3D2C403C416}"/>
              </a:ext>
            </a:extLst>
          </p:cNvPr>
          <p:cNvSpPr txBox="1"/>
          <p:nvPr/>
        </p:nvSpPr>
        <p:spPr>
          <a:xfrm>
            <a:off x="5430845" y="5087594"/>
            <a:ext cx="6244166" cy="461665"/>
          </a:xfrm>
          <a:prstGeom prst="rect">
            <a:avLst/>
          </a:prstGeom>
          <a:noFill/>
        </p:spPr>
        <p:txBody>
          <a:bodyPr wrap="square">
            <a:spAutoFit/>
          </a:bodyPr>
          <a:lstStyle/>
          <a:p>
            <a:r>
              <a:rPr lang="ja-JP" altLang="en-US" sz="2400">
                <a:solidFill>
                  <a:srgbClr val="F17B0F"/>
                </a:solidFill>
                <a:latin typeface="Consolas" panose="020B0609020204030204" pitchFamily="49" charset="0"/>
              </a:rPr>
              <a:t>潜在的なリスク要因を推定できない</a:t>
            </a:r>
            <a:endParaRPr lang="ja-JP" altLang="en-US" sz="2400"/>
          </a:p>
        </p:txBody>
      </p:sp>
      <p:sp>
        <p:nvSpPr>
          <p:cNvPr id="13" name="テキスト ボックス 12">
            <a:extLst>
              <a:ext uri="{FF2B5EF4-FFF2-40B4-BE49-F238E27FC236}">
                <a16:creationId xmlns:a16="http://schemas.microsoft.com/office/drawing/2014/main" id="{936553E8-79D4-E606-12D3-CB9E7F309101}"/>
              </a:ext>
            </a:extLst>
          </p:cNvPr>
          <p:cNvSpPr txBox="1"/>
          <p:nvPr/>
        </p:nvSpPr>
        <p:spPr>
          <a:xfrm>
            <a:off x="5368021" y="3165212"/>
            <a:ext cx="6306989" cy="1137106"/>
          </a:xfrm>
          <a:prstGeom prst="rect">
            <a:avLst/>
          </a:prstGeom>
          <a:noFill/>
        </p:spPr>
        <p:txBody>
          <a:bodyPr wrap="square">
            <a:spAutoFit/>
          </a:bodyPr>
          <a:lstStyle/>
          <a:p>
            <a:pPr>
              <a:lnSpc>
                <a:spcPct val="150000"/>
              </a:lnSpc>
            </a:pPr>
            <a:r>
              <a:rPr lang="ja-JP" altLang="en-US" sz="2400" b="0">
                <a:solidFill>
                  <a:schemeClr val="tx1"/>
                </a:solidFill>
                <a:effectLst/>
                <a:latin typeface="Consolas" panose="020B0609020204030204" pitchFamily="49" charset="0"/>
              </a:rPr>
              <a:t>危険の有無や、</a:t>
            </a:r>
            <a:r>
              <a:rPr lang="ja-JP" altLang="en-US" sz="2400">
                <a:solidFill>
                  <a:schemeClr val="tx1"/>
                </a:solidFill>
                <a:latin typeface="Consolas" panose="020B0609020204030204" pitchFamily="49" charset="0"/>
              </a:rPr>
              <a:t>顕在的リスクについての</a:t>
            </a:r>
            <a:endParaRPr lang="en-US" altLang="ja-JP" sz="2400">
              <a:solidFill>
                <a:schemeClr val="tx1"/>
              </a:solidFill>
              <a:latin typeface="Consolas" panose="020B0609020204030204" pitchFamily="49" charset="0"/>
            </a:endParaRPr>
          </a:p>
          <a:p>
            <a:pPr>
              <a:lnSpc>
                <a:spcPct val="150000"/>
              </a:lnSpc>
            </a:pPr>
            <a:r>
              <a:rPr lang="ja-JP" altLang="en-US" sz="2400">
                <a:solidFill>
                  <a:schemeClr val="tx1"/>
                </a:solidFill>
                <a:latin typeface="Consolas" panose="020B0609020204030204" pitchFamily="49" charset="0"/>
              </a:rPr>
              <a:t>認識は可能</a:t>
            </a:r>
            <a:endParaRPr lang="ja-JP" altLang="en-US" sz="2400"/>
          </a:p>
        </p:txBody>
      </p:sp>
      <p:sp>
        <p:nvSpPr>
          <p:cNvPr id="14" name="テキスト ボックス 13">
            <a:extLst>
              <a:ext uri="{FF2B5EF4-FFF2-40B4-BE49-F238E27FC236}">
                <a16:creationId xmlns:a16="http://schemas.microsoft.com/office/drawing/2014/main" id="{63DEA191-68B2-FD35-9E25-98DA66107671}"/>
              </a:ext>
            </a:extLst>
          </p:cNvPr>
          <p:cNvSpPr txBox="1"/>
          <p:nvPr/>
        </p:nvSpPr>
        <p:spPr>
          <a:xfrm>
            <a:off x="5053036" y="2795750"/>
            <a:ext cx="3697517" cy="461665"/>
          </a:xfrm>
          <a:prstGeom prst="rect">
            <a:avLst/>
          </a:prstGeom>
          <a:noFill/>
        </p:spPr>
        <p:txBody>
          <a:bodyPr wrap="square">
            <a:spAutoFit/>
          </a:bodyPr>
          <a:lstStyle/>
          <a:p>
            <a:pPr marL="342900" indent="-342900">
              <a:buFont typeface="Arial" panose="020B0604020202020204" pitchFamily="34" charset="0"/>
              <a:buChar char="•"/>
            </a:pPr>
            <a:r>
              <a:rPr lang="ja-JP" altLang="en-US" sz="2400" b="1" i="0">
                <a:effectLst/>
                <a:latin typeface="Courier New" panose="02070309020205020404" pitchFamily="49" charset="0"/>
              </a:rPr>
              <a:t>従来研究のできること</a:t>
            </a:r>
            <a:endParaRPr lang="ja-JP" altLang="en-US" sz="2400" b="1" dirty="0"/>
          </a:p>
        </p:txBody>
      </p:sp>
    </p:spTree>
    <p:extLst>
      <p:ext uri="{BB962C8B-B14F-4D97-AF65-F5344CB8AC3E}">
        <p14:creationId xmlns:p14="http://schemas.microsoft.com/office/powerpoint/2010/main" val="353701870"/>
      </p:ext>
    </p:extLst>
  </p:cSld>
  <p:clrMapOvr>
    <a:masterClrMapping/>
  </p:clrMapOvr>
  <mc:AlternateContent xmlns:mc="http://schemas.openxmlformats.org/markup-compatibility/2006" xmlns:p14="http://schemas.microsoft.com/office/powerpoint/2010/main">
    <mc:Choice Requires="p14">
      <p:transition spd="slow" p14:dur="2000" advTm="32168"/>
    </mc:Choice>
    <mc:Fallback xmlns="">
      <p:transition spd="slow" advTm="32168"/>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3" name="直線コネクタ 32">
            <a:extLst>
              <a:ext uri="{FF2B5EF4-FFF2-40B4-BE49-F238E27FC236}">
                <a16:creationId xmlns:a16="http://schemas.microsoft.com/office/drawing/2014/main" id="{A6B3303A-AEA4-B21A-F29C-AA08ECDCBC21}"/>
              </a:ext>
            </a:extLst>
          </p:cNvPr>
          <p:cNvCxnSpPr>
            <a:cxnSpLocks/>
          </p:cNvCxnSpPr>
          <p:nvPr/>
        </p:nvCxnSpPr>
        <p:spPr>
          <a:xfrm>
            <a:off x="6942914" y="4439087"/>
            <a:ext cx="1071051" cy="1274052"/>
          </a:xfrm>
          <a:prstGeom prst="line">
            <a:avLst/>
          </a:prstGeom>
          <a:ln w="38100">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56" name="直線コネクタ 55">
            <a:extLst>
              <a:ext uri="{FF2B5EF4-FFF2-40B4-BE49-F238E27FC236}">
                <a16:creationId xmlns:a16="http://schemas.microsoft.com/office/drawing/2014/main" id="{F9E31359-FD5A-07B3-27ED-65226031843F}"/>
              </a:ext>
            </a:extLst>
          </p:cNvPr>
          <p:cNvCxnSpPr>
            <a:cxnSpLocks/>
            <a:stCxn id="51" idx="0"/>
          </p:cNvCxnSpPr>
          <p:nvPr/>
        </p:nvCxnSpPr>
        <p:spPr>
          <a:xfrm flipV="1">
            <a:off x="6917079" y="3720906"/>
            <a:ext cx="1121747" cy="318071"/>
          </a:xfrm>
          <a:prstGeom prst="line">
            <a:avLst/>
          </a:prstGeom>
          <a:ln w="38100">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61" name="四角形: 角を丸くする 60">
            <a:extLst>
              <a:ext uri="{FF2B5EF4-FFF2-40B4-BE49-F238E27FC236}">
                <a16:creationId xmlns:a16="http://schemas.microsoft.com/office/drawing/2014/main" id="{0820623D-6964-494B-298F-85C193E566C3}"/>
              </a:ext>
            </a:extLst>
          </p:cNvPr>
          <p:cNvSpPr/>
          <p:nvPr/>
        </p:nvSpPr>
        <p:spPr>
          <a:xfrm>
            <a:off x="7868400" y="3618226"/>
            <a:ext cx="3808417" cy="2254287"/>
          </a:xfrm>
          <a:prstGeom prst="round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四角形: 角を丸くする 4">
            <a:extLst>
              <a:ext uri="{FF2B5EF4-FFF2-40B4-BE49-F238E27FC236}">
                <a16:creationId xmlns:a16="http://schemas.microsoft.com/office/drawing/2014/main" id="{22AC5833-8E7E-BD26-64DF-9486BA699E18}"/>
              </a:ext>
            </a:extLst>
          </p:cNvPr>
          <p:cNvSpPr/>
          <p:nvPr/>
        </p:nvSpPr>
        <p:spPr>
          <a:xfrm>
            <a:off x="5556790" y="2555891"/>
            <a:ext cx="692256" cy="1369313"/>
          </a:xfrm>
          <a:prstGeom prst="round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スライド番号プレースホルダー 1">
            <a:extLst>
              <a:ext uri="{FF2B5EF4-FFF2-40B4-BE49-F238E27FC236}">
                <a16:creationId xmlns:a16="http://schemas.microsoft.com/office/drawing/2014/main" id="{F2F59077-E429-1946-B4EA-B14B0F8A9CD8}"/>
              </a:ext>
            </a:extLst>
          </p:cNvPr>
          <p:cNvSpPr>
            <a:spLocks noGrp="1"/>
          </p:cNvSpPr>
          <p:nvPr>
            <p:ph type="sldNum" sz="quarter" idx="12"/>
          </p:nvPr>
        </p:nvSpPr>
        <p:spPr/>
        <p:txBody>
          <a:bodyPr/>
          <a:lstStyle/>
          <a:p>
            <a:fld id="{94D640CE-7195-4C75-882C-1DC684F836C5}" type="slidenum">
              <a:rPr kumimoji="1" lang="ja-JP" altLang="en-US" sz="2800" smtClean="0"/>
              <a:t>5</a:t>
            </a:fld>
            <a:endParaRPr kumimoji="1" lang="ja-JP" altLang="en-US" sz="2800"/>
          </a:p>
        </p:txBody>
      </p:sp>
      <p:sp>
        <p:nvSpPr>
          <p:cNvPr id="9" name="タイトル 1">
            <a:extLst>
              <a:ext uri="{FF2B5EF4-FFF2-40B4-BE49-F238E27FC236}">
                <a16:creationId xmlns:a16="http://schemas.microsoft.com/office/drawing/2014/main" id="{0E057252-1143-0EEE-142C-8F322C971785}"/>
              </a:ext>
            </a:extLst>
          </p:cNvPr>
          <p:cNvSpPr txBox="1">
            <a:spLocks/>
          </p:cNvSpPr>
          <p:nvPr/>
        </p:nvSpPr>
        <p:spPr>
          <a:xfrm>
            <a:off x="834556" y="343446"/>
            <a:ext cx="3283527" cy="827302"/>
          </a:xfrm>
          <a:prstGeom prst="rect">
            <a:avLst/>
          </a:prstGeom>
        </p:spPr>
        <p:txBody>
          <a:bodyPr/>
          <a:lstStyle>
            <a:lvl1pPr algn="l" defTabSz="914400" rtl="0" eaLnBrk="1" latinLnBrk="0" hangingPunct="1">
              <a:lnSpc>
                <a:spcPct val="85000"/>
              </a:lnSpc>
              <a:spcBef>
                <a:spcPct val="0"/>
              </a:spcBef>
              <a:buNone/>
              <a:defRPr kumimoji="1" sz="4800" kern="1200" spc="-50" baseline="0">
                <a:solidFill>
                  <a:schemeClr val="tx1">
                    <a:lumMod val="75000"/>
                    <a:lumOff val="25000"/>
                  </a:schemeClr>
                </a:solidFill>
                <a:latin typeface="+mj-lt"/>
                <a:ea typeface="+mj-ea"/>
                <a:cs typeface="+mj-cs"/>
              </a:defRPr>
            </a:lvl1pPr>
          </a:lstStyle>
          <a:p>
            <a:r>
              <a:rPr lang="ja-JP" altLang="en-US"/>
              <a:t>アプローチ</a:t>
            </a:r>
            <a:endParaRPr lang="en-US" altLang="ja-JP"/>
          </a:p>
        </p:txBody>
      </p:sp>
      <p:sp>
        <p:nvSpPr>
          <p:cNvPr id="16" name="四角形: 角を丸くする 15">
            <a:extLst>
              <a:ext uri="{FF2B5EF4-FFF2-40B4-BE49-F238E27FC236}">
                <a16:creationId xmlns:a16="http://schemas.microsoft.com/office/drawing/2014/main" id="{3438DDA4-65F7-4038-10D2-4BE80AD43DB6}"/>
              </a:ext>
            </a:extLst>
          </p:cNvPr>
          <p:cNvSpPr/>
          <p:nvPr/>
        </p:nvSpPr>
        <p:spPr>
          <a:xfrm>
            <a:off x="484909" y="1108907"/>
            <a:ext cx="11222182" cy="1213838"/>
          </a:xfrm>
          <a:prstGeom prst="round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800" b="1">
                <a:solidFill>
                  <a:schemeClr val="tx1"/>
                </a:solidFill>
              </a:rPr>
              <a:t>潜在的なリスク要因 </a:t>
            </a:r>
            <a:r>
              <a:rPr kumimoji="1" lang="ja-JP" altLang="en-US" sz="2800">
                <a:solidFill>
                  <a:schemeClr val="tx1"/>
                </a:solidFill>
              </a:rPr>
              <a:t>の推定のために</a:t>
            </a:r>
            <a:endParaRPr kumimoji="1" lang="en-US" altLang="ja-JP" sz="2800">
              <a:solidFill>
                <a:schemeClr val="tx1"/>
              </a:solidFill>
            </a:endParaRPr>
          </a:p>
          <a:p>
            <a:pPr algn="ctr"/>
            <a:r>
              <a:rPr lang="ja-JP" altLang="en-US" sz="2800" b="0" i="0">
                <a:solidFill>
                  <a:srgbClr val="F17B0F"/>
                </a:solidFill>
                <a:effectLst/>
                <a:latin typeface="Lato" panose="020F0502020204030203" pitchFamily="34" charset="0"/>
              </a:rPr>
              <a:t>周辺物体、</a:t>
            </a:r>
            <a:r>
              <a:rPr lang="ja-JP" altLang="en-US" sz="2800">
                <a:solidFill>
                  <a:srgbClr val="F17B0F"/>
                </a:solidFill>
                <a:latin typeface="Lato" panose="020F0502020204030203" pitchFamily="34" charset="0"/>
              </a:rPr>
              <a:t>交通</a:t>
            </a:r>
            <a:r>
              <a:rPr lang="ja-JP" altLang="en-US" sz="2800" b="0" i="0">
                <a:solidFill>
                  <a:srgbClr val="F17B0F"/>
                </a:solidFill>
                <a:effectLst/>
                <a:latin typeface="Lato" panose="020F0502020204030203" pitchFamily="34" charset="0"/>
              </a:rPr>
              <a:t>環境との関係性</a:t>
            </a:r>
            <a:r>
              <a:rPr kumimoji="1" lang="ja-JP" altLang="en-US" sz="2800">
                <a:solidFill>
                  <a:schemeClr val="tx1"/>
                </a:solidFill>
                <a:latin typeface="Lato" panose="020F0502020204030203" pitchFamily="34" charset="0"/>
              </a:rPr>
              <a:t>を考慮する</a:t>
            </a:r>
            <a:endParaRPr kumimoji="1" lang="en-US" altLang="ja-JP" sz="2800">
              <a:solidFill>
                <a:schemeClr val="tx1"/>
              </a:solidFill>
            </a:endParaRPr>
          </a:p>
        </p:txBody>
      </p:sp>
      <p:pic>
        <p:nvPicPr>
          <p:cNvPr id="17" name="図 16">
            <a:extLst>
              <a:ext uri="{FF2B5EF4-FFF2-40B4-BE49-F238E27FC236}">
                <a16:creationId xmlns:a16="http://schemas.microsoft.com/office/drawing/2014/main" id="{65B231D3-4652-19CF-BE6E-584F2B6CF185}"/>
              </a:ext>
            </a:extLst>
          </p:cNvPr>
          <p:cNvPicPr>
            <a:picLocks noChangeAspect="1"/>
          </p:cNvPicPr>
          <p:nvPr/>
        </p:nvPicPr>
        <p:blipFill rotWithShape="1">
          <a:blip r:embed="rId4">
            <a:extLst>
              <a:ext uri="{28A0092B-C50C-407E-A947-70E740481C1C}">
                <a14:useLocalDpi xmlns:a14="http://schemas.microsoft.com/office/drawing/2010/main" val="0"/>
              </a:ext>
            </a:extLst>
          </a:blip>
          <a:srcRect l="18234" t="18969" r="20150" b="25585"/>
          <a:stretch/>
        </p:blipFill>
        <p:spPr>
          <a:xfrm>
            <a:off x="604527" y="3527677"/>
            <a:ext cx="3814156" cy="2128055"/>
          </a:xfrm>
          <a:prstGeom prst="rect">
            <a:avLst/>
          </a:prstGeom>
        </p:spPr>
      </p:pic>
      <p:pic>
        <p:nvPicPr>
          <p:cNvPr id="7" name="図 6">
            <a:extLst>
              <a:ext uri="{FF2B5EF4-FFF2-40B4-BE49-F238E27FC236}">
                <a16:creationId xmlns:a16="http://schemas.microsoft.com/office/drawing/2014/main" id="{FCC19E76-8675-C63C-7DC9-BF9B3CD4CD80}"/>
              </a:ext>
            </a:extLst>
          </p:cNvPr>
          <p:cNvPicPr>
            <a:picLocks noChangeAspect="1"/>
          </p:cNvPicPr>
          <p:nvPr/>
        </p:nvPicPr>
        <p:blipFill>
          <a:blip r:embed="rId5"/>
          <a:stretch>
            <a:fillRect/>
          </a:stretch>
        </p:blipFill>
        <p:spPr>
          <a:xfrm>
            <a:off x="7496444" y="2826902"/>
            <a:ext cx="825542" cy="762039"/>
          </a:xfrm>
          <a:prstGeom prst="rect">
            <a:avLst/>
          </a:prstGeom>
        </p:spPr>
      </p:pic>
      <p:pic>
        <p:nvPicPr>
          <p:cNvPr id="49" name="図 48">
            <a:extLst>
              <a:ext uri="{FF2B5EF4-FFF2-40B4-BE49-F238E27FC236}">
                <a16:creationId xmlns:a16="http://schemas.microsoft.com/office/drawing/2014/main" id="{6214E2EE-E024-2A25-DA29-8EB9982A8F59}"/>
              </a:ext>
            </a:extLst>
          </p:cNvPr>
          <p:cNvPicPr>
            <a:picLocks noChangeAspect="1"/>
          </p:cNvPicPr>
          <p:nvPr/>
        </p:nvPicPr>
        <p:blipFill>
          <a:blip r:embed="rId6"/>
          <a:stretch>
            <a:fillRect/>
          </a:stretch>
        </p:blipFill>
        <p:spPr>
          <a:xfrm>
            <a:off x="5641606" y="2738957"/>
            <a:ext cx="537651" cy="1019198"/>
          </a:xfrm>
          <a:prstGeom prst="rect">
            <a:avLst/>
          </a:prstGeom>
        </p:spPr>
      </p:pic>
      <p:sp>
        <p:nvSpPr>
          <p:cNvPr id="3" name="テキスト ボックス 2">
            <a:extLst>
              <a:ext uri="{FF2B5EF4-FFF2-40B4-BE49-F238E27FC236}">
                <a16:creationId xmlns:a16="http://schemas.microsoft.com/office/drawing/2014/main" id="{B6D4551F-65D9-9E6E-193C-7F6983B3B37C}"/>
              </a:ext>
            </a:extLst>
          </p:cNvPr>
          <p:cNvSpPr txBox="1"/>
          <p:nvPr/>
        </p:nvSpPr>
        <p:spPr>
          <a:xfrm>
            <a:off x="4492650" y="5279984"/>
            <a:ext cx="2816360" cy="1015663"/>
          </a:xfrm>
          <a:prstGeom prst="rect">
            <a:avLst/>
          </a:prstGeom>
          <a:noFill/>
        </p:spPr>
        <p:txBody>
          <a:bodyPr wrap="square" rtlCol="0">
            <a:spAutoFit/>
          </a:bodyPr>
          <a:lstStyle/>
          <a:p>
            <a:pPr algn="ctr"/>
            <a:r>
              <a:rPr kumimoji="1" lang="ja-JP" altLang="en-US" sz="2000">
                <a:solidFill>
                  <a:schemeClr val="accent2"/>
                </a:solidFill>
              </a:rPr>
              <a:t>リスク要因</a:t>
            </a:r>
            <a:endParaRPr kumimoji="1" lang="en-US" altLang="ja-JP" sz="2000">
              <a:solidFill>
                <a:schemeClr val="accent2"/>
              </a:solidFill>
            </a:endParaRPr>
          </a:p>
          <a:p>
            <a:pPr algn="ctr"/>
            <a:r>
              <a:rPr kumimoji="1" lang="ja-JP" altLang="en-US" sz="2000"/>
              <a:t>歩行者が自車進路に</a:t>
            </a:r>
            <a:endParaRPr kumimoji="1" lang="en-US" altLang="ja-JP" sz="2000"/>
          </a:p>
          <a:p>
            <a:pPr algn="ctr"/>
            <a:r>
              <a:rPr kumimoji="1" lang="ja-JP" altLang="en-US" sz="2000"/>
              <a:t>進入するかもしれない</a:t>
            </a:r>
            <a:endParaRPr kumimoji="1" lang="ja-JP" altLang="en-US" sz="2000">
              <a:solidFill>
                <a:schemeClr val="accent1"/>
              </a:solidFill>
            </a:endParaRPr>
          </a:p>
        </p:txBody>
      </p:sp>
      <p:sp>
        <p:nvSpPr>
          <p:cNvPr id="6" name="テキスト ボックス 5">
            <a:extLst>
              <a:ext uri="{FF2B5EF4-FFF2-40B4-BE49-F238E27FC236}">
                <a16:creationId xmlns:a16="http://schemas.microsoft.com/office/drawing/2014/main" id="{EF27C652-E597-7F1D-4261-B68207AD0E77}"/>
              </a:ext>
            </a:extLst>
          </p:cNvPr>
          <p:cNvSpPr txBox="1"/>
          <p:nvPr/>
        </p:nvSpPr>
        <p:spPr>
          <a:xfrm>
            <a:off x="7965648" y="4266730"/>
            <a:ext cx="3604776" cy="646331"/>
          </a:xfrm>
          <a:prstGeom prst="rect">
            <a:avLst/>
          </a:prstGeom>
          <a:noFill/>
        </p:spPr>
        <p:txBody>
          <a:bodyPr wrap="square" rtlCol="0">
            <a:spAutoFit/>
          </a:bodyPr>
          <a:lstStyle/>
          <a:p>
            <a:pPr marL="342900" indent="-342900">
              <a:buFont typeface="Wingdings" panose="05000000000000000000" pitchFamily="2" charset="2"/>
              <a:buChar char="ü"/>
            </a:pPr>
            <a:r>
              <a:rPr kumimoji="1" lang="ja-JP" altLang="en-US"/>
              <a:t>歩行者の進路にトラックが存在</a:t>
            </a:r>
            <a:endParaRPr kumimoji="1" lang="en-US" altLang="ja-JP"/>
          </a:p>
          <a:p>
            <a:pPr marL="342900" indent="-342900">
              <a:buFont typeface="Wingdings" panose="05000000000000000000" pitchFamily="2" charset="2"/>
              <a:buChar char="ü"/>
            </a:pPr>
            <a:r>
              <a:rPr kumimoji="1" lang="ja-JP" altLang="en-US"/>
              <a:t>歩行者と車両の距離が近い</a:t>
            </a:r>
          </a:p>
        </p:txBody>
      </p:sp>
      <p:cxnSp>
        <p:nvCxnSpPr>
          <p:cNvPr id="10" name="直線矢印コネクタ 9">
            <a:extLst>
              <a:ext uri="{FF2B5EF4-FFF2-40B4-BE49-F238E27FC236}">
                <a16:creationId xmlns:a16="http://schemas.microsoft.com/office/drawing/2014/main" id="{BF6B35B4-767E-D9C2-9EAC-F7FD5AD6EECB}"/>
              </a:ext>
            </a:extLst>
          </p:cNvPr>
          <p:cNvCxnSpPr>
            <a:cxnSpLocks/>
            <a:stCxn id="5" idx="2"/>
            <a:endCxn id="3" idx="0"/>
          </p:cNvCxnSpPr>
          <p:nvPr/>
        </p:nvCxnSpPr>
        <p:spPr>
          <a:xfrm flipH="1">
            <a:off x="5900830" y="3925204"/>
            <a:ext cx="2088" cy="135478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9" name="テキスト ボックス 18">
            <a:extLst>
              <a:ext uri="{FF2B5EF4-FFF2-40B4-BE49-F238E27FC236}">
                <a16:creationId xmlns:a16="http://schemas.microsoft.com/office/drawing/2014/main" id="{A9636A26-4C77-70A5-3B1B-4DB2AE0D23CE}"/>
              </a:ext>
            </a:extLst>
          </p:cNvPr>
          <p:cNvSpPr txBox="1"/>
          <p:nvPr/>
        </p:nvSpPr>
        <p:spPr>
          <a:xfrm>
            <a:off x="4394208" y="3004549"/>
            <a:ext cx="1232430" cy="400110"/>
          </a:xfrm>
          <a:prstGeom prst="rect">
            <a:avLst/>
          </a:prstGeom>
          <a:noFill/>
        </p:spPr>
        <p:txBody>
          <a:bodyPr wrap="square" rtlCol="0">
            <a:spAutoFit/>
          </a:bodyPr>
          <a:lstStyle/>
          <a:p>
            <a:r>
              <a:rPr kumimoji="1" lang="ja-JP" altLang="en-US" sz="2000">
                <a:solidFill>
                  <a:srgbClr val="FF0000"/>
                </a:solidFill>
              </a:rPr>
              <a:t>推定対象</a:t>
            </a:r>
          </a:p>
        </p:txBody>
      </p:sp>
      <p:sp>
        <p:nvSpPr>
          <p:cNvPr id="20" name="四角形: 角を丸くする 19">
            <a:extLst>
              <a:ext uri="{FF2B5EF4-FFF2-40B4-BE49-F238E27FC236}">
                <a16:creationId xmlns:a16="http://schemas.microsoft.com/office/drawing/2014/main" id="{D5F20E9E-21D8-3F47-4CD3-6D4A5B24B65B}"/>
              </a:ext>
            </a:extLst>
          </p:cNvPr>
          <p:cNvSpPr/>
          <p:nvPr/>
        </p:nvSpPr>
        <p:spPr>
          <a:xfrm>
            <a:off x="8013965" y="4033330"/>
            <a:ext cx="3494479" cy="1046236"/>
          </a:xfrm>
          <a:prstGeom prst="roundRect">
            <a:avLst/>
          </a:prstGeom>
          <a:noFill/>
          <a:ln w="38100">
            <a:solidFill>
              <a:srgbClr val="F17B0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a:extLst>
              <a:ext uri="{FF2B5EF4-FFF2-40B4-BE49-F238E27FC236}">
                <a16:creationId xmlns:a16="http://schemas.microsoft.com/office/drawing/2014/main" id="{4D84DB21-5E5D-841E-3E6C-9F43DC3F3060}"/>
              </a:ext>
            </a:extLst>
          </p:cNvPr>
          <p:cNvSpPr txBox="1"/>
          <p:nvPr/>
        </p:nvSpPr>
        <p:spPr>
          <a:xfrm>
            <a:off x="9123152" y="3659162"/>
            <a:ext cx="1153752" cy="400110"/>
          </a:xfrm>
          <a:prstGeom prst="rect">
            <a:avLst/>
          </a:prstGeom>
          <a:noFill/>
        </p:spPr>
        <p:txBody>
          <a:bodyPr wrap="square" rtlCol="0">
            <a:spAutoFit/>
          </a:bodyPr>
          <a:lstStyle/>
          <a:p>
            <a:pPr algn="ctr"/>
            <a:r>
              <a:rPr kumimoji="1" lang="ja-JP" altLang="en-US" sz="2000" b="1">
                <a:solidFill>
                  <a:srgbClr val="F17B0F"/>
                </a:solidFill>
              </a:rPr>
              <a:t>関係性</a:t>
            </a:r>
          </a:p>
        </p:txBody>
      </p:sp>
      <p:cxnSp>
        <p:nvCxnSpPr>
          <p:cNvPr id="29" name="直線コネクタ 28">
            <a:extLst>
              <a:ext uri="{FF2B5EF4-FFF2-40B4-BE49-F238E27FC236}">
                <a16:creationId xmlns:a16="http://schemas.microsoft.com/office/drawing/2014/main" id="{BBE36877-CE86-DC4C-5509-0A8D5F0A967F}"/>
              </a:ext>
            </a:extLst>
          </p:cNvPr>
          <p:cNvCxnSpPr>
            <a:cxnSpLocks/>
            <a:stCxn id="7" idx="1"/>
          </p:cNvCxnSpPr>
          <p:nvPr/>
        </p:nvCxnSpPr>
        <p:spPr>
          <a:xfrm flipH="1" flipV="1">
            <a:off x="6264013" y="3207921"/>
            <a:ext cx="1232431" cy="1"/>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4" name="テキスト ボックス 3">
            <a:extLst>
              <a:ext uri="{FF2B5EF4-FFF2-40B4-BE49-F238E27FC236}">
                <a16:creationId xmlns:a16="http://schemas.microsoft.com/office/drawing/2014/main" id="{B379D207-4B67-22BB-2DD1-18B96E73ECBE}"/>
              </a:ext>
            </a:extLst>
          </p:cNvPr>
          <p:cNvSpPr txBox="1"/>
          <p:nvPr/>
        </p:nvSpPr>
        <p:spPr>
          <a:xfrm>
            <a:off x="8175657" y="5423373"/>
            <a:ext cx="3216561" cy="400110"/>
          </a:xfrm>
          <a:prstGeom prst="rect">
            <a:avLst/>
          </a:prstGeom>
          <a:noFill/>
        </p:spPr>
        <p:txBody>
          <a:bodyPr wrap="square" rtlCol="0">
            <a:spAutoFit/>
          </a:bodyPr>
          <a:lstStyle/>
          <a:p>
            <a:r>
              <a:rPr kumimoji="1" lang="ja-JP" altLang="en-US" sz="2000" b="1">
                <a:solidFill>
                  <a:srgbClr val="F17B0F"/>
                </a:solidFill>
              </a:rPr>
              <a:t>歩行者が前方車両を避ける</a:t>
            </a:r>
          </a:p>
        </p:txBody>
      </p:sp>
      <p:sp>
        <p:nvSpPr>
          <p:cNvPr id="43" name="矢印: 下 42">
            <a:extLst>
              <a:ext uri="{FF2B5EF4-FFF2-40B4-BE49-F238E27FC236}">
                <a16:creationId xmlns:a16="http://schemas.microsoft.com/office/drawing/2014/main" id="{7AF0813C-9AF7-5298-2B91-AF0846122C16}"/>
              </a:ext>
            </a:extLst>
          </p:cNvPr>
          <p:cNvSpPr/>
          <p:nvPr/>
        </p:nvSpPr>
        <p:spPr>
          <a:xfrm>
            <a:off x="9259168" y="5133544"/>
            <a:ext cx="1017736" cy="268327"/>
          </a:xfrm>
          <a:prstGeom prst="downArrow">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9" name="テキスト ボックス 78">
            <a:extLst>
              <a:ext uri="{FF2B5EF4-FFF2-40B4-BE49-F238E27FC236}">
                <a16:creationId xmlns:a16="http://schemas.microsoft.com/office/drawing/2014/main" id="{8AAE46AD-819F-ADCA-D704-486FBB9BA1A9}"/>
              </a:ext>
            </a:extLst>
          </p:cNvPr>
          <p:cNvSpPr txBox="1"/>
          <p:nvPr/>
        </p:nvSpPr>
        <p:spPr>
          <a:xfrm>
            <a:off x="10259826" y="5117747"/>
            <a:ext cx="1280160" cy="338554"/>
          </a:xfrm>
          <a:prstGeom prst="rect">
            <a:avLst/>
          </a:prstGeom>
          <a:noFill/>
        </p:spPr>
        <p:txBody>
          <a:bodyPr wrap="square" rtlCol="0">
            <a:spAutoFit/>
          </a:bodyPr>
          <a:lstStyle/>
          <a:p>
            <a:r>
              <a:rPr kumimoji="1" lang="ja-JP" altLang="en-US" sz="1600" b="1"/>
              <a:t>関係性より</a:t>
            </a:r>
          </a:p>
        </p:txBody>
      </p:sp>
      <p:cxnSp>
        <p:nvCxnSpPr>
          <p:cNvPr id="83" name="コネクタ: カギ線 82">
            <a:extLst>
              <a:ext uri="{FF2B5EF4-FFF2-40B4-BE49-F238E27FC236}">
                <a16:creationId xmlns:a16="http://schemas.microsoft.com/office/drawing/2014/main" id="{67C4C35C-AC35-6E04-29C9-C5EF4BCF447F}"/>
              </a:ext>
            </a:extLst>
          </p:cNvPr>
          <p:cNvCxnSpPr>
            <a:cxnSpLocks/>
          </p:cNvCxnSpPr>
          <p:nvPr/>
        </p:nvCxnSpPr>
        <p:spPr>
          <a:xfrm rot="5400000">
            <a:off x="5602583" y="3545895"/>
            <a:ext cx="1641960" cy="959379"/>
          </a:xfrm>
          <a:prstGeom prst="bentConnector3">
            <a:avLst>
              <a:gd name="adj1" fmla="val 100017"/>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51" name="テキスト ボックス 50">
            <a:extLst>
              <a:ext uri="{FF2B5EF4-FFF2-40B4-BE49-F238E27FC236}">
                <a16:creationId xmlns:a16="http://schemas.microsoft.com/office/drawing/2014/main" id="{2FE403E4-3D6B-32AC-3B01-C1882BFDA451}"/>
              </a:ext>
            </a:extLst>
          </p:cNvPr>
          <p:cNvSpPr txBox="1"/>
          <p:nvPr/>
        </p:nvSpPr>
        <p:spPr>
          <a:xfrm>
            <a:off x="6414557" y="4038977"/>
            <a:ext cx="1005044" cy="400110"/>
          </a:xfrm>
          <a:prstGeom prst="rect">
            <a:avLst/>
          </a:prstGeom>
          <a:solidFill>
            <a:schemeClr val="bg1"/>
          </a:solidFill>
        </p:spPr>
        <p:txBody>
          <a:bodyPr wrap="square" rtlCol="0">
            <a:spAutoFit/>
          </a:bodyPr>
          <a:lstStyle/>
          <a:p>
            <a:pPr algn="ctr"/>
            <a:r>
              <a:rPr kumimoji="1" lang="ja-JP" altLang="en-US" sz="2000" b="1" u="sng">
                <a:solidFill>
                  <a:srgbClr val="F17B0F"/>
                </a:solidFill>
              </a:rPr>
              <a:t>関係性</a:t>
            </a:r>
          </a:p>
        </p:txBody>
      </p:sp>
      <p:sp>
        <p:nvSpPr>
          <p:cNvPr id="11" name="テキスト ボックス 10">
            <a:extLst>
              <a:ext uri="{FF2B5EF4-FFF2-40B4-BE49-F238E27FC236}">
                <a16:creationId xmlns:a16="http://schemas.microsoft.com/office/drawing/2014/main" id="{DB2A7470-8026-8158-8A2D-C91FEE14EE41}"/>
              </a:ext>
            </a:extLst>
          </p:cNvPr>
          <p:cNvSpPr txBox="1"/>
          <p:nvPr/>
        </p:nvSpPr>
        <p:spPr>
          <a:xfrm>
            <a:off x="7608324" y="5926315"/>
            <a:ext cx="4351226" cy="369332"/>
          </a:xfrm>
          <a:prstGeom prst="rect">
            <a:avLst/>
          </a:prstGeom>
          <a:noFill/>
        </p:spPr>
        <p:txBody>
          <a:bodyPr wrap="square" rtlCol="0">
            <a:spAutoFit/>
          </a:bodyPr>
          <a:lstStyle/>
          <a:p>
            <a:pPr algn="ctr"/>
            <a:r>
              <a:rPr kumimoji="1" lang="ja-JP" altLang="en-US" b="1"/>
              <a:t>関係性から将来の行動を予測する</a:t>
            </a:r>
          </a:p>
        </p:txBody>
      </p:sp>
    </p:spTree>
    <p:custDataLst>
      <p:tags r:id="rId1"/>
    </p:custDataLst>
    <p:extLst>
      <p:ext uri="{BB962C8B-B14F-4D97-AF65-F5344CB8AC3E}">
        <p14:creationId xmlns:p14="http://schemas.microsoft.com/office/powerpoint/2010/main" val="9115685"/>
      </p:ext>
    </p:extLst>
  </p:cSld>
  <p:clrMapOvr>
    <a:masterClrMapping/>
  </p:clrMapOvr>
  <mc:AlternateContent xmlns:mc="http://schemas.openxmlformats.org/markup-compatibility/2006" xmlns:p14="http://schemas.microsoft.com/office/powerpoint/2010/main">
    <mc:Choice Requires="p14">
      <p:transition spd="slow" p14:dur="2000" advTm="43008"/>
    </mc:Choice>
    <mc:Fallback xmlns="">
      <p:transition spd="slow" advTm="4300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7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1"/>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83"/>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P spid="5" grpId="0" animBg="1"/>
      <p:bldP spid="3" grpId="0"/>
      <p:bldP spid="6" grpId="0"/>
      <p:bldP spid="19" grpId="0"/>
      <p:bldP spid="20" grpId="0" animBg="1"/>
      <p:bldP spid="15" grpId="0"/>
      <p:bldP spid="4" grpId="0"/>
      <p:bldP spid="43" grpId="0" animBg="1"/>
      <p:bldP spid="79" grpId="0"/>
      <p:bldP spid="51" grpId="0" animBg="1"/>
      <p:bldP spid="11"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四角形: 角を丸くする 11">
            <a:extLst>
              <a:ext uri="{FF2B5EF4-FFF2-40B4-BE49-F238E27FC236}">
                <a16:creationId xmlns:a16="http://schemas.microsoft.com/office/drawing/2014/main" id="{48EC30B8-501B-12B9-B1B7-4D3EB951DB92}"/>
              </a:ext>
            </a:extLst>
          </p:cNvPr>
          <p:cNvSpPr/>
          <p:nvPr/>
        </p:nvSpPr>
        <p:spPr>
          <a:xfrm>
            <a:off x="1497935" y="2225255"/>
            <a:ext cx="3853225" cy="3145040"/>
          </a:xfrm>
          <a:prstGeom prst="roundRect">
            <a:avLst/>
          </a:prstGeom>
          <a:noFill/>
          <a:ln w="57150">
            <a:solidFill>
              <a:srgbClr val="FF0000"/>
            </a:solidFill>
            <a:prstDash val="solid"/>
          </a:ln>
          <a:effectLst>
            <a:glow rad="139700">
              <a:srgbClr val="FFC000">
                <a:alpha val="40000"/>
              </a:srgbClr>
            </a:glow>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スライド番号プレースホルダー 1">
            <a:extLst>
              <a:ext uri="{FF2B5EF4-FFF2-40B4-BE49-F238E27FC236}">
                <a16:creationId xmlns:a16="http://schemas.microsoft.com/office/drawing/2014/main" id="{8BD1CDDA-F253-C0B5-4937-C6B8357187E5}"/>
              </a:ext>
            </a:extLst>
          </p:cNvPr>
          <p:cNvSpPr>
            <a:spLocks noGrp="1"/>
          </p:cNvSpPr>
          <p:nvPr>
            <p:ph type="sldNum" sz="quarter" idx="12"/>
          </p:nvPr>
        </p:nvSpPr>
        <p:spPr/>
        <p:txBody>
          <a:bodyPr/>
          <a:lstStyle/>
          <a:p>
            <a:fld id="{1EF18A5E-C41D-42D7-A85C-2D0BDB75365C}" type="slidenum">
              <a:rPr kumimoji="1" lang="ja-JP" altLang="en-US" sz="2800" smtClean="0"/>
              <a:t>6</a:t>
            </a:fld>
            <a:endParaRPr kumimoji="1" lang="ja-JP" altLang="en-US" sz="2800"/>
          </a:p>
        </p:txBody>
      </p:sp>
      <p:sp>
        <p:nvSpPr>
          <p:cNvPr id="36" name="タイトル 1">
            <a:extLst>
              <a:ext uri="{FF2B5EF4-FFF2-40B4-BE49-F238E27FC236}">
                <a16:creationId xmlns:a16="http://schemas.microsoft.com/office/drawing/2014/main" id="{5C57DEA2-EB97-31EE-7029-4B95A7F02215}"/>
              </a:ext>
            </a:extLst>
          </p:cNvPr>
          <p:cNvSpPr txBox="1">
            <a:spLocks/>
          </p:cNvSpPr>
          <p:nvPr/>
        </p:nvSpPr>
        <p:spPr>
          <a:xfrm>
            <a:off x="834556" y="343446"/>
            <a:ext cx="5179989" cy="827302"/>
          </a:xfrm>
          <a:prstGeom prst="rect">
            <a:avLst/>
          </a:prstGeom>
        </p:spPr>
        <p:txBody>
          <a:bodyPr/>
          <a:lstStyle>
            <a:lvl1pPr algn="l" defTabSz="914400" rtl="0" eaLnBrk="1" latinLnBrk="0" hangingPunct="1">
              <a:lnSpc>
                <a:spcPct val="85000"/>
              </a:lnSpc>
              <a:spcBef>
                <a:spcPct val="0"/>
              </a:spcBef>
              <a:buNone/>
              <a:defRPr kumimoji="1" sz="4800" kern="1200" spc="-50" baseline="0">
                <a:solidFill>
                  <a:schemeClr val="tx1">
                    <a:lumMod val="75000"/>
                    <a:lumOff val="25000"/>
                  </a:schemeClr>
                </a:solidFill>
                <a:latin typeface="+mj-lt"/>
                <a:ea typeface="+mj-ea"/>
                <a:cs typeface="+mj-cs"/>
              </a:defRPr>
            </a:lvl1pPr>
          </a:lstStyle>
          <a:p>
            <a:r>
              <a:rPr lang="ja-JP" altLang="en-US"/>
              <a:t>提案手法について</a:t>
            </a:r>
            <a:endParaRPr lang="en-US" altLang="ja-JP" dirty="0"/>
          </a:p>
        </p:txBody>
      </p:sp>
      <p:cxnSp>
        <p:nvCxnSpPr>
          <p:cNvPr id="101" name="直線矢印コネクタ 100">
            <a:extLst>
              <a:ext uri="{FF2B5EF4-FFF2-40B4-BE49-F238E27FC236}">
                <a16:creationId xmlns:a16="http://schemas.microsoft.com/office/drawing/2014/main" id="{50DFF65D-64B9-7FB2-C5B4-B317B888A20F}"/>
              </a:ext>
            </a:extLst>
          </p:cNvPr>
          <p:cNvCxnSpPr>
            <a:cxnSpLocks/>
            <a:stCxn id="102" idx="2"/>
            <a:endCxn id="103" idx="0"/>
          </p:cNvCxnSpPr>
          <p:nvPr/>
        </p:nvCxnSpPr>
        <p:spPr>
          <a:xfrm>
            <a:off x="3437998" y="3596479"/>
            <a:ext cx="0" cy="132561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02" name="四角形: 角を丸くする 101">
            <a:extLst>
              <a:ext uri="{FF2B5EF4-FFF2-40B4-BE49-F238E27FC236}">
                <a16:creationId xmlns:a16="http://schemas.microsoft.com/office/drawing/2014/main" id="{119D6DE5-0E2C-60D6-B97D-AABF87250376}"/>
              </a:ext>
            </a:extLst>
          </p:cNvPr>
          <p:cNvSpPr/>
          <p:nvPr/>
        </p:nvSpPr>
        <p:spPr>
          <a:xfrm>
            <a:off x="2481827" y="3155490"/>
            <a:ext cx="1912342" cy="440989"/>
          </a:xfrm>
          <a:prstGeom prst="roundRect">
            <a:avLst/>
          </a:prstGeom>
          <a:solidFill>
            <a:schemeClr val="bg1"/>
          </a:solid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400">
                <a:solidFill>
                  <a:srgbClr val="F17B0F"/>
                </a:solidFill>
              </a:rPr>
              <a:t>物体の情報</a:t>
            </a:r>
          </a:p>
        </p:txBody>
      </p:sp>
      <p:sp>
        <p:nvSpPr>
          <p:cNvPr id="103" name="テキスト ボックス 102">
            <a:extLst>
              <a:ext uri="{FF2B5EF4-FFF2-40B4-BE49-F238E27FC236}">
                <a16:creationId xmlns:a16="http://schemas.microsoft.com/office/drawing/2014/main" id="{4A025E7F-7ACA-73D1-9DB9-2CC939835524}"/>
              </a:ext>
            </a:extLst>
          </p:cNvPr>
          <p:cNvSpPr txBox="1"/>
          <p:nvPr/>
        </p:nvSpPr>
        <p:spPr>
          <a:xfrm>
            <a:off x="2709600" y="4922097"/>
            <a:ext cx="1456795" cy="400110"/>
          </a:xfrm>
          <a:prstGeom prst="rect">
            <a:avLst/>
          </a:prstGeom>
          <a:noFill/>
        </p:spPr>
        <p:txBody>
          <a:bodyPr wrap="square" rtlCol="0">
            <a:spAutoFit/>
          </a:bodyPr>
          <a:lstStyle/>
          <a:p>
            <a:pPr algn="ctr"/>
            <a:r>
              <a:rPr kumimoji="1" lang="ja-JP" altLang="en-US" sz="2000"/>
              <a:t>リスク要因</a:t>
            </a:r>
          </a:p>
        </p:txBody>
      </p:sp>
      <p:sp>
        <p:nvSpPr>
          <p:cNvPr id="104" name="フローチャート: 処理 103">
            <a:extLst>
              <a:ext uri="{FF2B5EF4-FFF2-40B4-BE49-F238E27FC236}">
                <a16:creationId xmlns:a16="http://schemas.microsoft.com/office/drawing/2014/main" id="{813446EA-0E81-E744-F9D6-4FEEDED3EB50}"/>
              </a:ext>
            </a:extLst>
          </p:cNvPr>
          <p:cNvSpPr/>
          <p:nvPr/>
        </p:nvSpPr>
        <p:spPr>
          <a:xfrm>
            <a:off x="2052071" y="3811842"/>
            <a:ext cx="2744957" cy="730320"/>
          </a:xfrm>
          <a:prstGeom prst="flowChartProcess">
            <a:avLst/>
          </a:prstGeom>
          <a:solidFill>
            <a:srgbClr val="FFC000"/>
          </a:solid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2400" b="1">
                <a:solidFill>
                  <a:schemeClr val="tx1"/>
                </a:solidFill>
              </a:rPr>
              <a:t>Transformer</a:t>
            </a:r>
          </a:p>
          <a:p>
            <a:pPr algn="ctr"/>
            <a:r>
              <a:rPr kumimoji="1" lang="ja-JP" altLang="en-US" sz="2400" b="1">
                <a:solidFill>
                  <a:schemeClr val="tx1"/>
                </a:solidFill>
              </a:rPr>
              <a:t>（関係性モデル）</a:t>
            </a:r>
            <a:endParaRPr kumimoji="1" lang="en-US" altLang="ja-JP" sz="2400" b="1" dirty="0">
              <a:solidFill>
                <a:schemeClr val="tx1"/>
              </a:solidFill>
            </a:endParaRPr>
          </a:p>
        </p:txBody>
      </p:sp>
      <p:sp>
        <p:nvSpPr>
          <p:cNvPr id="118" name="テキスト ボックス 117">
            <a:extLst>
              <a:ext uri="{FF2B5EF4-FFF2-40B4-BE49-F238E27FC236}">
                <a16:creationId xmlns:a16="http://schemas.microsoft.com/office/drawing/2014/main" id="{3830FC66-169F-27D8-9770-4A279478806B}"/>
              </a:ext>
            </a:extLst>
          </p:cNvPr>
          <p:cNvSpPr txBox="1"/>
          <p:nvPr/>
        </p:nvSpPr>
        <p:spPr>
          <a:xfrm>
            <a:off x="8184155" y="4941974"/>
            <a:ext cx="1456795" cy="400110"/>
          </a:xfrm>
          <a:prstGeom prst="rect">
            <a:avLst/>
          </a:prstGeom>
          <a:noFill/>
        </p:spPr>
        <p:txBody>
          <a:bodyPr wrap="square" rtlCol="0">
            <a:spAutoFit/>
          </a:bodyPr>
          <a:lstStyle/>
          <a:p>
            <a:pPr algn="ctr"/>
            <a:r>
              <a:rPr kumimoji="1" lang="ja-JP" altLang="en-US" sz="2000"/>
              <a:t>リスク要因</a:t>
            </a:r>
          </a:p>
        </p:txBody>
      </p:sp>
      <p:cxnSp>
        <p:nvCxnSpPr>
          <p:cNvPr id="119" name="直線矢印コネクタ 118">
            <a:extLst>
              <a:ext uri="{FF2B5EF4-FFF2-40B4-BE49-F238E27FC236}">
                <a16:creationId xmlns:a16="http://schemas.microsoft.com/office/drawing/2014/main" id="{3469BB3E-7243-95D3-FDFF-E5219E988830}"/>
              </a:ext>
            </a:extLst>
          </p:cNvPr>
          <p:cNvCxnSpPr>
            <a:cxnSpLocks/>
            <a:stCxn id="7" idx="2"/>
            <a:endCxn id="118" idx="0"/>
          </p:cNvCxnSpPr>
          <p:nvPr/>
        </p:nvCxnSpPr>
        <p:spPr>
          <a:xfrm>
            <a:off x="8912553" y="4542162"/>
            <a:ext cx="0" cy="39981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25" name="テキスト ボックス 124">
            <a:extLst>
              <a:ext uri="{FF2B5EF4-FFF2-40B4-BE49-F238E27FC236}">
                <a16:creationId xmlns:a16="http://schemas.microsoft.com/office/drawing/2014/main" id="{353343F8-CB0A-FC35-85F1-B03034A4C3FB}"/>
              </a:ext>
            </a:extLst>
          </p:cNvPr>
          <p:cNvSpPr txBox="1"/>
          <p:nvPr/>
        </p:nvSpPr>
        <p:spPr>
          <a:xfrm>
            <a:off x="7998811" y="2331045"/>
            <a:ext cx="1827481" cy="523220"/>
          </a:xfrm>
          <a:prstGeom prst="rect">
            <a:avLst/>
          </a:prstGeom>
          <a:noFill/>
        </p:spPr>
        <p:txBody>
          <a:bodyPr wrap="square" rtlCol="0">
            <a:spAutoFit/>
          </a:bodyPr>
          <a:lstStyle/>
          <a:p>
            <a:pPr algn="ctr"/>
            <a:r>
              <a:rPr kumimoji="1" lang="ja-JP" altLang="en-US" sz="2800" b="1">
                <a:solidFill>
                  <a:schemeClr val="accent2"/>
                </a:solidFill>
              </a:rPr>
              <a:t>提案手法</a:t>
            </a:r>
            <a:r>
              <a:rPr kumimoji="1" lang="en-US" altLang="ja-JP" sz="2800" b="1">
                <a:solidFill>
                  <a:schemeClr val="accent2"/>
                </a:solidFill>
              </a:rPr>
              <a:t>B</a:t>
            </a:r>
            <a:endParaRPr kumimoji="1" lang="ja-JP" altLang="en-US" sz="2800" b="1">
              <a:solidFill>
                <a:schemeClr val="accent2"/>
              </a:solidFill>
            </a:endParaRPr>
          </a:p>
        </p:txBody>
      </p:sp>
      <p:sp>
        <p:nvSpPr>
          <p:cNvPr id="126" name="テキスト ボックス 125">
            <a:extLst>
              <a:ext uri="{FF2B5EF4-FFF2-40B4-BE49-F238E27FC236}">
                <a16:creationId xmlns:a16="http://schemas.microsoft.com/office/drawing/2014/main" id="{059C77BB-4A49-7915-FB91-AB10B2718B10}"/>
              </a:ext>
            </a:extLst>
          </p:cNvPr>
          <p:cNvSpPr txBox="1"/>
          <p:nvPr/>
        </p:nvSpPr>
        <p:spPr>
          <a:xfrm>
            <a:off x="2345554" y="2331045"/>
            <a:ext cx="2157989" cy="523220"/>
          </a:xfrm>
          <a:prstGeom prst="rect">
            <a:avLst/>
          </a:prstGeom>
          <a:noFill/>
        </p:spPr>
        <p:txBody>
          <a:bodyPr wrap="square" rtlCol="0">
            <a:spAutoFit/>
          </a:bodyPr>
          <a:lstStyle/>
          <a:p>
            <a:pPr algn="ctr"/>
            <a:r>
              <a:rPr kumimoji="1" lang="ja-JP" altLang="en-US" sz="2800" b="1">
                <a:solidFill>
                  <a:schemeClr val="accent2"/>
                </a:solidFill>
              </a:rPr>
              <a:t>提案手法</a:t>
            </a:r>
            <a:r>
              <a:rPr kumimoji="1" lang="en-US" altLang="ja-JP" sz="2800" b="1" dirty="0">
                <a:solidFill>
                  <a:schemeClr val="accent2"/>
                </a:solidFill>
              </a:rPr>
              <a:t>A</a:t>
            </a:r>
            <a:endParaRPr kumimoji="1" lang="ja-JP" altLang="en-US" sz="2800" b="1">
              <a:solidFill>
                <a:schemeClr val="accent2"/>
              </a:solidFill>
            </a:endParaRPr>
          </a:p>
        </p:txBody>
      </p:sp>
      <p:sp>
        <p:nvSpPr>
          <p:cNvPr id="13" name="テキスト ボックス 12">
            <a:extLst>
              <a:ext uri="{FF2B5EF4-FFF2-40B4-BE49-F238E27FC236}">
                <a16:creationId xmlns:a16="http://schemas.microsoft.com/office/drawing/2014/main" id="{AB159D3E-638A-9362-B02F-8E66BC2F2AAB}"/>
              </a:ext>
            </a:extLst>
          </p:cNvPr>
          <p:cNvSpPr txBox="1"/>
          <p:nvPr/>
        </p:nvSpPr>
        <p:spPr>
          <a:xfrm>
            <a:off x="923596" y="1223860"/>
            <a:ext cx="10181897" cy="523220"/>
          </a:xfrm>
          <a:prstGeom prst="rect">
            <a:avLst/>
          </a:prstGeom>
          <a:noFill/>
        </p:spPr>
        <p:txBody>
          <a:bodyPr wrap="square" rtlCol="0">
            <a:spAutoFit/>
          </a:bodyPr>
          <a:lstStyle/>
          <a:p>
            <a:pPr algn="ctr"/>
            <a:r>
              <a:rPr kumimoji="1" lang="ja-JP" altLang="en-US" sz="2800"/>
              <a:t>提案手法ではリスク要因推定モデルに </a:t>
            </a:r>
            <a:r>
              <a:rPr kumimoji="1" lang="en-US" altLang="ja-JP" sz="2800" b="1">
                <a:solidFill>
                  <a:srgbClr val="F17B0F"/>
                </a:solidFill>
              </a:rPr>
              <a:t>Transformer</a:t>
            </a:r>
            <a:r>
              <a:rPr kumimoji="1" lang="en-US" altLang="ja-JP" sz="2800"/>
              <a:t> </a:t>
            </a:r>
            <a:r>
              <a:rPr kumimoji="1" lang="en-US" altLang="ja-JP" sz="2800" b="1"/>
              <a:t>[4]</a:t>
            </a:r>
            <a:r>
              <a:rPr kumimoji="1" lang="ja-JP" altLang="en-US" sz="2800"/>
              <a:t>を使用する</a:t>
            </a:r>
          </a:p>
        </p:txBody>
      </p:sp>
      <p:sp>
        <p:nvSpPr>
          <p:cNvPr id="43" name="テキスト ボックス 42">
            <a:extLst>
              <a:ext uri="{FF2B5EF4-FFF2-40B4-BE49-F238E27FC236}">
                <a16:creationId xmlns:a16="http://schemas.microsoft.com/office/drawing/2014/main" id="{6BA0CB93-E8CF-D11A-1F23-73EF4393CD84}"/>
              </a:ext>
            </a:extLst>
          </p:cNvPr>
          <p:cNvSpPr txBox="1"/>
          <p:nvPr/>
        </p:nvSpPr>
        <p:spPr>
          <a:xfrm>
            <a:off x="139336" y="6274255"/>
            <a:ext cx="10078090" cy="430887"/>
          </a:xfrm>
          <a:prstGeom prst="rect">
            <a:avLst/>
          </a:prstGeom>
          <a:noFill/>
        </p:spPr>
        <p:txBody>
          <a:bodyPr wrap="square">
            <a:spAutoFit/>
          </a:bodyPr>
          <a:lstStyle/>
          <a:p>
            <a:r>
              <a:rPr lang="en-US" altLang="ja-JP" sz="1100" b="1">
                <a:solidFill>
                  <a:schemeClr val="bg1"/>
                </a:solidFill>
                <a:latin typeface="+mn-ea"/>
              </a:rPr>
              <a:t>[4]  Ashish Vaswani, Noam Shazeer, Niki Parmar, Jakob Uszkoreit, Llion Jones, Aidan N Gomez, Łukasz Kaiser, and Illia Polosukhin. Attention is all you need. In NIPS, pages 5998–6008, 2017</a:t>
            </a:r>
            <a:endParaRPr lang="ja-JP" altLang="en-US" sz="1100" b="1">
              <a:solidFill>
                <a:schemeClr val="bg1"/>
              </a:solidFill>
              <a:latin typeface="+mn-ea"/>
            </a:endParaRPr>
          </a:p>
        </p:txBody>
      </p:sp>
      <p:cxnSp>
        <p:nvCxnSpPr>
          <p:cNvPr id="4" name="直線矢印コネクタ 3">
            <a:extLst>
              <a:ext uri="{FF2B5EF4-FFF2-40B4-BE49-F238E27FC236}">
                <a16:creationId xmlns:a16="http://schemas.microsoft.com/office/drawing/2014/main" id="{4A6519D3-929D-6A2B-43E6-D587EE0C1249}"/>
              </a:ext>
            </a:extLst>
          </p:cNvPr>
          <p:cNvCxnSpPr>
            <a:cxnSpLocks/>
          </p:cNvCxnSpPr>
          <p:nvPr/>
        </p:nvCxnSpPr>
        <p:spPr>
          <a:xfrm>
            <a:off x="8012626" y="3548483"/>
            <a:ext cx="0" cy="41391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 name="直線矢印コネクタ 5">
            <a:extLst>
              <a:ext uri="{FF2B5EF4-FFF2-40B4-BE49-F238E27FC236}">
                <a16:creationId xmlns:a16="http://schemas.microsoft.com/office/drawing/2014/main" id="{76AAC183-9D15-0211-DB13-C7A478ED58C0}"/>
              </a:ext>
            </a:extLst>
          </p:cNvPr>
          <p:cNvCxnSpPr>
            <a:cxnSpLocks/>
          </p:cNvCxnSpPr>
          <p:nvPr/>
        </p:nvCxnSpPr>
        <p:spPr>
          <a:xfrm>
            <a:off x="9783596" y="3548483"/>
            <a:ext cx="0" cy="49858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16" name="四角形: 角を丸くする 115">
            <a:extLst>
              <a:ext uri="{FF2B5EF4-FFF2-40B4-BE49-F238E27FC236}">
                <a16:creationId xmlns:a16="http://schemas.microsoft.com/office/drawing/2014/main" id="{12C573C4-F25A-4BB3-DA53-C420976D5E07}"/>
              </a:ext>
            </a:extLst>
          </p:cNvPr>
          <p:cNvSpPr/>
          <p:nvPr/>
        </p:nvSpPr>
        <p:spPr>
          <a:xfrm>
            <a:off x="6863091" y="3155490"/>
            <a:ext cx="1783324" cy="421498"/>
          </a:xfrm>
          <a:prstGeom prst="roundRect">
            <a:avLst/>
          </a:prstGeom>
          <a:solidFill>
            <a:schemeClr val="bg1"/>
          </a:solid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400">
                <a:solidFill>
                  <a:srgbClr val="F17B0F"/>
                </a:solidFill>
              </a:rPr>
              <a:t>物体の情報</a:t>
            </a:r>
          </a:p>
        </p:txBody>
      </p:sp>
      <p:sp>
        <p:nvSpPr>
          <p:cNvPr id="117" name="四角形: 角を丸くする 116">
            <a:extLst>
              <a:ext uri="{FF2B5EF4-FFF2-40B4-BE49-F238E27FC236}">
                <a16:creationId xmlns:a16="http://schemas.microsoft.com/office/drawing/2014/main" id="{3DB8260A-E3D3-BD87-AABF-6EA730938705}"/>
              </a:ext>
            </a:extLst>
          </p:cNvPr>
          <p:cNvSpPr/>
          <p:nvPr/>
        </p:nvSpPr>
        <p:spPr>
          <a:xfrm>
            <a:off x="9233868" y="3154791"/>
            <a:ext cx="2057891" cy="426008"/>
          </a:xfrm>
          <a:prstGeom prst="roundRect">
            <a:avLst/>
          </a:prstGeom>
          <a:solidFill>
            <a:schemeClr val="bg1"/>
          </a:solid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400">
                <a:solidFill>
                  <a:srgbClr val="F17B0F"/>
                </a:solidFill>
              </a:rPr>
              <a:t>交通環境情報</a:t>
            </a:r>
          </a:p>
        </p:txBody>
      </p:sp>
      <p:sp>
        <p:nvSpPr>
          <p:cNvPr id="7" name="フローチャート: 処理 6">
            <a:extLst>
              <a:ext uri="{FF2B5EF4-FFF2-40B4-BE49-F238E27FC236}">
                <a16:creationId xmlns:a16="http://schemas.microsoft.com/office/drawing/2014/main" id="{C13194E8-A971-9C2F-042C-E53CB630A69E}"/>
              </a:ext>
            </a:extLst>
          </p:cNvPr>
          <p:cNvSpPr/>
          <p:nvPr/>
        </p:nvSpPr>
        <p:spPr>
          <a:xfrm>
            <a:off x="7540074" y="3811842"/>
            <a:ext cx="2744957" cy="730320"/>
          </a:xfrm>
          <a:prstGeom prst="flowChartProcess">
            <a:avLst/>
          </a:prstGeom>
          <a:solidFill>
            <a:srgbClr val="FFC000"/>
          </a:solid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2400" b="1">
                <a:solidFill>
                  <a:schemeClr val="tx1"/>
                </a:solidFill>
              </a:rPr>
              <a:t>Transformer</a:t>
            </a:r>
          </a:p>
          <a:p>
            <a:pPr algn="ctr"/>
            <a:r>
              <a:rPr kumimoji="1" lang="ja-JP" altLang="en-US" sz="2400" b="1">
                <a:solidFill>
                  <a:schemeClr val="tx1"/>
                </a:solidFill>
              </a:rPr>
              <a:t>（関係性モデル）</a:t>
            </a:r>
            <a:endParaRPr kumimoji="1" lang="en-US" altLang="ja-JP" sz="2400" b="1" dirty="0">
              <a:solidFill>
                <a:schemeClr val="tx1"/>
              </a:solidFill>
            </a:endParaRPr>
          </a:p>
        </p:txBody>
      </p:sp>
    </p:spTree>
    <p:extLst>
      <p:ext uri="{BB962C8B-B14F-4D97-AF65-F5344CB8AC3E}">
        <p14:creationId xmlns:p14="http://schemas.microsoft.com/office/powerpoint/2010/main" val="2934139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直線矢印コネクタ 6">
            <a:extLst>
              <a:ext uri="{FF2B5EF4-FFF2-40B4-BE49-F238E27FC236}">
                <a16:creationId xmlns:a16="http://schemas.microsoft.com/office/drawing/2014/main" id="{BDA1F84A-1665-5F50-BC14-A2D3DD36C13F}"/>
              </a:ext>
            </a:extLst>
          </p:cNvPr>
          <p:cNvCxnSpPr>
            <a:cxnSpLocks/>
            <a:stCxn id="30" idx="2"/>
            <a:endCxn id="19" idx="0"/>
          </p:cNvCxnSpPr>
          <p:nvPr/>
        </p:nvCxnSpPr>
        <p:spPr>
          <a:xfrm>
            <a:off x="3340079" y="3294099"/>
            <a:ext cx="7882" cy="240451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スライド番号プレースホルダー 1">
            <a:extLst>
              <a:ext uri="{FF2B5EF4-FFF2-40B4-BE49-F238E27FC236}">
                <a16:creationId xmlns:a16="http://schemas.microsoft.com/office/drawing/2014/main" id="{AC7F3A4A-B1AC-0410-19C1-B30CC7B636E2}"/>
              </a:ext>
            </a:extLst>
          </p:cNvPr>
          <p:cNvSpPr>
            <a:spLocks noGrp="1"/>
          </p:cNvSpPr>
          <p:nvPr>
            <p:ph type="sldNum" sz="quarter" idx="12"/>
          </p:nvPr>
        </p:nvSpPr>
        <p:spPr/>
        <p:txBody>
          <a:bodyPr/>
          <a:lstStyle/>
          <a:p>
            <a:fld id="{1EF18A5E-C41D-42D7-A85C-2D0BDB75365C}" type="slidenum">
              <a:rPr kumimoji="1" lang="ja-JP" altLang="en-US" sz="2800" smtClean="0"/>
              <a:t>7</a:t>
            </a:fld>
            <a:endParaRPr kumimoji="1" lang="ja-JP" altLang="en-US" sz="2800"/>
          </a:p>
        </p:txBody>
      </p:sp>
      <p:cxnSp>
        <p:nvCxnSpPr>
          <p:cNvPr id="8" name="直線矢印コネクタ 7">
            <a:extLst>
              <a:ext uri="{FF2B5EF4-FFF2-40B4-BE49-F238E27FC236}">
                <a16:creationId xmlns:a16="http://schemas.microsoft.com/office/drawing/2014/main" id="{D49F8A32-34E2-4247-B1E3-F16158414A79}"/>
              </a:ext>
            </a:extLst>
          </p:cNvPr>
          <p:cNvCxnSpPr>
            <a:cxnSpLocks/>
            <a:stCxn id="25" idx="2"/>
            <a:endCxn id="18" idx="0"/>
          </p:cNvCxnSpPr>
          <p:nvPr/>
        </p:nvCxnSpPr>
        <p:spPr>
          <a:xfrm>
            <a:off x="5035089" y="3298723"/>
            <a:ext cx="7235" cy="240896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線矢印コネクタ 8">
            <a:extLst>
              <a:ext uri="{FF2B5EF4-FFF2-40B4-BE49-F238E27FC236}">
                <a16:creationId xmlns:a16="http://schemas.microsoft.com/office/drawing/2014/main" id="{DFFE337C-E49F-00A3-0D8F-2BEF648C3888}"/>
              </a:ext>
            </a:extLst>
          </p:cNvPr>
          <p:cNvCxnSpPr>
            <a:cxnSpLocks/>
            <a:stCxn id="15" idx="2"/>
            <a:endCxn id="10" idx="0"/>
          </p:cNvCxnSpPr>
          <p:nvPr/>
        </p:nvCxnSpPr>
        <p:spPr>
          <a:xfrm>
            <a:off x="6842411" y="3275102"/>
            <a:ext cx="7883" cy="241167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四角形: 角を丸くする 4">
            <a:extLst>
              <a:ext uri="{FF2B5EF4-FFF2-40B4-BE49-F238E27FC236}">
                <a16:creationId xmlns:a16="http://schemas.microsoft.com/office/drawing/2014/main" id="{378A8892-3A53-AF58-5198-9B5C27AE64EC}"/>
              </a:ext>
            </a:extLst>
          </p:cNvPr>
          <p:cNvSpPr/>
          <p:nvPr/>
        </p:nvSpPr>
        <p:spPr>
          <a:xfrm>
            <a:off x="2420089" y="4282177"/>
            <a:ext cx="5544589" cy="654144"/>
          </a:xfrm>
          <a:prstGeom prst="roundRect">
            <a:avLst/>
          </a:prstGeom>
          <a:solidFill>
            <a:srgbClr val="FFC000"/>
          </a:solid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3600">
                <a:solidFill>
                  <a:schemeClr val="tx1"/>
                </a:solidFill>
                <a:latin typeface="Arial Black" panose="020B0A04020102020204" pitchFamily="34" charset="0"/>
              </a:rPr>
              <a:t>Transformer</a:t>
            </a:r>
            <a:endParaRPr kumimoji="1" lang="ja-JP" altLang="en-US" sz="3600">
              <a:solidFill>
                <a:schemeClr val="tx1"/>
              </a:solidFill>
              <a:latin typeface="Arial Black" panose="020B0A04020102020204" pitchFamily="34" charset="0"/>
            </a:endParaRPr>
          </a:p>
        </p:txBody>
      </p:sp>
      <mc:AlternateContent xmlns:mc="http://schemas.openxmlformats.org/markup-compatibility/2006" xmlns:a14="http://schemas.microsoft.com/office/drawing/2010/main">
        <mc:Choice Requires="a14">
          <p:sp>
            <p:nvSpPr>
              <p:cNvPr id="10" name="テキスト ボックス 9">
                <a:extLst>
                  <a:ext uri="{FF2B5EF4-FFF2-40B4-BE49-F238E27FC236}">
                    <a16:creationId xmlns:a16="http://schemas.microsoft.com/office/drawing/2014/main" id="{F7974694-F3C6-F5A8-FCA1-71E3F3DFCD0A}"/>
                  </a:ext>
                </a:extLst>
              </p:cNvPr>
              <p:cNvSpPr txBox="1"/>
              <p:nvPr/>
            </p:nvSpPr>
            <p:spPr>
              <a:xfrm>
                <a:off x="5682356" y="5686779"/>
                <a:ext cx="2335876" cy="669992"/>
              </a:xfrm>
              <a:prstGeom prst="rect">
                <a:avLst/>
              </a:prstGeom>
              <a:noFill/>
            </p:spPr>
            <p:txBody>
              <a:bodyPr wrap="square" rtlCol="0">
                <a:spAutoFit/>
              </a:bodyPr>
              <a:lstStyle/>
              <a:p>
                <a:pPr algn="ctr"/>
                <a14:m>
                  <m:oMath xmlns:m="http://schemas.openxmlformats.org/officeDocument/2006/math">
                    <m:sSup>
                      <m:sSupPr>
                        <m:ctrlPr>
                          <a:rPr kumimoji="1" lang="en-US" altLang="ja-JP" sz="1800" i="1" smtClean="0">
                            <a:latin typeface="Cambria Math" panose="02040503050406030204" pitchFamily="18" charset="0"/>
                          </a:rPr>
                        </m:ctrlPr>
                      </m:sSupPr>
                      <m:e>
                        <m:r>
                          <a:rPr kumimoji="1" lang="en-US" altLang="ja-JP" sz="1800" b="0" i="1" smtClean="0">
                            <a:latin typeface="Cambria Math" panose="02040503050406030204" pitchFamily="18" charset="0"/>
                          </a:rPr>
                          <m:t>𝑂</m:t>
                        </m:r>
                      </m:e>
                      <m:sup>
                        <m:r>
                          <a:rPr kumimoji="1" lang="en-US" altLang="ja-JP" sz="1800" b="0" i="1" smtClean="0">
                            <a:latin typeface="Cambria Math" panose="02040503050406030204" pitchFamily="18" charset="0"/>
                          </a:rPr>
                          <m:t>𝑑</m:t>
                        </m:r>
                      </m:sup>
                    </m:sSup>
                  </m:oMath>
                </a14:m>
                <a:r>
                  <a:rPr kumimoji="1" lang="ja-JP" altLang="en-US"/>
                  <a:t> リスク要因</a:t>
                </a:r>
                <a:endParaRPr kumimoji="1" lang="en-US" altLang="ja-JP"/>
              </a:p>
              <a:p>
                <a:pPr algn="ctr"/>
                <a:r>
                  <a:rPr kumimoji="1" lang="en-US" altLang="ja-JP"/>
                  <a:t>(</a:t>
                </a:r>
                <a:r>
                  <a:rPr kumimoji="1" lang="ja-JP" altLang="en-US"/>
                  <a:t>マルチラベル</a:t>
                </a:r>
                <a:r>
                  <a:rPr kumimoji="1" lang="en-US" altLang="ja-JP"/>
                  <a:t>)</a:t>
                </a:r>
                <a:endParaRPr kumimoji="1" lang="ja-JP" altLang="en-US"/>
              </a:p>
            </p:txBody>
          </p:sp>
        </mc:Choice>
        <mc:Fallback xmlns="">
          <p:sp>
            <p:nvSpPr>
              <p:cNvPr id="10" name="テキスト ボックス 9">
                <a:extLst>
                  <a:ext uri="{FF2B5EF4-FFF2-40B4-BE49-F238E27FC236}">
                    <a16:creationId xmlns:a16="http://schemas.microsoft.com/office/drawing/2014/main" id="{F7974694-F3C6-F5A8-FCA1-71E3F3DFCD0A}"/>
                  </a:ext>
                </a:extLst>
              </p:cNvPr>
              <p:cNvSpPr txBox="1">
                <a:spLocks noRot="1" noChangeAspect="1" noMove="1" noResize="1" noEditPoints="1" noAdjustHandles="1" noChangeArrowheads="1" noChangeShapeType="1" noTextEdit="1"/>
              </p:cNvSpPr>
              <p:nvPr/>
            </p:nvSpPr>
            <p:spPr>
              <a:xfrm>
                <a:off x="5682356" y="5686779"/>
                <a:ext cx="2335876" cy="669992"/>
              </a:xfrm>
              <a:prstGeom prst="rect">
                <a:avLst/>
              </a:prstGeom>
              <a:blipFill>
                <a:blip r:embed="rId3"/>
                <a:stretch>
                  <a:fillRect t="-8182" b="-11818"/>
                </a:stretch>
              </a:blipFill>
            </p:spPr>
            <p:txBody>
              <a:bodyPr/>
              <a:lstStyle/>
              <a:p>
                <a:r>
                  <a:rPr lang="ja-JP" altLang="en-US">
                    <a:noFill/>
                  </a:rPr>
                  <a:t> </a:t>
                </a:r>
              </a:p>
            </p:txBody>
          </p:sp>
        </mc:Fallback>
      </mc:AlternateContent>
      <p:cxnSp>
        <p:nvCxnSpPr>
          <p:cNvPr id="12" name="直線コネクタ 11">
            <a:extLst>
              <a:ext uri="{FF2B5EF4-FFF2-40B4-BE49-F238E27FC236}">
                <a16:creationId xmlns:a16="http://schemas.microsoft.com/office/drawing/2014/main" id="{582743CF-E395-F1F9-47F7-866C164B0E2B}"/>
              </a:ext>
            </a:extLst>
          </p:cNvPr>
          <p:cNvCxnSpPr>
            <a:cxnSpLocks/>
          </p:cNvCxnSpPr>
          <p:nvPr/>
        </p:nvCxnSpPr>
        <p:spPr>
          <a:xfrm>
            <a:off x="5656516" y="2981524"/>
            <a:ext cx="590203" cy="0"/>
          </a:xfrm>
          <a:prstGeom prst="line">
            <a:avLst/>
          </a:prstGeom>
          <a:ln w="76200">
            <a:solidFill>
              <a:schemeClr val="tx1"/>
            </a:solidFill>
            <a:prstDash val="sysDot"/>
          </a:ln>
        </p:spPr>
        <p:style>
          <a:lnRef idx="1">
            <a:schemeClr val="accent1"/>
          </a:lnRef>
          <a:fillRef idx="0">
            <a:schemeClr val="accent1"/>
          </a:fillRef>
          <a:effectRef idx="0">
            <a:schemeClr val="accent1"/>
          </a:effectRef>
          <a:fontRef idx="minor">
            <a:schemeClr val="tx1"/>
          </a:fontRef>
        </p:style>
      </p:cxnSp>
      <p:pic>
        <p:nvPicPr>
          <p:cNvPr id="15" name="図 14">
            <a:extLst>
              <a:ext uri="{FF2B5EF4-FFF2-40B4-BE49-F238E27FC236}">
                <a16:creationId xmlns:a16="http://schemas.microsoft.com/office/drawing/2014/main" id="{DF0BF459-F8B6-164B-1EF6-6F4EC980B5AD}"/>
              </a:ext>
            </a:extLst>
          </p:cNvPr>
          <p:cNvPicPr>
            <a:picLocks noChangeAspect="1"/>
          </p:cNvPicPr>
          <p:nvPr/>
        </p:nvPicPr>
        <p:blipFill rotWithShape="1">
          <a:blip r:embed="rId4">
            <a:extLst>
              <a:ext uri="{28A0092B-C50C-407E-A947-70E740481C1C}">
                <a14:useLocalDpi xmlns:a14="http://schemas.microsoft.com/office/drawing/2010/main" val="0"/>
              </a:ext>
            </a:extLst>
          </a:blip>
          <a:srcRect l="81822" t="68630" r="14492" b="25960"/>
          <a:stretch/>
        </p:blipFill>
        <p:spPr>
          <a:xfrm>
            <a:off x="6500230" y="2640703"/>
            <a:ext cx="684361" cy="634399"/>
          </a:xfrm>
          <a:prstGeom prst="rect">
            <a:avLst/>
          </a:prstGeom>
        </p:spPr>
      </p:pic>
      <mc:AlternateContent xmlns:mc="http://schemas.openxmlformats.org/markup-compatibility/2006" xmlns:a14="http://schemas.microsoft.com/office/drawing/2010/main">
        <mc:Choice Requires="a14">
          <p:sp>
            <p:nvSpPr>
              <p:cNvPr id="18" name="テキスト ボックス 17">
                <a:extLst>
                  <a:ext uri="{FF2B5EF4-FFF2-40B4-BE49-F238E27FC236}">
                    <a16:creationId xmlns:a16="http://schemas.microsoft.com/office/drawing/2014/main" id="{673BBBDF-8A22-7BA5-92F2-452B17729AB0}"/>
                  </a:ext>
                </a:extLst>
              </p:cNvPr>
              <p:cNvSpPr txBox="1"/>
              <p:nvPr/>
            </p:nvSpPr>
            <p:spPr>
              <a:xfrm>
                <a:off x="3874386" y="5707686"/>
                <a:ext cx="2335876" cy="669992"/>
              </a:xfrm>
              <a:prstGeom prst="rect">
                <a:avLst/>
              </a:prstGeom>
              <a:noFill/>
            </p:spPr>
            <p:txBody>
              <a:bodyPr wrap="square" rtlCol="0">
                <a:spAutoFit/>
              </a:bodyPr>
              <a:lstStyle/>
              <a:p>
                <a:pPr algn="ctr"/>
                <a14:m>
                  <m:oMath xmlns:m="http://schemas.openxmlformats.org/officeDocument/2006/math">
                    <m:sSup>
                      <m:sSupPr>
                        <m:ctrlPr>
                          <a:rPr kumimoji="1" lang="en-US" altLang="ja-JP" sz="1800" i="1" smtClean="0">
                            <a:latin typeface="Cambria Math" panose="02040503050406030204" pitchFamily="18" charset="0"/>
                          </a:rPr>
                        </m:ctrlPr>
                      </m:sSupPr>
                      <m:e>
                        <m:r>
                          <a:rPr kumimoji="1" lang="en-US" altLang="ja-JP" sz="1800" b="0" i="1" smtClean="0">
                            <a:latin typeface="Cambria Math" panose="02040503050406030204" pitchFamily="18" charset="0"/>
                          </a:rPr>
                          <m:t>𝑂</m:t>
                        </m:r>
                      </m:e>
                      <m:sup>
                        <m:r>
                          <a:rPr kumimoji="1" lang="en-US" altLang="ja-JP" sz="1800" b="0" i="1" smtClean="0">
                            <a:latin typeface="Cambria Math" panose="02040503050406030204" pitchFamily="18" charset="0"/>
                          </a:rPr>
                          <m:t>2</m:t>
                        </m:r>
                      </m:sup>
                    </m:sSup>
                  </m:oMath>
                </a14:m>
                <a:r>
                  <a:rPr kumimoji="1" lang="ja-JP" altLang="en-US"/>
                  <a:t> リスク要因</a:t>
                </a:r>
                <a:endParaRPr kumimoji="1" lang="en-US" altLang="ja-JP"/>
              </a:p>
              <a:p>
                <a:pPr algn="ctr"/>
                <a:r>
                  <a:rPr kumimoji="1" lang="en-US" altLang="ja-JP"/>
                  <a:t>(</a:t>
                </a:r>
                <a:r>
                  <a:rPr kumimoji="1" lang="ja-JP" altLang="en-US"/>
                  <a:t>マルチラベル</a:t>
                </a:r>
                <a:r>
                  <a:rPr kumimoji="1" lang="en-US" altLang="ja-JP"/>
                  <a:t>)</a:t>
                </a:r>
                <a:endParaRPr kumimoji="1" lang="ja-JP" altLang="en-US"/>
              </a:p>
            </p:txBody>
          </p:sp>
        </mc:Choice>
        <mc:Fallback xmlns="">
          <p:sp>
            <p:nvSpPr>
              <p:cNvPr id="18" name="テキスト ボックス 17">
                <a:extLst>
                  <a:ext uri="{FF2B5EF4-FFF2-40B4-BE49-F238E27FC236}">
                    <a16:creationId xmlns:a16="http://schemas.microsoft.com/office/drawing/2014/main" id="{673BBBDF-8A22-7BA5-92F2-452B17729AB0}"/>
                  </a:ext>
                </a:extLst>
              </p:cNvPr>
              <p:cNvSpPr txBox="1">
                <a:spLocks noRot="1" noChangeAspect="1" noMove="1" noResize="1" noEditPoints="1" noAdjustHandles="1" noChangeArrowheads="1" noChangeShapeType="1" noTextEdit="1"/>
              </p:cNvSpPr>
              <p:nvPr/>
            </p:nvSpPr>
            <p:spPr>
              <a:xfrm>
                <a:off x="3874386" y="5707686"/>
                <a:ext cx="2335876" cy="669992"/>
              </a:xfrm>
              <a:prstGeom prst="rect">
                <a:avLst/>
              </a:prstGeom>
              <a:blipFill>
                <a:blip r:embed="rId5"/>
                <a:stretch>
                  <a:fillRect t="-7273" b="-1090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9" name="テキスト ボックス 18">
                <a:extLst>
                  <a:ext uri="{FF2B5EF4-FFF2-40B4-BE49-F238E27FC236}">
                    <a16:creationId xmlns:a16="http://schemas.microsoft.com/office/drawing/2014/main" id="{2377B88B-EA5F-4825-8EA6-C0F1A3074FF3}"/>
                  </a:ext>
                </a:extLst>
              </p:cNvPr>
              <p:cNvSpPr txBox="1"/>
              <p:nvPr/>
            </p:nvSpPr>
            <p:spPr>
              <a:xfrm>
                <a:off x="2180023" y="5698609"/>
                <a:ext cx="2335876" cy="646331"/>
              </a:xfrm>
              <a:prstGeom prst="rect">
                <a:avLst/>
              </a:prstGeom>
              <a:noFill/>
            </p:spPr>
            <p:txBody>
              <a:bodyPr wrap="square" rtlCol="0">
                <a:spAutoFit/>
              </a:bodyPr>
              <a:lstStyle/>
              <a:p>
                <a:pPr algn="ctr"/>
                <a14:m>
                  <m:oMath xmlns:m="http://schemas.openxmlformats.org/officeDocument/2006/math">
                    <m:sSup>
                      <m:sSupPr>
                        <m:ctrlPr>
                          <a:rPr kumimoji="1" lang="en-US" altLang="ja-JP" sz="1800" i="1" smtClean="0">
                            <a:latin typeface="Cambria Math" panose="02040503050406030204" pitchFamily="18" charset="0"/>
                          </a:rPr>
                        </m:ctrlPr>
                      </m:sSupPr>
                      <m:e>
                        <m:r>
                          <a:rPr kumimoji="1" lang="en-US" altLang="ja-JP" sz="1800" b="0" i="1" smtClean="0">
                            <a:latin typeface="Cambria Math" panose="02040503050406030204" pitchFamily="18" charset="0"/>
                          </a:rPr>
                          <m:t>𝑂</m:t>
                        </m:r>
                      </m:e>
                      <m:sup>
                        <m:r>
                          <a:rPr kumimoji="1" lang="en-US" altLang="ja-JP" sz="1800" b="0" i="1" smtClean="0">
                            <a:latin typeface="Cambria Math" panose="02040503050406030204" pitchFamily="18" charset="0"/>
                          </a:rPr>
                          <m:t>1</m:t>
                        </m:r>
                      </m:sup>
                    </m:sSup>
                    <m:r>
                      <a:rPr kumimoji="1" lang="en-US" altLang="ja-JP" sz="1800" b="0" i="1" smtClean="0">
                        <a:latin typeface="Cambria Math" panose="02040503050406030204" pitchFamily="18" charset="0"/>
                      </a:rPr>
                      <m:t> </m:t>
                    </m:r>
                  </m:oMath>
                </a14:m>
                <a:r>
                  <a:rPr kumimoji="1" lang="ja-JP" altLang="en-US"/>
                  <a:t>リスク要因</a:t>
                </a:r>
                <a:endParaRPr kumimoji="1" lang="en-US" altLang="ja-JP"/>
              </a:p>
              <a:p>
                <a:pPr algn="ctr"/>
                <a:r>
                  <a:rPr kumimoji="1" lang="en-US" altLang="ja-JP"/>
                  <a:t>(</a:t>
                </a:r>
                <a:r>
                  <a:rPr kumimoji="1" lang="ja-JP" altLang="en-US"/>
                  <a:t>マルチラベル</a:t>
                </a:r>
                <a:r>
                  <a:rPr kumimoji="1" lang="en-US" altLang="ja-JP"/>
                  <a:t>)</a:t>
                </a:r>
                <a:endParaRPr kumimoji="1" lang="ja-JP" altLang="en-US"/>
              </a:p>
            </p:txBody>
          </p:sp>
        </mc:Choice>
        <mc:Fallback xmlns="">
          <p:sp>
            <p:nvSpPr>
              <p:cNvPr id="19" name="テキスト ボックス 18">
                <a:extLst>
                  <a:ext uri="{FF2B5EF4-FFF2-40B4-BE49-F238E27FC236}">
                    <a16:creationId xmlns:a16="http://schemas.microsoft.com/office/drawing/2014/main" id="{2377B88B-EA5F-4825-8EA6-C0F1A3074FF3}"/>
                  </a:ext>
                </a:extLst>
              </p:cNvPr>
              <p:cNvSpPr txBox="1">
                <a:spLocks noRot="1" noChangeAspect="1" noMove="1" noResize="1" noEditPoints="1" noAdjustHandles="1" noChangeArrowheads="1" noChangeShapeType="1" noTextEdit="1"/>
              </p:cNvSpPr>
              <p:nvPr/>
            </p:nvSpPr>
            <p:spPr>
              <a:xfrm>
                <a:off x="2180023" y="5698609"/>
                <a:ext cx="2335876" cy="646331"/>
              </a:xfrm>
              <a:prstGeom prst="rect">
                <a:avLst/>
              </a:prstGeom>
              <a:blipFill>
                <a:blip r:embed="rId6"/>
                <a:stretch>
                  <a:fillRect t="-8491" b="-15094"/>
                </a:stretch>
              </a:blipFill>
            </p:spPr>
            <p:txBody>
              <a:bodyPr/>
              <a:lstStyle/>
              <a:p>
                <a:r>
                  <a:rPr lang="ja-JP" altLang="en-US">
                    <a:noFill/>
                  </a:rPr>
                  <a:t> </a:t>
                </a:r>
              </a:p>
            </p:txBody>
          </p:sp>
        </mc:Fallback>
      </mc:AlternateContent>
      <p:pic>
        <p:nvPicPr>
          <p:cNvPr id="25" name="図 24">
            <a:extLst>
              <a:ext uri="{FF2B5EF4-FFF2-40B4-BE49-F238E27FC236}">
                <a16:creationId xmlns:a16="http://schemas.microsoft.com/office/drawing/2014/main" id="{1B9B8B3C-65DB-EABB-9FC7-44A88F865642}"/>
              </a:ext>
            </a:extLst>
          </p:cNvPr>
          <p:cNvPicPr>
            <a:picLocks noChangeAspect="1"/>
          </p:cNvPicPr>
          <p:nvPr/>
        </p:nvPicPr>
        <p:blipFill rotWithShape="1">
          <a:blip r:embed="rId4">
            <a:extLst>
              <a:ext uri="{28A0092B-C50C-407E-A947-70E740481C1C}">
                <a14:useLocalDpi xmlns:a14="http://schemas.microsoft.com/office/drawing/2010/main" val="0"/>
              </a:ext>
            </a:extLst>
          </a:blip>
          <a:srcRect l="81822" t="68630" r="14492" b="25960"/>
          <a:stretch/>
        </p:blipFill>
        <p:spPr>
          <a:xfrm>
            <a:off x="4692908" y="2664324"/>
            <a:ext cx="684361" cy="634399"/>
          </a:xfrm>
          <a:prstGeom prst="rect">
            <a:avLst/>
          </a:prstGeom>
        </p:spPr>
      </p:pic>
      <p:pic>
        <p:nvPicPr>
          <p:cNvPr id="30" name="図 29">
            <a:extLst>
              <a:ext uri="{FF2B5EF4-FFF2-40B4-BE49-F238E27FC236}">
                <a16:creationId xmlns:a16="http://schemas.microsoft.com/office/drawing/2014/main" id="{BA7CFC39-5A61-03B2-BE20-40CDF248AA26}"/>
              </a:ext>
            </a:extLst>
          </p:cNvPr>
          <p:cNvPicPr>
            <a:picLocks noChangeAspect="1"/>
          </p:cNvPicPr>
          <p:nvPr/>
        </p:nvPicPr>
        <p:blipFill rotWithShape="1">
          <a:blip r:embed="rId4">
            <a:extLst>
              <a:ext uri="{28A0092B-C50C-407E-A947-70E740481C1C}">
                <a14:useLocalDpi xmlns:a14="http://schemas.microsoft.com/office/drawing/2010/main" val="0"/>
              </a:ext>
            </a:extLst>
          </a:blip>
          <a:srcRect l="81822" t="68630" r="14492" b="25960"/>
          <a:stretch/>
        </p:blipFill>
        <p:spPr>
          <a:xfrm>
            <a:off x="2997898" y="2659700"/>
            <a:ext cx="684361" cy="634399"/>
          </a:xfrm>
          <a:prstGeom prst="rect">
            <a:avLst/>
          </a:prstGeom>
        </p:spPr>
      </p:pic>
      <p:cxnSp>
        <p:nvCxnSpPr>
          <p:cNvPr id="32" name="直線コネクタ 31">
            <a:extLst>
              <a:ext uri="{FF2B5EF4-FFF2-40B4-BE49-F238E27FC236}">
                <a16:creationId xmlns:a16="http://schemas.microsoft.com/office/drawing/2014/main" id="{80C9E0BF-0D49-6DE6-CAF9-351566200D29}"/>
              </a:ext>
            </a:extLst>
          </p:cNvPr>
          <p:cNvCxnSpPr>
            <a:cxnSpLocks/>
          </p:cNvCxnSpPr>
          <p:nvPr/>
        </p:nvCxnSpPr>
        <p:spPr>
          <a:xfrm>
            <a:off x="5656516" y="5228733"/>
            <a:ext cx="590203" cy="0"/>
          </a:xfrm>
          <a:prstGeom prst="line">
            <a:avLst/>
          </a:prstGeom>
          <a:ln w="76200">
            <a:solidFill>
              <a:schemeClr val="tx1"/>
            </a:solidFill>
            <a:prstDash val="sysDot"/>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4" name="テキスト ボックス 33">
                <a:extLst>
                  <a:ext uri="{FF2B5EF4-FFF2-40B4-BE49-F238E27FC236}">
                    <a16:creationId xmlns:a16="http://schemas.microsoft.com/office/drawing/2014/main" id="{490665DC-4EF7-1F4B-AD55-E8F1B1CFEC99}"/>
                  </a:ext>
                </a:extLst>
              </p:cNvPr>
              <p:cNvSpPr txBox="1"/>
              <p:nvPr/>
            </p:nvSpPr>
            <p:spPr>
              <a:xfrm>
                <a:off x="1269359" y="1271985"/>
                <a:ext cx="9653282" cy="584775"/>
              </a:xfrm>
              <a:prstGeom prst="rect">
                <a:avLst/>
              </a:prstGeom>
              <a:noFill/>
            </p:spPr>
            <p:txBody>
              <a:bodyPr wrap="square" rtlCol="0">
                <a:spAutoFit/>
              </a:bodyPr>
              <a:lstStyle/>
              <a:p>
                <a:pPr algn="ctr"/>
                <a:r>
                  <a:rPr kumimoji="1" lang="ja-JP" altLang="en-US" sz="3200"/>
                  <a:t>検出された </a:t>
                </a:r>
                <a14:m>
                  <m:oMath xmlns:m="http://schemas.openxmlformats.org/officeDocument/2006/math">
                    <m:r>
                      <a:rPr kumimoji="1" lang="en-US" altLang="ja-JP" sz="3200" b="0" i="1" smtClean="0">
                        <a:latin typeface="Cambria Math" panose="02040503050406030204" pitchFamily="18" charset="0"/>
                      </a:rPr>
                      <m:t>𝑑</m:t>
                    </m:r>
                  </m:oMath>
                </a14:m>
                <a:r>
                  <a:rPr kumimoji="1" lang="ja-JP" altLang="en-US" sz="3200" b="1"/>
                  <a:t>個</a:t>
                </a:r>
                <a:r>
                  <a:rPr kumimoji="1" lang="ja-JP" altLang="en-US" sz="3200"/>
                  <a:t>の</a:t>
                </a:r>
                <a:r>
                  <a:rPr kumimoji="1" lang="ja-JP" altLang="en-US" sz="3200" b="1"/>
                  <a:t> </a:t>
                </a:r>
                <a:r>
                  <a:rPr kumimoji="1" lang="ja-JP" altLang="en-US" sz="3200" b="1">
                    <a:solidFill>
                      <a:schemeClr val="accent2"/>
                    </a:solidFill>
                  </a:rPr>
                  <a:t>物体情報 </a:t>
                </a:r>
                <a:r>
                  <a:rPr kumimoji="1" lang="ja-JP" altLang="en-US" sz="3200"/>
                  <a:t>を</a:t>
                </a:r>
                <a:r>
                  <a:rPr kumimoji="1" lang="ja-JP" altLang="en-US" sz="3200" b="1"/>
                  <a:t>　</a:t>
                </a:r>
                <a:r>
                  <a:rPr kumimoji="1" lang="en-US" altLang="ja-JP" sz="3200" b="1">
                    <a:solidFill>
                      <a:srgbClr val="F17B0F"/>
                    </a:solidFill>
                  </a:rPr>
                  <a:t>Transformer</a:t>
                </a:r>
                <a:r>
                  <a:rPr kumimoji="1" lang="ja-JP" altLang="en-US" sz="3200" b="1"/>
                  <a:t> </a:t>
                </a:r>
                <a:r>
                  <a:rPr kumimoji="1" lang="ja-JP" altLang="en-US" sz="3200"/>
                  <a:t>で処理</a:t>
                </a:r>
                <a:endParaRPr kumimoji="1" lang="ja-JP" altLang="en-US" sz="3200">
                  <a:solidFill>
                    <a:schemeClr val="accent2"/>
                  </a:solidFill>
                </a:endParaRPr>
              </a:p>
            </p:txBody>
          </p:sp>
        </mc:Choice>
        <mc:Fallback xmlns="">
          <p:sp>
            <p:nvSpPr>
              <p:cNvPr id="34" name="テキスト ボックス 33">
                <a:extLst>
                  <a:ext uri="{FF2B5EF4-FFF2-40B4-BE49-F238E27FC236}">
                    <a16:creationId xmlns:a16="http://schemas.microsoft.com/office/drawing/2014/main" id="{490665DC-4EF7-1F4B-AD55-E8F1B1CFEC99}"/>
                  </a:ext>
                </a:extLst>
              </p:cNvPr>
              <p:cNvSpPr txBox="1">
                <a:spLocks noRot="1" noChangeAspect="1" noMove="1" noResize="1" noEditPoints="1" noAdjustHandles="1" noChangeArrowheads="1" noChangeShapeType="1" noTextEdit="1"/>
              </p:cNvSpPr>
              <p:nvPr/>
            </p:nvSpPr>
            <p:spPr>
              <a:xfrm>
                <a:off x="1269359" y="1271985"/>
                <a:ext cx="9653282" cy="584775"/>
              </a:xfrm>
              <a:prstGeom prst="rect">
                <a:avLst/>
              </a:prstGeom>
              <a:blipFill>
                <a:blip r:embed="rId7"/>
                <a:stretch>
                  <a:fillRect t="-18750" b="-35417"/>
                </a:stretch>
              </a:blipFill>
            </p:spPr>
            <p:txBody>
              <a:bodyPr/>
              <a:lstStyle/>
              <a:p>
                <a:r>
                  <a:rPr lang="ja-JP" altLang="en-US">
                    <a:noFill/>
                  </a:rPr>
                  <a:t> </a:t>
                </a:r>
              </a:p>
            </p:txBody>
          </p:sp>
        </mc:Fallback>
      </mc:AlternateContent>
      <p:sp>
        <p:nvSpPr>
          <p:cNvPr id="35" name="テキスト ボックス 34">
            <a:extLst>
              <a:ext uri="{FF2B5EF4-FFF2-40B4-BE49-F238E27FC236}">
                <a16:creationId xmlns:a16="http://schemas.microsoft.com/office/drawing/2014/main" id="{6D07416D-A2C6-97A0-D10E-91174E624A40}"/>
              </a:ext>
            </a:extLst>
          </p:cNvPr>
          <p:cNvSpPr txBox="1"/>
          <p:nvPr/>
        </p:nvSpPr>
        <p:spPr>
          <a:xfrm>
            <a:off x="7964678" y="4093741"/>
            <a:ext cx="3247805" cy="954107"/>
          </a:xfrm>
          <a:prstGeom prst="rect">
            <a:avLst/>
          </a:prstGeom>
          <a:noFill/>
        </p:spPr>
        <p:txBody>
          <a:bodyPr wrap="square" rtlCol="0">
            <a:spAutoFit/>
          </a:bodyPr>
          <a:lstStyle/>
          <a:p>
            <a:pPr algn="ctr"/>
            <a:r>
              <a:rPr kumimoji="1" lang="ja-JP" altLang="en-US" sz="2800">
                <a:solidFill>
                  <a:srgbClr val="F17B0F"/>
                </a:solidFill>
              </a:rPr>
              <a:t>物体間の</a:t>
            </a:r>
            <a:endParaRPr kumimoji="1" lang="en-US" altLang="ja-JP" sz="2800">
              <a:solidFill>
                <a:srgbClr val="F17B0F"/>
              </a:solidFill>
            </a:endParaRPr>
          </a:p>
          <a:p>
            <a:pPr algn="ctr"/>
            <a:r>
              <a:rPr kumimoji="1" lang="ja-JP" altLang="en-US" sz="2800">
                <a:solidFill>
                  <a:srgbClr val="F17B0F"/>
                </a:solidFill>
              </a:rPr>
              <a:t>関係性を考慮</a:t>
            </a:r>
          </a:p>
        </p:txBody>
      </p:sp>
      <p:sp>
        <p:nvSpPr>
          <p:cNvPr id="37" name="矢印: 右 36">
            <a:extLst>
              <a:ext uri="{FF2B5EF4-FFF2-40B4-BE49-F238E27FC236}">
                <a16:creationId xmlns:a16="http://schemas.microsoft.com/office/drawing/2014/main" id="{90C3C4E7-704D-7721-FFEF-33CE06C5B695}"/>
              </a:ext>
            </a:extLst>
          </p:cNvPr>
          <p:cNvSpPr/>
          <p:nvPr/>
        </p:nvSpPr>
        <p:spPr>
          <a:xfrm rot="10800000">
            <a:off x="8043452" y="4333806"/>
            <a:ext cx="307965" cy="583475"/>
          </a:xfrm>
          <a:prstGeom prst="rightArrow">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38" name="テキスト ボックス 37">
                <a:extLst>
                  <a:ext uri="{FF2B5EF4-FFF2-40B4-BE49-F238E27FC236}">
                    <a16:creationId xmlns:a16="http://schemas.microsoft.com/office/drawing/2014/main" id="{0C5CE021-F51D-8276-EB3C-105FC42B25A1}"/>
                  </a:ext>
                </a:extLst>
              </p:cNvPr>
              <p:cNvSpPr txBox="1"/>
              <p:nvPr/>
            </p:nvSpPr>
            <p:spPr>
              <a:xfrm>
                <a:off x="2725686" y="1893372"/>
                <a:ext cx="1444035"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kumimoji="1" lang="en-US" altLang="ja-JP" sz="3200" i="1" smtClean="0">
                              <a:latin typeface="Cambria Math" panose="02040503050406030204" pitchFamily="18" charset="0"/>
                            </a:rPr>
                          </m:ctrlPr>
                        </m:sSupPr>
                        <m:e>
                          <m:r>
                            <a:rPr kumimoji="1" lang="en-US" altLang="ja-JP" sz="3200" b="0" i="1" smtClean="0">
                              <a:latin typeface="Cambria Math" panose="02040503050406030204" pitchFamily="18" charset="0"/>
                            </a:rPr>
                            <m:t>𝑂</m:t>
                          </m:r>
                        </m:e>
                        <m:sup>
                          <m:r>
                            <a:rPr kumimoji="1" lang="en-US" altLang="ja-JP" sz="3200" b="0" i="1" smtClean="0">
                              <a:latin typeface="Cambria Math" panose="02040503050406030204" pitchFamily="18" charset="0"/>
                            </a:rPr>
                            <m:t>1</m:t>
                          </m:r>
                        </m:sup>
                      </m:sSup>
                    </m:oMath>
                  </m:oMathPara>
                </a14:m>
                <a:endParaRPr kumimoji="1" lang="ja-JP" altLang="en-US" sz="3200"/>
              </a:p>
            </p:txBody>
          </p:sp>
        </mc:Choice>
        <mc:Fallback xmlns="">
          <p:sp>
            <p:nvSpPr>
              <p:cNvPr id="38" name="テキスト ボックス 37">
                <a:extLst>
                  <a:ext uri="{FF2B5EF4-FFF2-40B4-BE49-F238E27FC236}">
                    <a16:creationId xmlns:a16="http://schemas.microsoft.com/office/drawing/2014/main" id="{0C5CE021-F51D-8276-EB3C-105FC42B25A1}"/>
                  </a:ext>
                </a:extLst>
              </p:cNvPr>
              <p:cNvSpPr txBox="1">
                <a:spLocks noRot="1" noChangeAspect="1" noMove="1" noResize="1" noEditPoints="1" noAdjustHandles="1" noChangeArrowheads="1" noChangeShapeType="1" noTextEdit="1"/>
              </p:cNvSpPr>
              <p:nvPr/>
            </p:nvSpPr>
            <p:spPr>
              <a:xfrm>
                <a:off x="2725686" y="1893372"/>
                <a:ext cx="1444035" cy="584775"/>
              </a:xfrm>
              <a:prstGeom prst="rect">
                <a:avLst/>
              </a:prstGeom>
              <a:blipFill>
                <a:blip r:embed="rId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9" name="テキスト ボックス 38">
                <a:extLst>
                  <a:ext uri="{FF2B5EF4-FFF2-40B4-BE49-F238E27FC236}">
                    <a16:creationId xmlns:a16="http://schemas.microsoft.com/office/drawing/2014/main" id="{A5C7D799-554E-E183-4765-C8B2B3EB205A}"/>
                  </a:ext>
                </a:extLst>
              </p:cNvPr>
              <p:cNvSpPr txBox="1"/>
              <p:nvPr/>
            </p:nvSpPr>
            <p:spPr>
              <a:xfrm>
                <a:off x="4410791" y="1878004"/>
                <a:ext cx="1444035"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kumimoji="1" lang="en-US" altLang="ja-JP" sz="3200" i="1" smtClean="0">
                              <a:latin typeface="Cambria Math" panose="02040503050406030204" pitchFamily="18" charset="0"/>
                            </a:rPr>
                          </m:ctrlPr>
                        </m:sSupPr>
                        <m:e>
                          <m:r>
                            <a:rPr kumimoji="1" lang="en-US" altLang="ja-JP" sz="3200" b="0" i="1" smtClean="0">
                              <a:latin typeface="Cambria Math" panose="02040503050406030204" pitchFamily="18" charset="0"/>
                            </a:rPr>
                            <m:t>𝑂</m:t>
                          </m:r>
                        </m:e>
                        <m:sup>
                          <m:r>
                            <a:rPr kumimoji="1" lang="en-US" altLang="ja-JP" sz="3200" b="0" i="1" smtClean="0">
                              <a:latin typeface="Cambria Math" panose="02040503050406030204" pitchFamily="18" charset="0"/>
                            </a:rPr>
                            <m:t>2</m:t>
                          </m:r>
                        </m:sup>
                      </m:sSup>
                    </m:oMath>
                  </m:oMathPara>
                </a14:m>
                <a:endParaRPr kumimoji="1" lang="ja-JP" altLang="en-US" sz="3200"/>
              </a:p>
            </p:txBody>
          </p:sp>
        </mc:Choice>
        <mc:Fallback xmlns="">
          <p:sp>
            <p:nvSpPr>
              <p:cNvPr id="39" name="テキスト ボックス 38">
                <a:extLst>
                  <a:ext uri="{FF2B5EF4-FFF2-40B4-BE49-F238E27FC236}">
                    <a16:creationId xmlns:a16="http://schemas.microsoft.com/office/drawing/2014/main" id="{A5C7D799-554E-E183-4765-C8B2B3EB205A}"/>
                  </a:ext>
                </a:extLst>
              </p:cNvPr>
              <p:cNvSpPr txBox="1">
                <a:spLocks noRot="1" noChangeAspect="1" noMove="1" noResize="1" noEditPoints="1" noAdjustHandles="1" noChangeArrowheads="1" noChangeShapeType="1" noTextEdit="1"/>
              </p:cNvSpPr>
              <p:nvPr/>
            </p:nvSpPr>
            <p:spPr>
              <a:xfrm>
                <a:off x="4410791" y="1878004"/>
                <a:ext cx="1444035" cy="584775"/>
              </a:xfrm>
              <a:prstGeom prst="rect">
                <a:avLst/>
              </a:prstGeom>
              <a:blipFill>
                <a:blip r:embed="rId9"/>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0" name="テキスト ボックス 39">
                <a:extLst>
                  <a:ext uri="{FF2B5EF4-FFF2-40B4-BE49-F238E27FC236}">
                    <a16:creationId xmlns:a16="http://schemas.microsoft.com/office/drawing/2014/main" id="{32D84E04-DD85-BE50-90AC-4A2A875016C6}"/>
                  </a:ext>
                </a:extLst>
              </p:cNvPr>
              <p:cNvSpPr txBox="1"/>
              <p:nvPr/>
            </p:nvSpPr>
            <p:spPr>
              <a:xfrm>
                <a:off x="6178630" y="1892354"/>
                <a:ext cx="1444035" cy="59362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kumimoji="1" lang="en-US" altLang="ja-JP" sz="3200" i="1" smtClean="0">
                              <a:latin typeface="Cambria Math" panose="02040503050406030204" pitchFamily="18" charset="0"/>
                            </a:rPr>
                          </m:ctrlPr>
                        </m:sSupPr>
                        <m:e>
                          <m:r>
                            <a:rPr kumimoji="1" lang="en-US" altLang="ja-JP" sz="3200" b="0" i="1" smtClean="0">
                              <a:latin typeface="Cambria Math" panose="02040503050406030204" pitchFamily="18" charset="0"/>
                            </a:rPr>
                            <m:t>𝑂</m:t>
                          </m:r>
                        </m:e>
                        <m:sup>
                          <m:r>
                            <a:rPr kumimoji="1" lang="en-US" altLang="ja-JP" sz="3200" b="0" i="1" smtClean="0">
                              <a:latin typeface="Cambria Math" panose="02040503050406030204" pitchFamily="18" charset="0"/>
                            </a:rPr>
                            <m:t>𝑑</m:t>
                          </m:r>
                        </m:sup>
                      </m:sSup>
                    </m:oMath>
                  </m:oMathPara>
                </a14:m>
                <a:endParaRPr kumimoji="1" lang="ja-JP" altLang="en-US" sz="3200"/>
              </a:p>
            </p:txBody>
          </p:sp>
        </mc:Choice>
        <mc:Fallback xmlns="">
          <p:sp>
            <p:nvSpPr>
              <p:cNvPr id="40" name="テキスト ボックス 39">
                <a:extLst>
                  <a:ext uri="{FF2B5EF4-FFF2-40B4-BE49-F238E27FC236}">
                    <a16:creationId xmlns:a16="http://schemas.microsoft.com/office/drawing/2014/main" id="{32D84E04-DD85-BE50-90AC-4A2A875016C6}"/>
                  </a:ext>
                </a:extLst>
              </p:cNvPr>
              <p:cNvSpPr txBox="1">
                <a:spLocks noRot="1" noChangeAspect="1" noMove="1" noResize="1" noEditPoints="1" noAdjustHandles="1" noChangeArrowheads="1" noChangeShapeType="1" noTextEdit="1"/>
              </p:cNvSpPr>
              <p:nvPr/>
            </p:nvSpPr>
            <p:spPr>
              <a:xfrm>
                <a:off x="6178630" y="1892354"/>
                <a:ext cx="1444035" cy="593624"/>
              </a:xfrm>
              <a:prstGeom prst="rect">
                <a:avLst/>
              </a:prstGeom>
              <a:blipFill>
                <a:blip r:embed="rId10"/>
                <a:stretch>
                  <a:fillRect/>
                </a:stretch>
              </a:blipFill>
            </p:spPr>
            <p:txBody>
              <a:bodyPr/>
              <a:lstStyle/>
              <a:p>
                <a:r>
                  <a:rPr lang="ja-JP" altLang="en-US">
                    <a:noFill/>
                  </a:rPr>
                  <a:t> </a:t>
                </a:r>
              </a:p>
            </p:txBody>
          </p:sp>
        </mc:Fallback>
      </mc:AlternateContent>
      <p:sp>
        <p:nvSpPr>
          <p:cNvPr id="6" name="タイトル 1">
            <a:extLst>
              <a:ext uri="{FF2B5EF4-FFF2-40B4-BE49-F238E27FC236}">
                <a16:creationId xmlns:a16="http://schemas.microsoft.com/office/drawing/2014/main" id="{CDAA1389-6902-484A-DD75-992B85597651}"/>
              </a:ext>
            </a:extLst>
          </p:cNvPr>
          <p:cNvSpPr txBox="1">
            <a:spLocks/>
          </p:cNvSpPr>
          <p:nvPr/>
        </p:nvSpPr>
        <p:spPr>
          <a:xfrm>
            <a:off x="834556" y="343446"/>
            <a:ext cx="5685514" cy="827302"/>
          </a:xfrm>
          <a:prstGeom prst="rect">
            <a:avLst/>
          </a:prstGeom>
        </p:spPr>
        <p:txBody>
          <a:bodyPr/>
          <a:lstStyle>
            <a:lvl1pPr algn="l" defTabSz="914400" rtl="0" eaLnBrk="1" latinLnBrk="0" hangingPunct="1">
              <a:lnSpc>
                <a:spcPct val="85000"/>
              </a:lnSpc>
              <a:spcBef>
                <a:spcPct val="0"/>
              </a:spcBef>
              <a:buNone/>
              <a:defRPr kumimoji="1" sz="4800" kern="1200" spc="-50" baseline="0">
                <a:solidFill>
                  <a:schemeClr val="tx1">
                    <a:lumMod val="75000"/>
                    <a:lumOff val="25000"/>
                  </a:schemeClr>
                </a:solidFill>
                <a:latin typeface="+mj-lt"/>
                <a:ea typeface="+mj-ea"/>
                <a:cs typeface="+mj-cs"/>
              </a:defRPr>
            </a:lvl1pPr>
          </a:lstStyle>
          <a:p>
            <a:r>
              <a:rPr lang="ja-JP" altLang="en-US"/>
              <a:t>提案手法</a:t>
            </a:r>
            <a:r>
              <a:rPr lang="en-US" altLang="ja-JP" b="1"/>
              <a:t>A</a:t>
            </a:r>
            <a:endParaRPr lang="en-US" altLang="ja-JP"/>
          </a:p>
        </p:txBody>
      </p:sp>
      <p:pic>
        <p:nvPicPr>
          <p:cNvPr id="3" name="図 2">
            <a:extLst>
              <a:ext uri="{FF2B5EF4-FFF2-40B4-BE49-F238E27FC236}">
                <a16:creationId xmlns:a16="http://schemas.microsoft.com/office/drawing/2014/main" id="{BFE7C49A-931D-0FFF-4675-E86E04B0092E}"/>
              </a:ext>
            </a:extLst>
          </p:cNvPr>
          <p:cNvPicPr>
            <a:picLocks noChangeAspect="1"/>
          </p:cNvPicPr>
          <p:nvPr/>
        </p:nvPicPr>
        <p:blipFill rotWithShape="1">
          <a:blip r:embed="rId11">
            <a:extLst>
              <a:ext uri="{28A0092B-C50C-407E-A947-70E740481C1C}">
                <a14:useLocalDpi xmlns:a14="http://schemas.microsoft.com/office/drawing/2010/main" val="0"/>
              </a:ext>
            </a:extLst>
          </a:blip>
          <a:srcRect l="10953" t="37981" r="66165" b="11679"/>
          <a:stretch/>
        </p:blipFill>
        <p:spPr>
          <a:xfrm>
            <a:off x="2809485" y="2385463"/>
            <a:ext cx="1032577" cy="1262315"/>
          </a:xfrm>
          <a:prstGeom prst="rect">
            <a:avLst/>
          </a:prstGeom>
        </p:spPr>
      </p:pic>
      <p:pic>
        <p:nvPicPr>
          <p:cNvPr id="4" name="図 3">
            <a:extLst>
              <a:ext uri="{FF2B5EF4-FFF2-40B4-BE49-F238E27FC236}">
                <a16:creationId xmlns:a16="http://schemas.microsoft.com/office/drawing/2014/main" id="{CC89DEDD-0892-5636-8E66-3F5793A47D09}"/>
              </a:ext>
            </a:extLst>
          </p:cNvPr>
          <p:cNvPicPr>
            <a:picLocks noChangeAspect="1"/>
          </p:cNvPicPr>
          <p:nvPr/>
        </p:nvPicPr>
        <p:blipFill rotWithShape="1">
          <a:blip r:embed="rId11">
            <a:extLst>
              <a:ext uri="{28A0092B-C50C-407E-A947-70E740481C1C}">
                <a14:useLocalDpi xmlns:a14="http://schemas.microsoft.com/office/drawing/2010/main" val="0"/>
              </a:ext>
            </a:extLst>
          </a:blip>
          <a:srcRect l="62729" t="40527" r="25211" b="29705"/>
          <a:stretch/>
        </p:blipFill>
        <p:spPr>
          <a:xfrm>
            <a:off x="6384358" y="2385461"/>
            <a:ext cx="1032577" cy="1262318"/>
          </a:xfrm>
          <a:prstGeom prst="rect">
            <a:avLst/>
          </a:prstGeom>
        </p:spPr>
      </p:pic>
      <p:pic>
        <p:nvPicPr>
          <p:cNvPr id="11" name="図 10">
            <a:extLst>
              <a:ext uri="{FF2B5EF4-FFF2-40B4-BE49-F238E27FC236}">
                <a16:creationId xmlns:a16="http://schemas.microsoft.com/office/drawing/2014/main" id="{9621569C-4BD4-AC28-000E-B1F6AAF5EADD}"/>
              </a:ext>
            </a:extLst>
          </p:cNvPr>
          <p:cNvPicPr>
            <a:picLocks noChangeAspect="1"/>
          </p:cNvPicPr>
          <p:nvPr/>
        </p:nvPicPr>
        <p:blipFill rotWithShape="1">
          <a:blip r:embed="rId11">
            <a:extLst>
              <a:ext uri="{28A0092B-C50C-407E-A947-70E740481C1C}">
                <a14:useLocalDpi xmlns:a14="http://schemas.microsoft.com/office/drawing/2010/main" val="0"/>
              </a:ext>
            </a:extLst>
          </a:blip>
          <a:srcRect l="28638" t="38321" r="59302" b="31911"/>
          <a:stretch/>
        </p:blipFill>
        <p:spPr>
          <a:xfrm>
            <a:off x="4508016" y="2385463"/>
            <a:ext cx="1032577" cy="1262315"/>
          </a:xfrm>
          <a:prstGeom prst="rect">
            <a:avLst/>
          </a:prstGeom>
        </p:spPr>
      </p:pic>
      <p:sp>
        <p:nvSpPr>
          <p:cNvPr id="13" name="テキスト ボックス 12">
            <a:extLst>
              <a:ext uri="{FF2B5EF4-FFF2-40B4-BE49-F238E27FC236}">
                <a16:creationId xmlns:a16="http://schemas.microsoft.com/office/drawing/2014/main" id="{AC2A3C5A-5400-9D5D-D625-1E44B23E7232}"/>
              </a:ext>
            </a:extLst>
          </p:cNvPr>
          <p:cNvSpPr txBox="1"/>
          <p:nvPr/>
        </p:nvSpPr>
        <p:spPr>
          <a:xfrm>
            <a:off x="7746356" y="2472043"/>
            <a:ext cx="3374877" cy="954107"/>
          </a:xfrm>
          <a:prstGeom prst="rect">
            <a:avLst/>
          </a:prstGeom>
          <a:noFill/>
        </p:spPr>
        <p:txBody>
          <a:bodyPr wrap="square" rtlCol="0">
            <a:spAutoFit/>
          </a:bodyPr>
          <a:lstStyle/>
          <a:p>
            <a:pPr algn="ctr"/>
            <a:r>
              <a:rPr kumimoji="1" lang="ja-JP" altLang="en-US" sz="2800" b="1">
                <a:solidFill>
                  <a:schemeClr val="accent2"/>
                </a:solidFill>
              </a:rPr>
              <a:t>一次元の</a:t>
            </a:r>
            <a:endParaRPr kumimoji="1" lang="en-US" altLang="ja-JP" sz="2800" b="1">
              <a:solidFill>
                <a:schemeClr val="accent2"/>
              </a:solidFill>
            </a:endParaRPr>
          </a:p>
          <a:p>
            <a:pPr algn="ctr"/>
            <a:r>
              <a:rPr kumimoji="1" lang="ja-JP" altLang="en-US" sz="2800" b="1">
                <a:solidFill>
                  <a:schemeClr val="accent2"/>
                </a:solidFill>
              </a:rPr>
              <a:t>特徴ベクトルに変換</a:t>
            </a:r>
          </a:p>
        </p:txBody>
      </p:sp>
      <p:sp>
        <p:nvSpPr>
          <p:cNvPr id="16" name="直方体 15">
            <a:extLst>
              <a:ext uri="{FF2B5EF4-FFF2-40B4-BE49-F238E27FC236}">
                <a16:creationId xmlns:a16="http://schemas.microsoft.com/office/drawing/2014/main" id="{58C47504-C02E-0DD1-B7A9-AC03EEA95F7D}"/>
              </a:ext>
            </a:extLst>
          </p:cNvPr>
          <p:cNvSpPr/>
          <p:nvPr/>
        </p:nvSpPr>
        <p:spPr>
          <a:xfrm>
            <a:off x="4599644" y="4718049"/>
            <a:ext cx="743130" cy="748349"/>
          </a:xfrm>
          <a:prstGeom prst="cube">
            <a:avLst>
              <a:gd name="adj" fmla="val 76513"/>
            </a:avLst>
          </a:prstGeom>
          <a:solidFill>
            <a:srgbClr val="CA32BC"/>
          </a:solidFill>
          <a:ln>
            <a:solidFill>
              <a:srgbClr val="D5A7B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直方体 19">
            <a:extLst>
              <a:ext uri="{FF2B5EF4-FFF2-40B4-BE49-F238E27FC236}">
                <a16:creationId xmlns:a16="http://schemas.microsoft.com/office/drawing/2014/main" id="{DE4F165F-3162-B865-6200-58832498068F}"/>
              </a:ext>
            </a:extLst>
          </p:cNvPr>
          <p:cNvSpPr/>
          <p:nvPr/>
        </p:nvSpPr>
        <p:spPr>
          <a:xfrm>
            <a:off x="6490574" y="4718049"/>
            <a:ext cx="743130" cy="748349"/>
          </a:xfrm>
          <a:prstGeom prst="cube">
            <a:avLst>
              <a:gd name="adj" fmla="val 76513"/>
            </a:avLst>
          </a:prstGeom>
          <a:solidFill>
            <a:srgbClr val="CA32BC"/>
          </a:solidFill>
          <a:ln>
            <a:solidFill>
              <a:srgbClr val="D5A7B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1" name="直方体 20">
            <a:extLst>
              <a:ext uri="{FF2B5EF4-FFF2-40B4-BE49-F238E27FC236}">
                <a16:creationId xmlns:a16="http://schemas.microsoft.com/office/drawing/2014/main" id="{B6CE5223-AF34-DC9B-9A79-50261E38E68B}"/>
              </a:ext>
            </a:extLst>
          </p:cNvPr>
          <p:cNvSpPr/>
          <p:nvPr/>
        </p:nvSpPr>
        <p:spPr>
          <a:xfrm>
            <a:off x="2954208" y="4715303"/>
            <a:ext cx="743130" cy="748349"/>
          </a:xfrm>
          <a:prstGeom prst="cube">
            <a:avLst>
              <a:gd name="adj" fmla="val 76513"/>
            </a:avLst>
          </a:prstGeom>
          <a:solidFill>
            <a:srgbClr val="CA32BC"/>
          </a:solidFill>
          <a:ln>
            <a:solidFill>
              <a:srgbClr val="D5A7B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四角形: 角を丸くする 21">
            <a:extLst>
              <a:ext uri="{FF2B5EF4-FFF2-40B4-BE49-F238E27FC236}">
                <a16:creationId xmlns:a16="http://schemas.microsoft.com/office/drawing/2014/main" id="{0BCDBB48-6CF6-C850-28E8-5A05B413C994}"/>
              </a:ext>
            </a:extLst>
          </p:cNvPr>
          <p:cNvSpPr/>
          <p:nvPr/>
        </p:nvSpPr>
        <p:spPr>
          <a:xfrm>
            <a:off x="7861852" y="2385461"/>
            <a:ext cx="3170583" cy="1178203"/>
          </a:xfrm>
          <a:prstGeom prst="roundRect">
            <a:avLst/>
          </a:prstGeom>
          <a:noFill/>
          <a:ln w="38100">
            <a:solidFill>
              <a:schemeClr val="accent2"/>
            </a:solidFill>
            <a:prstDash val="dash"/>
          </a:ln>
          <a:effectLst>
            <a:glow rad="63500">
              <a:schemeClr val="accent2">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067640069"/>
      </p:ext>
    </p:extLst>
  </p:cSld>
  <p:clrMapOvr>
    <a:masterClrMapping/>
  </p:clrMapOvr>
  <mc:AlternateContent xmlns:mc="http://schemas.openxmlformats.org/markup-compatibility/2006" xmlns:p14="http://schemas.microsoft.com/office/powerpoint/2010/main">
    <mc:Choice Requires="p14">
      <p:transition spd="slow" p14:dur="2000" advTm="22896"/>
    </mc:Choice>
    <mc:Fallback xmlns="">
      <p:transition spd="slow" advTm="2289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xit" presetSubtype="0" fill="hold" nodeType="clickEffect">
                                  <p:stCondLst>
                                    <p:cond delay="0"/>
                                  </p:stCondLst>
                                  <p:childTnLst>
                                    <p:anim calcmode="lin" valueType="num">
                                      <p:cBhvr>
                                        <p:cTn id="6" dur="1000"/>
                                        <p:tgtEl>
                                          <p:spTgt spid="3"/>
                                        </p:tgtEl>
                                        <p:attrNameLst>
                                          <p:attrName>ppt_w</p:attrName>
                                        </p:attrNameLst>
                                      </p:cBhvr>
                                      <p:tavLst>
                                        <p:tav tm="0">
                                          <p:val>
                                            <p:strVal val="ppt_w"/>
                                          </p:val>
                                        </p:tav>
                                        <p:tav tm="100000">
                                          <p:val>
                                            <p:fltVal val="0"/>
                                          </p:val>
                                        </p:tav>
                                      </p:tavLst>
                                    </p:anim>
                                    <p:anim calcmode="lin" valueType="num">
                                      <p:cBhvr>
                                        <p:cTn id="7" dur="1000"/>
                                        <p:tgtEl>
                                          <p:spTgt spid="3"/>
                                        </p:tgtEl>
                                        <p:attrNameLst>
                                          <p:attrName>ppt_h</p:attrName>
                                        </p:attrNameLst>
                                      </p:cBhvr>
                                      <p:tavLst>
                                        <p:tav tm="0">
                                          <p:val>
                                            <p:strVal val="ppt_h"/>
                                          </p:val>
                                        </p:tav>
                                        <p:tav tm="100000">
                                          <p:val>
                                            <p:fltVal val="0"/>
                                          </p:val>
                                        </p:tav>
                                      </p:tavLst>
                                    </p:anim>
                                    <p:anim calcmode="lin" valueType="num">
                                      <p:cBhvr>
                                        <p:cTn id="8" dur="1000"/>
                                        <p:tgtEl>
                                          <p:spTgt spid="3"/>
                                        </p:tgtEl>
                                        <p:attrNameLst>
                                          <p:attrName>style.rotation</p:attrName>
                                        </p:attrNameLst>
                                      </p:cBhvr>
                                      <p:tavLst>
                                        <p:tav tm="0">
                                          <p:val>
                                            <p:fltVal val="0"/>
                                          </p:val>
                                        </p:tav>
                                        <p:tav tm="100000">
                                          <p:val>
                                            <p:fltVal val="90"/>
                                          </p:val>
                                        </p:tav>
                                      </p:tavLst>
                                    </p:anim>
                                    <p:animEffect transition="out" filter="fade">
                                      <p:cBhvr>
                                        <p:cTn id="9" dur="1000"/>
                                        <p:tgtEl>
                                          <p:spTgt spid="3"/>
                                        </p:tgtEl>
                                      </p:cBhvr>
                                    </p:animEffect>
                                    <p:set>
                                      <p:cBhvr>
                                        <p:cTn id="10" dur="1" fill="hold">
                                          <p:stCondLst>
                                            <p:cond delay="999"/>
                                          </p:stCondLst>
                                        </p:cTn>
                                        <p:tgtEl>
                                          <p:spTgt spid="3"/>
                                        </p:tgtEl>
                                        <p:attrNameLst>
                                          <p:attrName>style.visibility</p:attrName>
                                        </p:attrNameLst>
                                      </p:cBhvr>
                                      <p:to>
                                        <p:strVal val="hidden"/>
                                      </p:to>
                                    </p:set>
                                  </p:childTnLst>
                                </p:cTn>
                              </p:par>
                              <p:par>
                                <p:cTn id="11" presetID="31" presetClass="exit" presetSubtype="0" fill="hold" nodeType="withEffect">
                                  <p:stCondLst>
                                    <p:cond delay="0"/>
                                  </p:stCondLst>
                                  <p:childTnLst>
                                    <p:anim calcmode="lin" valueType="num">
                                      <p:cBhvr>
                                        <p:cTn id="12" dur="1000"/>
                                        <p:tgtEl>
                                          <p:spTgt spid="11"/>
                                        </p:tgtEl>
                                        <p:attrNameLst>
                                          <p:attrName>ppt_w</p:attrName>
                                        </p:attrNameLst>
                                      </p:cBhvr>
                                      <p:tavLst>
                                        <p:tav tm="0">
                                          <p:val>
                                            <p:strVal val="ppt_w"/>
                                          </p:val>
                                        </p:tav>
                                        <p:tav tm="100000">
                                          <p:val>
                                            <p:fltVal val="0"/>
                                          </p:val>
                                        </p:tav>
                                      </p:tavLst>
                                    </p:anim>
                                    <p:anim calcmode="lin" valueType="num">
                                      <p:cBhvr>
                                        <p:cTn id="13" dur="1000"/>
                                        <p:tgtEl>
                                          <p:spTgt spid="11"/>
                                        </p:tgtEl>
                                        <p:attrNameLst>
                                          <p:attrName>ppt_h</p:attrName>
                                        </p:attrNameLst>
                                      </p:cBhvr>
                                      <p:tavLst>
                                        <p:tav tm="0">
                                          <p:val>
                                            <p:strVal val="ppt_h"/>
                                          </p:val>
                                        </p:tav>
                                        <p:tav tm="100000">
                                          <p:val>
                                            <p:fltVal val="0"/>
                                          </p:val>
                                        </p:tav>
                                      </p:tavLst>
                                    </p:anim>
                                    <p:anim calcmode="lin" valueType="num">
                                      <p:cBhvr>
                                        <p:cTn id="14" dur="1000"/>
                                        <p:tgtEl>
                                          <p:spTgt spid="11"/>
                                        </p:tgtEl>
                                        <p:attrNameLst>
                                          <p:attrName>style.rotation</p:attrName>
                                        </p:attrNameLst>
                                      </p:cBhvr>
                                      <p:tavLst>
                                        <p:tav tm="0">
                                          <p:val>
                                            <p:fltVal val="0"/>
                                          </p:val>
                                        </p:tav>
                                        <p:tav tm="100000">
                                          <p:val>
                                            <p:fltVal val="90"/>
                                          </p:val>
                                        </p:tav>
                                      </p:tavLst>
                                    </p:anim>
                                    <p:animEffect transition="out" filter="fade">
                                      <p:cBhvr>
                                        <p:cTn id="15" dur="1000"/>
                                        <p:tgtEl>
                                          <p:spTgt spid="11"/>
                                        </p:tgtEl>
                                      </p:cBhvr>
                                    </p:animEffect>
                                    <p:set>
                                      <p:cBhvr>
                                        <p:cTn id="16" dur="1" fill="hold">
                                          <p:stCondLst>
                                            <p:cond delay="999"/>
                                          </p:stCondLst>
                                        </p:cTn>
                                        <p:tgtEl>
                                          <p:spTgt spid="11"/>
                                        </p:tgtEl>
                                        <p:attrNameLst>
                                          <p:attrName>style.visibility</p:attrName>
                                        </p:attrNameLst>
                                      </p:cBhvr>
                                      <p:to>
                                        <p:strVal val="hidden"/>
                                      </p:to>
                                    </p:set>
                                  </p:childTnLst>
                                </p:cTn>
                              </p:par>
                              <p:par>
                                <p:cTn id="17" presetID="31" presetClass="exit" presetSubtype="0" fill="hold" nodeType="withEffect">
                                  <p:stCondLst>
                                    <p:cond delay="0"/>
                                  </p:stCondLst>
                                  <p:childTnLst>
                                    <p:anim calcmode="lin" valueType="num">
                                      <p:cBhvr>
                                        <p:cTn id="18" dur="1000"/>
                                        <p:tgtEl>
                                          <p:spTgt spid="4"/>
                                        </p:tgtEl>
                                        <p:attrNameLst>
                                          <p:attrName>ppt_w</p:attrName>
                                        </p:attrNameLst>
                                      </p:cBhvr>
                                      <p:tavLst>
                                        <p:tav tm="0">
                                          <p:val>
                                            <p:strVal val="ppt_w"/>
                                          </p:val>
                                        </p:tav>
                                        <p:tav tm="100000">
                                          <p:val>
                                            <p:fltVal val="0"/>
                                          </p:val>
                                        </p:tav>
                                      </p:tavLst>
                                    </p:anim>
                                    <p:anim calcmode="lin" valueType="num">
                                      <p:cBhvr>
                                        <p:cTn id="19" dur="1000"/>
                                        <p:tgtEl>
                                          <p:spTgt spid="4"/>
                                        </p:tgtEl>
                                        <p:attrNameLst>
                                          <p:attrName>ppt_h</p:attrName>
                                        </p:attrNameLst>
                                      </p:cBhvr>
                                      <p:tavLst>
                                        <p:tav tm="0">
                                          <p:val>
                                            <p:strVal val="ppt_h"/>
                                          </p:val>
                                        </p:tav>
                                        <p:tav tm="100000">
                                          <p:val>
                                            <p:fltVal val="0"/>
                                          </p:val>
                                        </p:tav>
                                      </p:tavLst>
                                    </p:anim>
                                    <p:anim calcmode="lin" valueType="num">
                                      <p:cBhvr>
                                        <p:cTn id="20" dur="1000"/>
                                        <p:tgtEl>
                                          <p:spTgt spid="4"/>
                                        </p:tgtEl>
                                        <p:attrNameLst>
                                          <p:attrName>style.rotation</p:attrName>
                                        </p:attrNameLst>
                                      </p:cBhvr>
                                      <p:tavLst>
                                        <p:tav tm="0">
                                          <p:val>
                                            <p:fltVal val="0"/>
                                          </p:val>
                                        </p:tav>
                                        <p:tav tm="100000">
                                          <p:val>
                                            <p:fltVal val="90"/>
                                          </p:val>
                                        </p:tav>
                                      </p:tavLst>
                                    </p:anim>
                                    <p:animEffect transition="out" filter="fade">
                                      <p:cBhvr>
                                        <p:cTn id="21" dur="1000"/>
                                        <p:tgtEl>
                                          <p:spTgt spid="4"/>
                                        </p:tgtEl>
                                      </p:cBhvr>
                                    </p:animEffect>
                                    <p:set>
                                      <p:cBhvr>
                                        <p:cTn id="22" dur="1" fill="hold">
                                          <p:stCondLst>
                                            <p:cond delay="999"/>
                                          </p:stCondLst>
                                        </p:cTn>
                                        <p:tgtEl>
                                          <p:spTgt spid="4"/>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42" presetClass="exit" presetSubtype="0" fill="hold" nodeType="clickEffect">
                                  <p:stCondLst>
                                    <p:cond delay="0"/>
                                  </p:stCondLst>
                                  <p:childTnLst>
                                    <p:animEffect transition="out" filter="fade">
                                      <p:cBhvr>
                                        <p:cTn id="28" dur="1000"/>
                                        <p:tgtEl>
                                          <p:spTgt spid="15"/>
                                        </p:tgtEl>
                                      </p:cBhvr>
                                    </p:animEffect>
                                    <p:anim calcmode="lin" valueType="num">
                                      <p:cBhvr>
                                        <p:cTn id="29" dur="1000"/>
                                        <p:tgtEl>
                                          <p:spTgt spid="15"/>
                                        </p:tgtEl>
                                        <p:attrNameLst>
                                          <p:attrName>ppt_x</p:attrName>
                                        </p:attrNameLst>
                                      </p:cBhvr>
                                      <p:tavLst>
                                        <p:tav tm="0">
                                          <p:val>
                                            <p:strVal val="ppt_x"/>
                                          </p:val>
                                        </p:tav>
                                        <p:tav tm="100000">
                                          <p:val>
                                            <p:strVal val="ppt_x"/>
                                          </p:val>
                                        </p:tav>
                                      </p:tavLst>
                                    </p:anim>
                                    <p:anim calcmode="lin" valueType="num">
                                      <p:cBhvr>
                                        <p:cTn id="30" dur="1000"/>
                                        <p:tgtEl>
                                          <p:spTgt spid="15"/>
                                        </p:tgtEl>
                                        <p:attrNameLst>
                                          <p:attrName>ppt_y</p:attrName>
                                        </p:attrNameLst>
                                      </p:cBhvr>
                                      <p:tavLst>
                                        <p:tav tm="0">
                                          <p:val>
                                            <p:strVal val="ppt_y"/>
                                          </p:val>
                                        </p:tav>
                                        <p:tav tm="100000">
                                          <p:val>
                                            <p:strVal val="ppt_y+.1"/>
                                          </p:val>
                                        </p:tav>
                                      </p:tavLst>
                                    </p:anim>
                                    <p:set>
                                      <p:cBhvr>
                                        <p:cTn id="31" dur="1" fill="hold">
                                          <p:stCondLst>
                                            <p:cond delay="999"/>
                                          </p:stCondLst>
                                        </p:cTn>
                                        <p:tgtEl>
                                          <p:spTgt spid="15"/>
                                        </p:tgtEl>
                                        <p:attrNameLst>
                                          <p:attrName>style.visibility</p:attrName>
                                        </p:attrNameLst>
                                      </p:cBhvr>
                                      <p:to>
                                        <p:strVal val="hidden"/>
                                      </p:to>
                                    </p:set>
                                  </p:childTnLst>
                                </p:cTn>
                              </p:par>
                              <p:par>
                                <p:cTn id="32" presetID="42" presetClass="exit" presetSubtype="0" fill="hold" nodeType="withEffect">
                                  <p:stCondLst>
                                    <p:cond delay="0"/>
                                  </p:stCondLst>
                                  <p:childTnLst>
                                    <p:animEffect transition="out" filter="fade">
                                      <p:cBhvr>
                                        <p:cTn id="33" dur="1000"/>
                                        <p:tgtEl>
                                          <p:spTgt spid="25"/>
                                        </p:tgtEl>
                                      </p:cBhvr>
                                    </p:animEffect>
                                    <p:anim calcmode="lin" valueType="num">
                                      <p:cBhvr>
                                        <p:cTn id="34" dur="1000"/>
                                        <p:tgtEl>
                                          <p:spTgt spid="25"/>
                                        </p:tgtEl>
                                        <p:attrNameLst>
                                          <p:attrName>ppt_x</p:attrName>
                                        </p:attrNameLst>
                                      </p:cBhvr>
                                      <p:tavLst>
                                        <p:tav tm="0">
                                          <p:val>
                                            <p:strVal val="ppt_x"/>
                                          </p:val>
                                        </p:tav>
                                        <p:tav tm="100000">
                                          <p:val>
                                            <p:strVal val="ppt_x"/>
                                          </p:val>
                                        </p:tav>
                                      </p:tavLst>
                                    </p:anim>
                                    <p:anim calcmode="lin" valueType="num">
                                      <p:cBhvr>
                                        <p:cTn id="35" dur="1000"/>
                                        <p:tgtEl>
                                          <p:spTgt spid="25"/>
                                        </p:tgtEl>
                                        <p:attrNameLst>
                                          <p:attrName>ppt_y</p:attrName>
                                        </p:attrNameLst>
                                      </p:cBhvr>
                                      <p:tavLst>
                                        <p:tav tm="0">
                                          <p:val>
                                            <p:strVal val="ppt_y"/>
                                          </p:val>
                                        </p:tav>
                                        <p:tav tm="100000">
                                          <p:val>
                                            <p:strVal val="ppt_y+.1"/>
                                          </p:val>
                                        </p:tav>
                                      </p:tavLst>
                                    </p:anim>
                                    <p:set>
                                      <p:cBhvr>
                                        <p:cTn id="36" dur="1" fill="hold">
                                          <p:stCondLst>
                                            <p:cond delay="999"/>
                                          </p:stCondLst>
                                        </p:cTn>
                                        <p:tgtEl>
                                          <p:spTgt spid="25"/>
                                        </p:tgtEl>
                                        <p:attrNameLst>
                                          <p:attrName>style.visibility</p:attrName>
                                        </p:attrNameLst>
                                      </p:cBhvr>
                                      <p:to>
                                        <p:strVal val="hidden"/>
                                      </p:to>
                                    </p:set>
                                  </p:childTnLst>
                                </p:cTn>
                              </p:par>
                              <p:par>
                                <p:cTn id="37" presetID="42" presetClass="exit" presetSubtype="0" fill="hold" nodeType="withEffect">
                                  <p:stCondLst>
                                    <p:cond delay="0"/>
                                  </p:stCondLst>
                                  <p:childTnLst>
                                    <p:animEffect transition="out" filter="fade">
                                      <p:cBhvr>
                                        <p:cTn id="38" dur="1000"/>
                                        <p:tgtEl>
                                          <p:spTgt spid="30"/>
                                        </p:tgtEl>
                                      </p:cBhvr>
                                    </p:animEffect>
                                    <p:anim calcmode="lin" valueType="num">
                                      <p:cBhvr>
                                        <p:cTn id="39" dur="1000"/>
                                        <p:tgtEl>
                                          <p:spTgt spid="30"/>
                                        </p:tgtEl>
                                        <p:attrNameLst>
                                          <p:attrName>ppt_x</p:attrName>
                                        </p:attrNameLst>
                                      </p:cBhvr>
                                      <p:tavLst>
                                        <p:tav tm="0">
                                          <p:val>
                                            <p:strVal val="ppt_x"/>
                                          </p:val>
                                        </p:tav>
                                        <p:tav tm="100000">
                                          <p:val>
                                            <p:strVal val="ppt_x"/>
                                          </p:val>
                                        </p:tav>
                                      </p:tavLst>
                                    </p:anim>
                                    <p:anim calcmode="lin" valueType="num">
                                      <p:cBhvr>
                                        <p:cTn id="40" dur="1000"/>
                                        <p:tgtEl>
                                          <p:spTgt spid="30"/>
                                        </p:tgtEl>
                                        <p:attrNameLst>
                                          <p:attrName>ppt_y</p:attrName>
                                        </p:attrNameLst>
                                      </p:cBhvr>
                                      <p:tavLst>
                                        <p:tav tm="0">
                                          <p:val>
                                            <p:strVal val="ppt_y"/>
                                          </p:val>
                                        </p:tav>
                                        <p:tav tm="100000">
                                          <p:val>
                                            <p:strVal val="ppt_y+.1"/>
                                          </p:val>
                                        </p:tav>
                                      </p:tavLst>
                                    </p:anim>
                                    <p:set>
                                      <p:cBhvr>
                                        <p:cTn id="41" dur="1" fill="hold">
                                          <p:stCondLst>
                                            <p:cond delay="999"/>
                                          </p:stCondLst>
                                        </p:cTn>
                                        <p:tgtEl>
                                          <p:spTgt spid="30"/>
                                        </p:tgtEl>
                                        <p:attrNameLst>
                                          <p:attrName>style.visibility</p:attrName>
                                        </p:attrNameLst>
                                      </p:cBhvr>
                                      <p:to>
                                        <p:strVal val="hidden"/>
                                      </p:to>
                                    </p:set>
                                  </p:childTnLst>
                                </p:cTn>
                              </p:par>
                              <p:par>
                                <p:cTn id="42" presetID="1" presetClass="exit" presetSubtype="0" fill="hold" nodeType="withEffect">
                                  <p:stCondLst>
                                    <p:cond delay="0"/>
                                  </p:stCondLst>
                                  <p:childTnLst>
                                    <p:set>
                                      <p:cBhvr>
                                        <p:cTn id="43" dur="1" fill="hold">
                                          <p:stCondLst>
                                            <p:cond delay="0"/>
                                          </p:stCondLst>
                                        </p:cTn>
                                        <p:tgtEl>
                                          <p:spTgt spid="12"/>
                                        </p:tgtEl>
                                        <p:attrNameLst>
                                          <p:attrName>style.visibility</p:attrName>
                                        </p:attrNameLst>
                                      </p:cBhvr>
                                      <p:to>
                                        <p:strVal val="hidden"/>
                                      </p:to>
                                    </p:set>
                                  </p:childTnLst>
                                </p:cTn>
                              </p:par>
                              <p:par>
                                <p:cTn id="44" presetID="10" presetClass="entr" presetSubtype="0" fill="hold" grpId="0" nodeType="withEffect">
                                  <p:stCondLst>
                                    <p:cond delay="0"/>
                                  </p:stCondLst>
                                  <p:childTnLst>
                                    <p:set>
                                      <p:cBhvr>
                                        <p:cTn id="45" dur="1" fill="hold">
                                          <p:stCondLst>
                                            <p:cond delay="0"/>
                                          </p:stCondLst>
                                        </p:cTn>
                                        <p:tgtEl>
                                          <p:spTgt spid="37"/>
                                        </p:tgtEl>
                                        <p:attrNameLst>
                                          <p:attrName>style.visibility</p:attrName>
                                        </p:attrNameLst>
                                      </p:cBhvr>
                                      <p:to>
                                        <p:strVal val="visible"/>
                                      </p:to>
                                    </p:set>
                                    <p:animEffect transition="in" filter="fade">
                                      <p:cBhvr>
                                        <p:cTn id="46" dur="500"/>
                                        <p:tgtEl>
                                          <p:spTgt spid="37"/>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35"/>
                                        </p:tgtEl>
                                        <p:attrNameLst>
                                          <p:attrName>style.visibility</p:attrName>
                                        </p:attrNameLst>
                                      </p:cBhvr>
                                      <p:to>
                                        <p:strVal val="visible"/>
                                      </p:to>
                                    </p:set>
                                    <p:animEffect transition="in" filter="fade">
                                      <p:cBhvr>
                                        <p:cTn id="49" dur="500"/>
                                        <p:tgtEl>
                                          <p:spTgt spid="35"/>
                                        </p:tgtEl>
                                      </p:cBhvr>
                                    </p:animEffect>
                                  </p:childTnLst>
                                </p:cTn>
                              </p:par>
                            </p:childTnLst>
                          </p:cTn>
                        </p:par>
                        <p:par>
                          <p:cTn id="50" fill="hold">
                            <p:stCondLst>
                              <p:cond delay="1000"/>
                            </p:stCondLst>
                            <p:childTnLst>
                              <p:par>
                                <p:cTn id="51" presetID="22" presetClass="entr" presetSubtype="4" fill="hold" grpId="0" nodeType="afterEffect">
                                  <p:stCondLst>
                                    <p:cond delay="0"/>
                                  </p:stCondLst>
                                  <p:childTnLst>
                                    <p:set>
                                      <p:cBhvr>
                                        <p:cTn id="52" dur="1" fill="hold">
                                          <p:stCondLst>
                                            <p:cond delay="0"/>
                                          </p:stCondLst>
                                        </p:cTn>
                                        <p:tgtEl>
                                          <p:spTgt spid="21"/>
                                        </p:tgtEl>
                                        <p:attrNameLst>
                                          <p:attrName>style.visibility</p:attrName>
                                        </p:attrNameLst>
                                      </p:cBhvr>
                                      <p:to>
                                        <p:strVal val="visible"/>
                                      </p:to>
                                    </p:set>
                                    <p:animEffect transition="in" filter="wipe(down)">
                                      <p:cBhvr>
                                        <p:cTn id="53" dur="500"/>
                                        <p:tgtEl>
                                          <p:spTgt spid="21"/>
                                        </p:tgtEl>
                                      </p:cBhvr>
                                    </p:animEffect>
                                  </p:childTnLst>
                                </p:cTn>
                              </p:par>
                            </p:childTnLst>
                          </p:cTn>
                        </p:par>
                        <p:par>
                          <p:cTn id="54" fill="hold">
                            <p:stCondLst>
                              <p:cond delay="1500"/>
                            </p:stCondLst>
                            <p:childTnLst>
                              <p:par>
                                <p:cTn id="55" presetID="22" presetClass="entr" presetSubtype="4" fill="hold" grpId="0" nodeType="afterEffect">
                                  <p:stCondLst>
                                    <p:cond delay="0"/>
                                  </p:stCondLst>
                                  <p:childTnLst>
                                    <p:set>
                                      <p:cBhvr>
                                        <p:cTn id="56" dur="1" fill="hold">
                                          <p:stCondLst>
                                            <p:cond delay="0"/>
                                          </p:stCondLst>
                                        </p:cTn>
                                        <p:tgtEl>
                                          <p:spTgt spid="16"/>
                                        </p:tgtEl>
                                        <p:attrNameLst>
                                          <p:attrName>style.visibility</p:attrName>
                                        </p:attrNameLst>
                                      </p:cBhvr>
                                      <p:to>
                                        <p:strVal val="visible"/>
                                      </p:to>
                                    </p:set>
                                    <p:animEffect transition="in" filter="wipe(down)">
                                      <p:cBhvr>
                                        <p:cTn id="57" dur="500"/>
                                        <p:tgtEl>
                                          <p:spTgt spid="16"/>
                                        </p:tgtEl>
                                      </p:cBhvr>
                                    </p:animEffect>
                                  </p:childTnLst>
                                </p:cTn>
                              </p:par>
                            </p:childTnLst>
                          </p:cTn>
                        </p:par>
                        <p:par>
                          <p:cTn id="58" fill="hold">
                            <p:stCondLst>
                              <p:cond delay="2000"/>
                            </p:stCondLst>
                            <p:childTnLst>
                              <p:par>
                                <p:cTn id="59" presetID="22" presetClass="entr" presetSubtype="4" fill="hold" grpId="0" nodeType="afterEffect">
                                  <p:stCondLst>
                                    <p:cond delay="0"/>
                                  </p:stCondLst>
                                  <p:childTnLst>
                                    <p:set>
                                      <p:cBhvr>
                                        <p:cTn id="60" dur="1" fill="hold">
                                          <p:stCondLst>
                                            <p:cond delay="0"/>
                                          </p:stCondLst>
                                        </p:cTn>
                                        <p:tgtEl>
                                          <p:spTgt spid="20"/>
                                        </p:tgtEl>
                                        <p:attrNameLst>
                                          <p:attrName>style.visibility</p:attrName>
                                        </p:attrNameLst>
                                      </p:cBhvr>
                                      <p:to>
                                        <p:strVal val="visible"/>
                                      </p:to>
                                    </p:set>
                                    <p:animEffect transition="in" filter="wipe(down)">
                                      <p:cBhvr>
                                        <p:cTn id="61" dur="500"/>
                                        <p:tgtEl>
                                          <p:spTgt spid="20"/>
                                        </p:tgtEl>
                                      </p:cBhvr>
                                    </p:animEffect>
                                  </p:childTnLst>
                                </p:cTn>
                              </p:par>
                            </p:childTnLst>
                          </p:cTn>
                        </p:par>
                      </p:childTnLst>
                    </p:cTn>
                  </p:par>
                  <p:par>
                    <p:cTn id="62" fill="hold">
                      <p:stCondLst>
                        <p:cond delay="indefinite"/>
                      </p:stCondLst>
                      <p:childTnLst>
                        <p:par>
                          <p:cTn id="63" fill="hold">
                            <p:stCondLst>
                              <p:cond delay="0"/>
                            </p:stCondLst>
                            <p:childTnLst>
                              <p:par>
                                <p:cTn id="64" presetID="42" presetClass="exit" presetSubtype="0" fill="hold" grpId="1" nodeType="clickEffect">
                                  <p:stCondLst>
                                    <p:cond delay="0"/>
                                  </p:stCondLst>
                                  <p:childTnLst>
                                    <p:animEffect transition="out" filter="fade">
                                      <p:cBhvr>
                                        <p:cTn id="65" dur="1000"/>
                                        <p:tgtEl>
                                          <p:spTgt spid="21"/>
                                        </p:tgtEl>
                                      </p:cBhvr>
                                    </p:animEffect>
                                    <p:anim calcmode="lin" valueType="num">
                                      <p:cBhvr>
                                        <p:cTn id="66" dur="1000"/>
                                        <p:tgtEl>
                                          <p:spTgt spid="21"/>
                                        </p:tgtEl>
                                        <p:attrNameLst>
                                          <p:attrName>ppt_x</p:attrName>
                                        </p:attrNameLst>
                                      </p:cBhvr>
                                      <p:tavLst>
                                        <p:tav tm="0">
                                          <p:val>
                                            <p:strVal val="ppt_x"/>
                                          </p:val>
                                        </p:tav>
                                        <p:tav tm="100000">
                                          <p:val>
                                            <p:strVal val="ppt_x"/>
                                          </p:val>
                                        </p:tav>
                                      </p:tavLst>
                                    </p:anim>
                                    <p:anim calcmode="lin" valueType="num">
                                      <p:cBhvr>
                                        <p:cTn id="67" dur="1000"/>
                                        <p:tgtEl>
                                          <p:spTgt spid="21"/>
                                        </p:tgtEl>
                                        <p:attrNameLst>
                                          <p:attrName>ppt_y</p:attrName>
                                        </p:attrNameLst>
                                      </p:cBhvr>
                                      <p:tavLst>
                                        <p:tav tm="0">
                                          <p:val>
                                            <p:strVal val="ppt_y"/>
                                          </p:val>
                                        </p:tav>
                                        <p:tav tm="100000">
                                          <p:val>
                                            <p:strVal val="ppt_y+.1"/>
                                          </p:val>
                                        </p:tav>
                                      </p:tavLst>
                                    </p:anim>
                                    <p:set>
                                      <p:cBhvr>
                                        <p:cTn id="68" dur="1" fill="hold">
                                          <p:stCondLst>
                                            <p:cond delay="999"/>
                                          </p:stCondLst>
                                        </p:cTn>
                                        <p:tgtEl>
                                          <p:spTgt spid="21"/>
                                        </p:tgtEl>
                                        <p:attrNameLst>
                                          <p:attrName>style.visibility</p:attrName>
                                        </p:attrNameLst>
                                      </p:cBhvr>
                                      <p:to>
                                        <p:strVal val="hidden"/>
                                      </p:to>
                                    </p:set>
                                  </p:childTnLst>
                                </p:cTn>
                              </p:par>
                              <p:par>
                                <p:cTn id="69" presetID="42" presetClass="exit" presetSubtype="0" fill="hold" grpId="1" nodeType="withEffect">
                                  <p:stCondLst>
                                    <p:cond delay="0"/>
                                  </p:stCondLst>
                                  <p:childTnLst>
                                    <p:animEffect transition="out" filter="fade">
                                      <p:cBhvr>
                                        <p:cTn id="70" dur="1000"/>
                                        <p:tgtEl>
                                          <p:spTgt spid="16"/>
                                        </p:tgtEl>
                                      </p:cBhvr>
                                    </p:animEffect>
                                    <p:anim calcmode="lin" valueType="num">
                                      <p:cBhvr>
                                        <p:cTn id="71" dur="1000"/>
                                        <p:tgtEl>
                                          <p:spTgt spid="16"/>
                                        </p:tgtEl>
                                        <p:attrNameLst>
                                          <p:attrName>ppt_x</p:attrName>
                                        </p:attrNameLst>
                                      </p:cBhvr>
                                      <p:tavLst>
                                        <p:tav tm="0">
                                          <p:val>
                                            <p:strVal val="ppt_x"/>
                                          </p:val>
                                        </p:tav>
                                        <p:tav tm="100000">
                                          <p:val>
                                            <p:strVal val="ppt_x"/>
                                          </p:val>
                                        </p:tav>
                                      </p:tavLst>
                                    </p:anim>
                                    <p:anim calcmode="lin" valueType="num">
                                      <p:cBhvr>
                                        <p:cTn id="72" dur="1000"/>
                                        <p:tgtEl>
                                          <p:spTgt spid="16"/>
                                        </p:tgtEl>
                                        <p:attrNameLst>
                                          <p:attrName>ppt_y</p:attrName>
                                        </p:attrNameLst>
                                      </p:cBhvr>
                                      <p:tavLst>
                                        <p:tav tm="0">
                                          <p:val>
                                            <p:strVal val="ppt_y"/>
                                          </p:val>
                                        </p:tav>
                                        <p:tav tm="100000">
                                          <p:val>
                                            <p:strVal val="ppt_y+.1"/>
                                          </p:val>
                                        </p:tav>
                                      </p:tavLst>
                                    </p:anim>
                                    <p:set>
                                      <p:cBhvr>
                                        <p:cTn id="73" dur="1" fill="hold">
                                          <p:stCondLst>
                                            <p:cond delay="999"/>
                                          </p:stCondLst>
                                        </p:cTn>
                                        <p:tgtEl>
                                          <p:spTgt spid="16"/>
                                        </p:tgtEl>
                                        <p:attrNameLst>
                                          <p:attrName>style.visibility</p:attrName>
                                        </p:attrNameLst>
                                      </p:cBhvr>
                                      <p:to>
                                        <p:strVal val="hidden"/>
                                      </p:to>
                                    </p:set>
                                  </p:childTnLst>
                                </p:cTn>
                              </p:par>
                              <p:par>
                                <p:cTn id="74" presetID="42" presetClass="exit" presetSubtype="0" fill="hold" grpId="1" nodeType="withEffect">
                                  <p:stCondLst>
                                    <p:cond delay="0"/>
                                  </p:stCondLst>
                                  <p:childTnLst>
                                    <p:animEffect transition="out" filter="fade">
                                      <p:cBhvr>
                                        <p:cTn id="75" dur="1000"/>
                                        <p:tgtEl>
                                          <p:spTgt spid="20"/>
                                        </p:tgtEl>
                                      </p:cBhvr>
                                    </p:animEffect>
                                    <p:anim calcmode="lin" valueType="num">
                                      <p:cBhvr>
                                        <p:cTn id="76" dur="1000"/>
                                        <p:tgtEl>
                                          <p:spTgt spid="20"/>
                                        </p:tgtEl>
                                        <p:attrNameLst>
                                          <p:attrName>ppt_x</p:attrName>
                                        </p:attrNameLst>
                                      </p:cBhvr>
                                      <p:tavLst>
                                        <p:tav tm="0">
                                          <p:val>
                                            <p:strVal val="ppt_x"/>
                                          </p:val>
                                        </p:tav>
                                        <p:tav tm="100000">
                                          <p:val>
                                            <p:strVal val="ppt_x"/>
                                          </p:val>
                                        </p:tav>
                                      </p:tavLst>
                                    </p:anim>
                                    <p:anim calcmode="lin" valueType="num">
                                      <p:cBhvr>
                                        <p:cTn id="77" dur="1000"/>
                                        <p:tgtEl>
                                          <p:spTgt spid="20"/>
                                        </p:tgtEl>
                                        <p:attrNameLst>
                                          <p:attrName>ppt_y</p:attrName>
                                        </p:attrNameLst>
                                      </p:cBhvr>
                                      <p:tavLst>
                                        <p:tav tm="0">
                                          <p:val>
                                            <p:strVal val="ppt_y"/>
                                          </p:val>
                                        </p:tav>
                                        <p:tav tm="100000">
                                          <p:val>
                                            <p:strVal val="ppt_y+.1"/>
                                          </p:val>
                                        </p:tav>
                                      </p:tavLst>
                                    </p:anim>
                                    <p:set>
                                      <p:cBhvr>
                                        <p:cTn id="78" dur="1" fill="hold">
                                          <p:stCondLst>
                                            <p:cond delay="999"/>
                                          </p:stCondLst>
                                        </p:cTn>
                                        <p:tgtEl>
                                          <p:spTgt spid="20"/>
                                        </p:tgtEl>
                                        <p:attrNameLst>
                                          <p:attrName>style.visibility</p:attrName>
                                        </p:attrNameLst>
                                      </p:cBhvr>
                                      <p:to>
                                        <p:strVal val="hidden"/>
                                      </p:to>
                                    </p:set>
                                  </p:childTnLst>
                                </p:cTn>
                              </p:par>
                              <p:par>
                                <p:cTn id="79" presetID="1" presetClass="exit" presetSubtype="0" fill="hold" nodeType="withEffect">
                                  <p:stCondLst>
                                    <p:cond delay="0"/>
                                  </p:stCondLst>
                                  <p:childTnLst>
                                    <p:set>
                                      <p:cBhvr>
                                        <p:cTn id="80" dur="1" fill="hold">
                                          <p:stCondLst>
                                            <p:cond delay="0"/>
                                          </p:stCondLst>
                                        </p:cTn>
                                        <p:tgtEl>
                                          <p:spTgt spid="32"/>
                                        </p:tgtEl>
                                        <p:attrNameLst>
                                          <p:attrName>style.visibility</p:attrName>
                                        </p:attrNameLst>
                                      </p:cBhvr>
                                      <p:to>
                                        <p:strVal val="hidden"/>
                                      </p:to>
                                    </p:set>
                                  </p:childTnLst>
                                </p:cTn>
                              </p:par>
                            </p:childTnLst>
                          </p:cTn>
                        </p:par>
                      </p:childTnLst>
                    </p:cTn>
                  </p:par>
                  <p:par>
                    <p:cTn id="81" fill="hold">
                      <p:stCondLst>
                        <p:cond delay="indefinite"/>
                      </p:stCondLst>
                      <p:childTnLst>
                        <p:par>
                          <p:cTn id="82" fill="hold">
                            <p:stCondLst>
                              <p:cond delay="0"/>
                            </p:stCondLst>
                            <p:childTnLst>
                              <p:par>
                                <p:cTn id="83" presetID="2" presetClass="entr" presetSubtype="4" fill="hold" grpId="0" nodeType="clickEffect">
                                  <p:stCondLst>
                                    <p:cond delay="0"/>
                                  </p:stCondLst>
                                  <p:childTnLst>
                                    <p:set>
                                      <p:cBhvr>
                                        <p:cTn id="84" dur="1" fill="hold">
                                          <p:stCondLst>
                                            <p:cond delay="0"/>
                                          </p:stCondLst>
                                        </p:cTn>
                                        <p:tgtEl>
                                          <p:spTgt spid="22"/>
                                        </p:tgtEl>
                                        <p:attrNameLst>
                                          <p:attrName>style.visibility</p:attrName>
                                        </p:attrNameLst>
                                      </p:cBhvr>
                                      <p:to>
                                        <p:strVal val="visible"/>
                                      </p:to>
                                    </p:set>
                                    <p:anim calcmode="lin" valueType="num">
                                      <p:cBhvr additive="base">
                                        <p:cTn id="85" dur="500" fill="hold"/>
                                        <p:tgtEl>
                                          <p:spTgt spid="22"/>
                                        </p:tgtEl>
                                        <p:attrNameLst>
                                          <p:attrName>ppt_x</p:attrName>
                                        </p:attrNameLst>
                                      </p:cBhvr>
                                      <p:tavLst>
                                        <p:tav tm="0">
                                          <p:val>
                                            <p:strVal val="#ppt_x"/>
                                          </p:val>
                                        </p:tav>
                                        <p:tav tm="100000">
                                          <p:val>
                                            <p:strVal val="#ppt_x"/>
                                          </p:val>
                                        </p:tav>
                                      </p:tavLst>
                                    </p:anim>
                                    <p:anim calcmode="lin" valueType="num">
                                      <p:cBhvr additive="base">
                                        <p:cTn id="86" dur="500" fill="hold"/>
                                        <p:tgtEl>
                                          <p:spTgt spid="22"/>
                                        </p:tgtEl>
                                        <p:attrNameLst>
                                          <p:attrName>ppt_y</p:attrName>
                                        </p:attrNameLst>
                                      </p:cBhvr>
                                      <p:tavLst>
                                        <p:tav tm="0">
                                          <p:val>
                                            <p:strVal val="1+#ppt_h/2"/>
                                          </p:val>
                                        </p:tav>
                                        <p:tav tm="100000">
                                          <p:val>
                                            <p:strVal val="#ppt_y"/>
                                          </p:val>
                                        </p:tav>
                                      </p:tavLst>
                                    </p:anim>
                                  </p:childTnLst>
                                </p:cTn>
                              </p:par>
                              <p:par>
                                <p:cTn id="87" presetID="1" presetClass="entr" presetSubtype="0" fill="hold" nodeType="withEffect">
                                  <p:stCondLst>
                                    <p:cond delay="0"/>
                                  </p:stCondLst>
                                  <p:childTnLst>
                                    <p:set>
                                      <p:cBhvr>
                                        <p:cTn id="88" dur="1" fill="hold">
                                          <p:stCondLst>
                                            <p:cond delay="0"/>
                                          </p:stCondLst>
                                        </p:cTn>
                                        <p:tgtEl>
                                          <p:spTgt spid="15"/>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25"/>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30"/>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37" grpId="0" animBg="1"/>
      <p:bldP spid="13" grpId="0"/>
      <p:bldP spid="16" grpId="0" animBg="1"/>
      <p:bldP spid="16" grpId="1" animBg="1"/>
      <p:bldP spid="20" grpId="0" animBg="1"/>
      <p:bldP spid="20" grpId="1" animBg="1"/>
      <p:bldP spid="21" grpId="0" animBg="1"/>
      <p:bldP spid="21" grpId="1" animBg="1"/>
      <p:bldP spid="2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9407FF-A3F4-E794-DF0B-E83D5B2DFA22}"/>
            </a:ext>
          </a:extLst>
        </p:cNvPr>
        <p:cNvGrpSpPr/>
        <p:nvPr/>
      </p:nvGrpSpPr>
      <p:grpSpPr>
        <a:xfrm>
          <a:off x="0" y="0"/>
          <a:ext cx="0" cy="0"/>
          <a:chOff x="0" y="0"/>
          <a:chExt cx="0" cy="0"/>
        </a:xfrm>
      </p:grpSpPr>
      <p:sp>
        <p:nvSpPr>
          <p:cNvPr id="82" name="四角形: 角を丸くする 81">
            <a:extLst>
              <a:ext uri="{FF2B5EF4-FFF2-40B4-BE49-F238E27FC236}">
                <a16:creationId xmlns:a16="http://schemas.microsoft.com/office/drawing/2014/main" id="{CA6AA1DC-C4B2-2DC3-9271-B7E5CC2647A7}"/>
              </a:ext>
            </a:extLst>
          </p:cNvPr>
          <p:cNvSpPr/>
          <p:nvPr/>
        </p:nvSpPr>
        <p:spPr>
          <a:xfrm>
            <a:off x="7820433" y="400505"/>
            <a:ext cx="3606414" cy="967088"/>
          </a:xfrm>
          <a:prstGeom prst="roundRect">
            <a:avLst/>
          </a:prstGeom>
          <a:noFill/>
          <a:ln w="3810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83" name="直線矢印コネクタ 182">
            <a:extLst>
              <a:ext uri="{FF2B5EF4-FFF2-40B4-BE49-F238E27FC236}">
                <a16:creationId xmlns:a16="http://schemas.microsoft.com/office/drawing/2014/main" id="{BF50930E-55A1-72D7-9006-070D04E5F77A}"/>
              </a:ext>
            </a:extLst>
          </p:cNvPr>
          <p:cNvCxnSpPr>
            <a:cxnSpLocks/>
          </p:cNvCxnSpPr>
          <p:nvPr/>
        </p:nvCxnSpPr>
        <p:spPr>
          <a:xfrm>
            <a:off x="8372514" y="5079271"/>
            <a:ext cx="0" cy="91512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4" name="直線矢印コネクタ 183">
            <a:extLst>
              <a:ext uri="{FF2B5EF4-FFF2-40B4-BE49-F238E27FC236}">
                <a16:creationId xmlns:a16="http://schemas.microsoft.com/office/drawing/2014/main" id="{3312BC92-E6E5-3557-72B3-A443C59BB054}"/>
              </a:ext>
            </a:extLst>
          </p:cNvPr>
          <p:cNvCxnSpPr>
            <a:cxnSpLocks/>
          </p:cNvCxnSpPr>
          <p:nvPr/>
        </p:nvCxnSpPr>
        <p:spPr>
          <a:xfrm>
            <a:off x="9506212" y="5060507"/>
            <a:ext cx="0" cy="93389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5" name="直線矢印コネクタ 184">
            <a:extLst>
              <a:ext uri="{FF2B5EF4-FFF2-40B4-BE49-F238E27FC236}">
                <a16:creationId xmlns:a16="http://schemas.microsoft.com/office/drawing/2014/main" id="{3DADAADE-4220-9BCC-7DB2-E167AEA8BA92}"/>
              </a:ext>
            </a:extLst>
          </p:cNvPr>
          <p:cNvCxnSpPr>
            <a:cxnSpLocks/>
          </p:cNvCxnSpPr>
          <p:nvPr/>
        </p:nvCxnSpPr>
        <p:spPr>
          <a:xfrm>
            <a:off x="10900027" y="5079271"/>
            <a:ext cx="6869" cy="91512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3" name="直線矢印コネクタ 172">
            <a:extLst>
              <a:ext uri="{FF2B5EF4-FFF2-40B4-BE49-F238E27FC236}">
                <a16:creationId xmlns:a16="http://schemas.microsoft.com/office/drawing/2014/main" id="{E08AAD0E-C378-92B6-85F7-2EE6ACB25D0C}"/>
              </a:ext>
            </a:extLst>
          </p:cNvPr>
          <p:cNvCxnSpPr>
            <a:cxnSpLocks/>
          </p:cNvCxnSpPr>
          <p:nvPr/>
        </p:nvCxnSpPr>
        <p:spPr>
          <a:xfrm>
            <a:off x="8351408" y="2584993"/>
            <a:ext cx="3246" cy="76001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4" name="直線矢印コネクタ 173">
            <a:extLst>
              <a:ext uri="{FF2B5EF4-FFF2-40B4-BE49-F238E27FC236}">
                <a16:creationId xmlns:a16="http://schemas.microsoft.com/office/drawing/2014/main" id="{D5B9A7C0-CC57-CF8D-DE89-D8D9F65A51AA}"/>
              </a:ext>
            </a:extLst>
          </p:cNvPr>
          <p:cNvCxnSpPr>
            <a:cxnSpLocks/>
          </p:cNvCxnSpPr>
          <p:nvPr/>
        </p:nvCxnSpPr>
        <p:spPr>
          <a:xfrm>
            <a:off x="9471368" y="2584993"/>
            <a:ext cx="13738" cy="76001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5" name="直線矢印コネクタ 174">
            <a:extLst>
              <a:ext uri="{FF2B5EF4-FFF2-40B4-BE49-F238E27FC236}">
                <a16:creationId xmlns:a16="http://schemas.microsoft.com/office/drawing/2014/main" id="{0F2ABC91-14B6-3C91-FF39-00126ADD39FA}"/>
              </a:ext>
            </a:extLst>
          </p:cNvPr>
          <p:cNvCxnSpPr>
            <a:cxnSpLocks/>
          </p:cNvCxnSpPr>
          <p:nvPr/>
        </p:nvCxnSpPr>
        <p:spPr>
          <a:xfrm>
            <a:off x="10878921" y="2575160"/>
            <a:ext cx="0" cy="74428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直線矢印コネクタ 108">
            <a:extLst>
              <a:ext uri="{FF2B5EF4-FFF2-40B4-BE49-F238E27FC236}">
                <a16:creationId xmlns:a16="http://schemas.microsoft.com/office/drawing/2014/main" id="{482DD443-DD70-EFB8-D255-6B00B8F5D6E0}"/>
              </a:ext>
            </a:extLst>
          </p:cNvPr>
          <p:cNvCxnSpPr>
            <a:cxnSpLocks/>
            <a:stCxn id="23" idx="3"/>
          </p:cNvCxnSpPr>
          <p:nvPr/>
        </p:nvCxnSpPr>
        <p:spPr>
          <a:xfrm>
            <a:off x="8324361" y="1209784"/>
            <a:ext cx="0" cy="87380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直線矢印コネクタ 114">
            <a:extLst>
              <a:ext uri="{FF2B5EF4-FFF2-40B4-BE49-F238E27FC236}">
                <a16:creationId xmlns:a16="http://schemas.microsoft.com/office/drawing/2014/main" id="{1C424432-82A3-82DE-676E-A835696A9072}"/>
              </a:ext>
            </a:extLst>
          </p:cNvPr>
          <p:cNvCxnSpPr>
            <a:cxnSpLocks/>
            <a:stCxn id="24" idx="3"/>
          </p:cNvCxnSpPr>
          <p:nvPr/>
        </p:nvCxnSpPr>
        <p:spPr>
          <a:xfrm>
            <a:off x="9444321" y="1209784"/>
            <a:ext cx="21663" cy="87380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直線矢印コネクタ 118">
            <a:extLst>
              <a:ext uri="{FF2B5EF4-FFF2-40B4-BE49-F238E27FC236}">
                <a16:creationId xmlns:a16="http://schemas.microsoft.com/office/drawing/2014/main" id="{1584B357-2473-CB8D-EEAC-FB6A02E4614D}"/>
              </a:ext>
            </a:extLst>
          </p:cNvPr>
          <p:cNvCxnSpPr>
            <a:cxnSpLocks/>
            <a:stCxn id="26" idx="3"/>
          </p:cNvCxnSpPr>
          <p:nvPr/>
        </p:nvCxnSpPr>
        <p:spPr>
          <a:xfrm>
            <a:off x="10851874" y="1199951"/>
            <a:ext cx="0" cy="88364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7" name="直線矢印コネクタ 96">
            <a:extLst>
              <a:ext uri="{FF2B5EF4-FFF2-40B4-BE49-F238E27FC236}">
                <a16:creationId xmlns:a16="http://schemas.microsoft.com/office/drawing/2014/main" id="{F429CCE7-32FC-82CC-095A-694829B6DB97}"/>
              </a:ext>
            </a:extLst>
          </p:cNvPr>
          <p:cNvCxnSpPr>
            <a:cxnSpLocks/>
            <a:stCxn id="46" idx="3"/>
            <a:endCxn id="49" idx="2"/>
          </p:cNvCxnSpPr>
          <p:nvPr/>
        </p:nvCxnSpPr>
        <p:spPr>
          <a:xfrm flipV="1">
            <a:off x="5486108" y="2926937"/>
            <a:ext cx="2346734" cy="1335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3" name="直線矢印コネクタ 72">
            <a:extLst>
              <a:ext uri="{FF2B5EF4-FFF2-40B4-BE49-F238E27FC236}">
                <a16:creationId xmlns:a16="http://schemas.microsoft.com/office/drawing/2014/main" id="{7720149E-9FE7-A81B-121E-FB1DE50CC008}"/>
              </a:ext>
            </a:extLst>
          </p:cNvPr>
          <p:cNvCxnSpPr>
            <a:cxnSpLocks/>
            <a:stCxn id="14" idx="3"/>
          </p:cNvCxnSpPr>
          <p:nvPr/>
        </p:nvCxnSpPr>
        <p:spPr>
          <a:xfrm>
            <a:off x="2253038" y="890888"/>
            <a:ext cx="265932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スライド番号プレースホルダー 1">
            <a:extLst>
              <a:ext uri="{FF2B5EF4-FFF2-40B4-BE49-F238E27FC236}">
                <a16:creationId xmlns:a16="http://schemas.microsoft.com/office/drawing/2014/main" id="{5AC16A95-E31E-64D1-0B7F-A4318395CEB9}"/>
              </a:ext>
            </a:extLst>
          </p:cNvPr>
          <p:cNvSpPr>
            <a:spLocks noGrp="1"/>
          </p:cNvSpPr>
          <p:nvPr>
            <p:ph type="sldNum" sz="quarter" idx="12"/>
          </p:nvPr>
        </p:nvSpPr>
        <p:spPr/>
        <p:txBody>
          <a:bodyPr/>
          <a:lstStyle/>
          <a:p>
            <a:fld id="{1EF18A5E-C41D-42D7-A85C-2D0BDB75365C}" type="slidenum">
              <a:rPr kumimoji="1" lang="ja-JP" altLang="en-US" sz="2800" smtClean="0"/>
              <a:t>8</a:t>
            </a:fld>
            <a:endParaRPr kumimoji="1" lang="ja-JP" altLang="en-US" sz="2800"/>
          </a:p>
        </p:txBody>
      </p:sp>
      <p:pic>
        <p:nvPicPr>
          <p:cNvPr id="14" name="図 13">
            <a:extLst>
              <a:ext uri="{FF2B5EF4-FFF2-40B4-BE49-F238E27FC236}">
                <a16:creationId xmlns:a16="http://schemas.microsoft.com/office/drawing/2014/main" id="{34B6170E-CA49-95E2-A08B-C3274A59727F}"/>
              </a:ext>
            </a:extLst>
          </p:cNvPr>
          <p:cNvPicPr>
            <a:picLocks noChangeAspect="1"/>
          </p:cNvPicPr>
          <p:nvPr/>
        </p:nvPicPr>
        <p:blipFill rotWithShape="1">
          <a:blip r:embed="rId2"/>
          <a:srcRect t="6838" r="50000"/>
          <a:stretch/>
        </p:blipFill>
        <p:spPr>
          <a:xfrm>
            <a:off x="591386" y="352381"/>
            <a:ext cx="1661652" cy="1077014"/>
          </a:xfrm>
          <a:prstGeom prst="rect">
            <a:avLst/>
          </a:prstGeom>
        </p:spPr>
      </p:pic>
      <p:sp>
        <p:nvSpPr>
          <p:cNvPr id="17" name="四角形: 角を丸くする 16">
            <a:extLst>
              <a:ext uri="{FF2B5EF4-FFF2-40B4-BE49-F238E27FC236}">
                <a16:creationId xmlns:a16="http://schemas.microsoft.com/office/drawing/2014/main" id="{7C87B764-FE9E-92B5-2AED-A2D184A7C0A8}"/>
              </a:ext>
            </a:extLst>
          </p:cNvPr>
          <p:cNvSpPr/>
          <p:nvPr/>
        </p:nvSpPr>
        <p:spPr>
          <a:xfrm>
            <a:off x="2607047" y="352380"/>
            <a:ext cx="2005781" cy="1077015"/>
          </a:xfrm>
          <a:prstGeom prst="roundRect">
            <a:avLst/>
          </a:prstGeom>
          <a:solidFill>
            <a:schemeClr val="bg1"/>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2400">
                <a:solidFill>
                  <a:schemeClr val="tx1"/>
                </a:solidFill>
                <a:latin typeface="Arial Black" panose="020B0A04020102020204" pitchFamily="34" charset="0"/>
              </a:rPr>
              <a:t>ResNet50</a:t>
            </a:r>
          </a:p>
          <a:p>
            <a:pPr algn="ctr"/>
            <a:r>
              <a:rPr kumimoji="1" lang="en-US" altLang="ja-JP" sz="2400">
                <a:solidFill>
                  <a:schemeClr val="tx1"/>
                </a:solidFill>
                <a:latin typeface="Arial Black" panose="020B0A04020102020204" pitchFamily="34" charset="0"/>
              </a:rPr>
              <a:t>Stage_1 </a:t>
            </a:r>
            <a:r>
              <a:rPr kumimoji="1" lang="en-US" altLang="ja-JP" sz="1600">
                <a:solidFill>
                  <a:schemeClr val="tx1"/>
                </a:solidFill>
                <a:latin typeface="Arial Black" panose="020B0A04020102020204" pitchFamily="34" charset="0"/>
              </a:rPr>
              <a:t>[5]</a:t>
            </a:r>
            <a:endParaRPr kumimoji="1" lang="ja-JP" altLang="en-US" sz="2400">
              <a:solidFill>
                <a:schemeClr val="tx1"/>
              </a:solidFill>
              <a:latin typeface="Arial Black" panose="020B0A04020102020204" pitchFamily="34" charset="0"/>
            </a:endParaRPr>
          </a:p>
        </p:txBody>
      </p:sp>
      <p:sp>
        <p:nvSpPr>
          <p:cNvPr id="22" name="直方体 21">
            <a:extLst>
              <a:ext uri="{FF2B5EF4-FFF2-40B4-BE49-F238E27FC236}">
                <a16:creationId xmlns:a16="http://schemas.microsoft.com/office/drawing/2014/main" id="{01D927C3-A947-EE7C-1B8D-8802C28A93FD}"/>
              </a:ext>
            </a:extLst>
          </p:cNvPr>
          <p:cNvSpPr/>
          <p:nvPr/>
        </p:nvSpPr>
        <p:spPr>
          <a:xfrm>
            <a:off x="5045399" y="446398"/>
            <a:ext cx="934065" cy="888977"/>
          </a:xfrm>
          <a:prstGeom prst="cub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直方体 22">
            <a:extLst>
              <a:ext uri="{FF2B5EF4-FFF2-40B4-BE49-F238E27FC236}">
                <a16:creationId xmlns:a16="http://schemas.microsoft.com/office/drawing/2014/main" id="{5BDCB2D0-5482-FD96-E0D5-78368C8B7995}"/>
              </a:ext>
            </a:extLst>
          </p:cNvPr>
          <p:cNvSpPr/>
          <p:nvPr/>
        </p:nvSpPr>
        <p:spPr>
          <a:xfrm>
            <a:off x="8104461" y="668237"/>
            <a:ext cx="575186" cy="541547"/>
          </a:xfrm>
          <a:prstGeom prst="cube">
            <a:avLst/>
          </a:prstGeom>
          <a:solidFill>
            <a:schemeClr val="accent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直方体 23">
            <a:extLst>
              <a:ext uri="{FF2B5EF4-FFF2-40B4-BE49-F238E27FC236}">
                <a16:creationId xmlns:a16="http://schemas.microsoft.com/office/drawing/2014/main" id="{AF34FA6C-D7DA-B188-66D9-BD335493095E}"/>
              </a:ext>
            </a:extLst>
          </p:cNvPr>
          <p:cNvSpPr/>
          <p:nvPr/>
        </p:nvSpPr>
        <p:spPr>
          <a:xfrm>
            <a:off x="9224421" y="668237"/>
            <a:ext cx="575186" cy="541547"/>
          </a:xfrm>
          <a:prstGeom prst="cube">
            <a:avLst/>
          </a:prstGeom>
          <a:solidFill>
            <a:schemeClr val="accent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直方体 25">
            <a:extLst>
              <a:ext uri="{FF2B5EF4-FFF2-40B4-BE49-F238E27FC236}">
                <a16:creationId xmlns:a16="http://schemas.microsoft.com/office/drawing/2014/main" id="{A4F2B09C-8CD3-49CF-FCF3-08549D966134}"/>
              </a:ext>
            </a:extLst>
          </p:cNvPr>
          <p:cNvSpPr/>
          <p:nvPr/>
        </p:nvSpPr>
        <p:spPr>
          <a:xfrm>
            <a:off x="10631974" y="658404"/>
            <a:ext cx="575186" cy="541547"/>
          </a:xfrm>
          <a:prstGeom prst="cube">
            <a:avLst/>
          </a:prstGeom>
          <a:solidFill>
            <a:schemeClr val="accent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7" name="直線コネクタ 26">
            <a:extLst>
              <a:ext uri="{FF2B5EF4-FFF2-40B4-BE49-F238E27FC236}">
                <a16:creationId xmlns:a16="http://schemas.microsoft.com/office/drawing/2014/main" id="{CA20BD59-9528-96C1-A83A-92DF75D28C3C}"/>
              </a:ext>
            </a:extLst>
          </p:cNvPr>
          <p:cNvCxnSpPr>
            <a:cxnSpLocks/>
          </p:cNvCxnSpPr>
          <p:nvPr/>
        </p:nvCxnSpPr>
        <p:spPr>
          <a:xfrm>
            <a:off x="9935308" y="985992"/>
            <a:ext cx="590203" cy="0"/>
          </a:xfrm>
          <a:prstGeom prst="line">
            <a:avLst/>
          </a:prstGeom>
          <a:ln w="762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9" name="直方体 28">
            <a:extLst>
              <a:ext uri="{FF2B5EF4-FFF2-40B4-BE49-F238E27FC236}">
                <a16:creationId xmlns:a16="http://schemas.microsoft.com/office/drawing/2014/main" id="{742B2A60-764B-75F3-1EE2-4D07E77C54D2}"/>
              </a:ext>
            </a:extLst>
          </p:cNvPr>
          <p:cNvSpPr/>
          <p:nvPr/>
        </p:nvSpPr>
        <p:spPr>
          <a:xfrm>
            <a:off x="8104461" y="2083593"/>
            <a:ext cx="500526" cy="503028"/>
          </a:xfrm>
          <a:prstGeom prst="cube">
            <a:avLst>
              <a:gd name="adj" fmla="val 75836"/>
            </a:avLst>
          </a:prstGeom>
          <a:solidFill>
            <a:schemeClr val="accent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6" name="直線コネクタ 35">
            <a:extLst>
              <a:ext uri="{FF2B5EF4-FFF2-40B4-BE49-F238E27FC236}">
                <a16:creationId xmlns:a16="http://schemas.microsoft.com/office/drawing/2014/main" id="{CA77135A-9B6C-1FA7-1432-47E17A33A0A3}"/>
              </a:ext>
            </a:extLst>
          </p:cNvPr>
          <p:cNvCxnSpPr>
            <a:cxnSpLocks/>
          </p:cNvCxnSpPr>
          <p:nvPr/>
        </p:nvCxnSpPr>
        <p:spPr>
          <a:xfrm>
            <a:off x="9935308" y="2315352"/>
            <a:ext cx="590203" cy="0"/>
          </a:xfrm>
          <a:prstGeom prst="line">
            <a:avLst/>
          </a:prstGeom>
          <a:ln w="762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41" name="四角形: 角を丸くする 40">
            <a:extLst>
              <a:ext uri="{FF2B5EF4-FFF2-40B4-BE49-F238E27FC236}">
                <a16:creationId xmlns:a16="http://schemas.microsoft.com/office/drawing/2014/main" id="{F5FA484B-D354-C5B7-E144-EA2E70FC21F9}"/>
              </a:ext>
            </a:extLst>
          </p:cNvPr>
          <p:cNvSpPr/>
          <p:nvPr/>
        </p:nvSpPr>
        <p:spPr>
          <a:xfrm>
            <a:off x="2607047" y="1722885"/>
            <a:ext cx="2005781" cy="503028"/>
          </a:xfrm>
          <a:prstGeom prst="roundRect">
            <a:avLst/>
          </a:prstGeom>
          <a:solidFill>
            <a:schemeClr val="bg1"/>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2400">
                <a:solidFill>
                  <a:schemeClr val="tx1"/>
                </a:solidFill>
                <a:latin typeface="Arial Black" panose="020B0A04020102020204" pitchFamily="34" charset="0"/>
              </a:rPr>
              <a:t>Yolo v5 </a:t>
            </a:r>
            <a:r>
              <a:rPr kumimoji="1" lang="en-US" altLang="ja-JP" sz="1600">
                <a:solidFill>
                  <a:schemeClr val="tx1"/>
                </a:solidFill>
                <a:latin typeface="Arial Black" panose="020B0A04020102020204" pitchFamily="34" charset="0"/>
              </a:rPr>
              <a:t>[6]</a:t>
            </a:r>
            <a:endParaRPr kumimoji="1" lang="ja-JP" altLang="en-US" sz="1600">
              <a:solidFill>
                <a:schemeClr val="tx1"/>
              </a:solidFill>
              <a:latin typeface="Arial Black" panose="020B0A04020102020204" pitchFamily="34" charset="0"/>
            </a:endParaRPr>
          </a:p>
        </p:txBody>
      </p:sp>
      <p:sp>
        <p:nvSpPr>
          <p:cNvPr id="42" name="直方体 41">
            <a:extLst>
              <a:ext uri="{FF2B5EF4-FFF2-40B4-BE49-F238E27FC236}">
                <a16:creationId xmlns:a16="http://schemas.microsoft.com/office/drawing/2014/main" id="{329C18B5-7BC2-A577-AA6F-F36D4B52AA03}"/>
              </a:ext>
            </a:extLst>
          </p:cNvPr>
          <p:cNvSpPr/>
          <p:nvPr/>
        </p:nvSpPr>
        <p:spPr>
          <a:xfrm>
            <a:off x="9261751" y="2102357"/>
            <a:ext cx="500526" cy="503028"/>
          </a:xfrm>
          <a:prstGeom prst="cube">
            <a:avLst>
              <a:gd name="adj" fmla="val 75836"/>
            </a:avLst>
          </a:prstGeom>
          <a:solidFill>
            <a:schemeClr val="accent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直方体 43">
            <a:extLst>
              <a:ext uri="{FF2B5EF4-FFF2-40B4-BE49-F238E27FC236}">
                <a16:creationId xmlns:a16="http://schemas.microsoft.com/office/drawing/2014/main" id="{3F2F40A8-A9A9-9541-911B-40F392ED6C34}"/>
              </a:ext>
            </a:extLst>
          </p:cNvPr>
          <p:cNvSpPr/>
          <p:nvPr/>
        </p:nvSpPr>
        <p:spPr>
          <a:xfrm>
            <a:off x="10669304" y="2083593"/>
            <a:ext cx="500526" cy="503028"/>
          </a:xfrm>
          <a:prstGeom prst="cube">
            <a:avLst>
              <a:gd name="adj" fmla="val 75836"/>
            </a:avLst>
          </a:prstGeom>
          <a:solidFill>
            <a:schemeClr val="accent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四角形: 角を丸くする 44">
            <a:extLst>
              <a:ext uri="{FF2B5EF4-FFF2-40B4-BE49-F238E27FC236}">
                <a16:creationId xmlns:a16="http://schemas.microsoft.com/office/drawing/2014/main" id="{1A2E9045-B5AE-2113-035C-EF38F27DCD07}"/>
              </a:ext>
            </a:extLst>
          </p:cNvPr>
          <p:cNvSpPr/>
          <p:nvPr/>
        </p:nvSpPr>
        <p:spPr>
          <a:xfrm>
            <a:off x="4195117" y="4827122"/>
            <a:ext cx="1317522" cy="639096"/>
          </a:xfrm>
          <a:prstGeom prst="roundRect">
            <a:avLst/>
          </a:prstGeom>
          <a:solidFill>
            <a:srgbClr val="E5C5D6"/>
          </a:solidFill>
          <a:ln w="38100">
            <a:solidFill>
              <a:srgbClr val="CC8EA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b="1">
                <a:solidFill>
                  <a:schemeClr val="tx1"/>
                </a:solidFill>
              </a:rPr>
              <a:t>物体位置情報</a:t>
            </a:r>
          </a:p>
        </p:txBody>
      </p:sp>
      <p:sp>
        <p:nvSpPr>
          <p:cNvPr id="46" name="四角形: 角を丸くする 45">
            <a:extLst>
              <a:ext uri="{FF2B5EF4-FFF2-40B4-BE49-F238E27FC236}">
                <a16:creationId xmlns:a16="http://schemas.microsoft.com/office/drawing/2014/main" id="{DDB2762A-3BF6-1A27-32ED-D5047189D45C}"/>
              </a:ext>
            </a:extLst>
          </p:cNvPr>
          <p:cNvSpPr/>
          <p:nvPr/>
        </p:nvSpPr>
        <p:spPr>
          <a:xfrm>
            <a:off x="4168586" y="2620748"/>
            <a:ext cx="1317522" cy="639096"/>
          </a:xfrm>
          <a:prstGeom prst="roundRect">
            <a:avLst/>
          </a:prstGeom>
          <a:solidFill>
            <a:srgbClr val="F5F9A1"/>
          </a:solidFill>
          <a:ln w="3810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b="1">
                <a:solidFill>
                  <a:schemeClr val="tx1"/>
                </a:solidFill>
              </a:rPr>
              <a:t>物体クラス情報</a:t>
            </a:r>
          </a:p>
        </p:txBody>
      </p:sp>
      <p:sp>
        <p:nvSpPr>
          <p:cNvPr id="47" name="四角形: 角を丸くする 46">
            <a:extLst>
              <a:ext uri="{FF2B5EF4-FFF2-40B4-BE49-F238E27FC236}">
                <a16:creationId xmlns:a16="http://schemas.microsoft.com/office/drawing/2014/main" id="{820FAD4B-54C8-9D0A-7828-03914632C2EE}"/>
              </a:ext>
            </a:extLst>
          </p:cNvPr>
          <p:cNvSpPr/>
          <p:nvPr/>
        </p:nvSpPr>
        <p:spPr>
          <a:xfrm>
            <a:off x="4891456" y="1648947"/>
            <a:ext cx="1317522" cy="639096"/>
          </a:xfrm>
          <a:prstGeom prst="roundRect">
            <a:avLst/>
          </a:prstGeom>
          <a:solidFill>
            <a:srgbClr val="E5C5D6"/>
          </a:solidFill>
          <a:ln w="38100">
            <a:solidFill>
              <a:srgbClr val="CC8EA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b="1">
                <a:solidFill>
                  <a:schemeClr val="tx1"/>
                </a:solidFill>
              </a:rPr>
              <a:t>物体位置情報</a:t>
            </a:r>
          </a:p>
        </p:txBody>
      </p:sp>
      <p:sp>
        <p:nvSpPr>
          <p:cNvPr id="48" name="四角形: 角を丸くする 47">
            <a:extLst>
              <a:ext uri="{FF2B5EF4-FFF2-40B4-BE49-F238E27FC236}">
                <a16:creationId xmlns:a16="http://schemas.microsoft.com/office/drawing/2014/main" id="{171DB320-D420-D9F9-2BD5-10466D1C2011}"/>
              </a:ext>
            </a:extLst>
          </p:cNvPr>
          <p:cNvSpPr/>
          <p:nvPr/>
        </p:nvSpPr>
        <p:spPr>
          <a:xfrm>
            <a:off x="5640710" y="2762487"/>
            <a:ext cx="775829" cy="432618"/>
          </a:xfrm>
          <a:prstGeom prst="roundRect">
            <a:avLst/>
          </a:prstGeom>
          <a:solidFill>
            <a:schemeClr val="bg1"/>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2400">
                <a:solidFill>
                  <a:schemeClr val="tx1"/>
                </a:solidFill>
                <a:latin typeface="Arial Black" panose="020B0A04020102020204" pitchFamily="34" charset="0"/>
              </a:rPr>
              <a:t>FC</a:t>
            </a:r>
            <a:endParaRPr kumimoji="1" lang="ja-JP" altLang="en-US" sz="2400">
              <a:solidFill>
                <a:schemeClr val="tx1"/>
              </a:solidFill>
              <a:latin typeface="Arial Black" panose="020B0A04020102020204" pitchFamily="34" charset="0"/>
            </a:endParaRPr>
          </a:p>
        </p:txBody>
      </p:sp>
      <p:sp>
        <p:nvSpPr>
          <p:cNvPr id="50" name="直方体 49">
            <a:extLst>
              <a:ext uri="{FF2B5EF4-FFF2-40B4-BE49-F238E27FC236}">
                <a16:creationId xmlns:a16="http://schemas.microsoft.com/office/drawing/2014/main" id="{95000DBE-F2F8-0FF7-316B-97E7C1D98615}"/>
              </a:ext>
            </a:extLst>
          </p:cNvPr>
          <p:cNvSpPr/>
          <p:nvPr/>
        </p:nvSpPr>
        <p:spPr>
          <a:xfrm>
            <a:off x="6446554" y="2994948"/>
            <a:ext cx="283252" cy="277826"/>
          </a:xfrm>
          <a:prstGeom prst="cube">
            <a:avLst>
              <a:gd name="adj" fmla="val 75836"/>
            </a:avLst>
          </a:prstGeom>
          <a:solidFill>
            <a:srgbClr val="F5F9A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楕円 48">
            <a:extLst>
              <a:ext uri="{FF2B5EF4-FFF2-40B4-BE49-F238E27FC236}">
                <a16:creationId xmlns:a16="http://schemas.microsoft.com/office/drawing/2014/main" id="{37CB7C78-32B7-6923-828F-ED2119A68062}"/>
              </a:ext>
            </a:extLst>
          </p:cNvPr>
          <p:cNvSpPr/>
          <p:nvPr/>
        </p:nvSpPr>
        <p:spPr>
          <a:xfrm>
            <a:off x="7832842" y="2743796"/>
            <a:ext cx="3483410" cy="366281"/>
          </a:xfrm>
          <a:prstGeom prst="ellipse">
            <a:avLst/>
          </a:prstGeom>
          <a:solidFill>
            <a:schemeClr val="bg1"/>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2000">
                <a:solidFill>
                  <a:schemeClr val="tx1"/>
                </a:solidFill>
                <a:latin typeface="Arial Black" panose="020B0A04020102020204" pitchFamily="34" charset="0"/>
              </a:rPr>
              <a:t>Concat</a:t>
            </a:r>
            <a:endParaRPr kumimoji="1" lang="ja-JP" altLang="en-US" sz="2000">
              <a:solidFill>
                <a:schemeClr val="tx1"/>
              </a:solidFill>
              <a:latin typeface="Arial Black" panose="020B0A04020102020204" pitchFamily="34" charset="0"/>
            </a:endParaRPr>
          </a:p>
        </p:txBody>
      </p:sp>
      <p:cxnSp>
        <p:nvCxnSpPr>
          <p:cNvPr id="51" name="直線コネクタ 50">
            <a:extLst>
              <a:ext uri="{FF2B5EF4-FFF2-40B4-BE49-F238E27FC236}">
                <a16:creationId xmlns:a16="http://schemas.microsoft.com/office/drawing/2014/main" id="{F4AA024F-CF09-BDE0-169A-FD857A60D806}"/>
              </a:ext>
            </a:extLst>
          </p:cNvPr>
          <p:cNvCxnSpPr>
            <a:cxnSpLocks/>
          </p:cNvCxnSpPr>
          <p:nvPr/>
        </p:nvCxnSpPr>
        <p:spPr>
          <a:xfrm>
            <a:off x="7036455" y="3154533"/>
            <a:ext cx="205899" cy="0"/>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52" name="直方体 51">
            <a:extLst>
              <a:ext uri="{FF2B5EF4-FFF2-40B4-BE49-F238E27FC236}">
                <a16:creationId xmlns:a16="http://schemas.microsoft.com/office/drawing/2014/main" id="{E2A27EFF-62F2-38AF-B4FA-6119D4351D4C}"/>
              </a:ext>
            </a:extLst>
          </p:cNvPr>
          <p:cNvSpPr/>
          <p:nvPr/>
        </p:nvSpPr>
        <p:spPr>
          <a:xfrm>
            <a:off x="6791157" y="2981939"/>
            <a:ext cx="283252" cy="277826"/>
          </a:xfrm>
          <a:prstGeom prst="cube">
            <a:avLst>
              <a:gd name="adj" fmla="val 75836"/>
            </a:avLst>
          </a:prstGeom>
          <a:solidFill>
            <a:srgbClr val="F5F9A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直方体 52">
            <a:extLst>
              <a:ext uri="{FF2B5EF4-FFF2-40B4-BE49-F238E27FC236}">
                <a16:creationId xmlns:a16="http://schemas.microsoft.com/office/drawing/2014/main" id="{E16ABA8B-5FEF-BF12-87DE-C4400C02668A}"/>
              </a:ext>
            </a:extLst>
          </p:cNvPr>
          <p:cNvSpPr/>
          <p:nvPr/>
        </p:nvSpPr>
        <p:spPr>
          <a:xfrm>
            <a:off x="7273558" y="2999747"/>
            <a:ext cx="283252" cy="277826"/>
          </a:xfrm>
          <a:prstGeom prst="cube">
            <a:avLst>
              <a:gd name="adj" fmla="val 75836"/>
            </a:avLst>
          </a:prstGeom>
          <a:solidFill>
            <a:srgbClr val="F5F9A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直方体 53">
            <a:extLst>
              <a:ext uri="{FF2B5EF4-FFF2-40B4-BE49-F238E27FC236}">
                <a16:creationId xmlns:a16="http://schemas.microsoft.com/office/drawing/2014/main" id="{C2D5EB5B-00DD-F57C-AF63-095A13C018D4}"/>
              </a:ext>
            </a:extLst>
          </p:cNvPr>
          <p:cNvSpPr/>
          <p:nvPr/>
        </p:nvSpPr>
        <p:spPr>
          <a:xfrm>
            <a:off x="8247466" y="3319448"/>
            <a:ext cx="312796" cy="307493"/>
          </a:xfrm>
          <a:prstGeom prst="cube">
            <a:avLst>
              <a:gd name="adj" fmla="val 75836"/>
            </a:avLst>
          </a:prstGeom>
          <a:solidFill>
            <a:schemeClr val="accent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直方体 55">
            <a:extLst>
              <a:ext uri="{FF2B5EF4-FFF2-40B4-BE49-F238E27FC236}">
                <a16:creationId xmlns:a16="http://schemas.microsoft.com/office/drawing/2014/main" id="{0B4260DC-3729-5FCD-E147-27C2223160AD}"/>
              </a:ext>
            </a:extLst>
          </p:cNvPr>
          <p:cNvSpPr/>
          <p:nvPr/>
        </p:nvSpPr>
        <p:spPr>
          <a:xfrm>
            <a:off x="9404756" y="3338212"/>
            <a:ext cx="312796" cy="307493"/>
          </a:xfrm>
          <a:prstGeom prst="cube">
            <a:avLst>
              <a:gd name="adj" fmla="val 75836"/>
            </a:avLst>
          </a:prstGeom>
          <a:solidFill>
            <a:schemeClr val="accent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直方体 56">
            <a:extLst>
              <a:ext uri="{FF2B5EF4-FFF2-40B4-BE49-F238E27FC236}">
                <a16:creationId xmlns:a16="http://schemas.microsoft.com/office/drawing/2014/main" id="{C8A10120-465A-7317-A598-CFA76D1066A8}"/>
              </a:ext>
            </a:extLst>
          </p:cNvPr>
          <p:cNvSpPr/>
          <p:nvPr/>
        </p:nvSpPr>
        <p:spPr>
          <a:xfrm>
            <a:off x="10812309" y="3319448"/>
            <a:ext cx="312796" cy="307493"/>
          </a:xfrm>
          <a:prstGeom prst="cube">
            <a:avLst>
              <a:gd name="adj" fmla="val 75836"/>
            </a:avLst>
          </a:prstGeom>
          <a:solidFill>
            <a:schemeClr val="accent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2" name="直方体 61">
            <a:extLst>
              <a:ext uri="{FF2B5EF4-FFF2-40B4-BE49-F238E27FC236}">
                <a16:creationId xmlns:a16="http://schemas.microsoft.com/office/drawing/2014/main" id="{4716E3AD-9361-4860-E581-B2690C390DAE}"/>
              </a:ext>
            </a:extLst>
          </p:cNvPr>
          <p:cNvSpPr/>
          <p:nvPr/>
        </p:nvSpPr>
        <p:spPr>
          <a:xfrm>
            <a:off x="8041858" y="3520582"/>
            <a:ext cx="312796" cy="307493"/>
          </a:xfrm>
          <a:prstGeom prst="cube">
            <a:avLst>
              <a:gd name="adj" fmla="val 75836"/>
            </a:avLst>
          </a:prstGeom>
          <a:solidFill>
            <a:srgbClr val="F5F9A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3" name="直方体 62">
            <a:extLst>
              <a:ext uri="{FF2B5EF4-FFF2-40B4-BE49-F238E27FC236}">
                <a16:creationId xmlns:a16="http://schemas.microsoft.com/office/drawing/2014/main" id="{EE59FEC8-E78B-C925-CEB7-7214C8362C7D}"/>
              </a:ext>
            </a:extLst>
          </p:cNvPr>
          <p:cNvSpPr/>
          <p:nvPr/>
        </p:nvSpPr>
        <p:spPr>
          <a:xfrm>
            <a:off x="9199148" y="3539346"/>
            <a:ext cx="312796" cy="307493"/>
          </a:xfrm>
          <a:prstGeom prst="cube">
            <a:avLst>
              <a:gd name="adj" fmla="val 75836"/>
            </a:avLst>
          </a:prstGeom>
          <a:solidFill>
            <a:srgbClr val="F5F9A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4" name="直方体 63">
            <a:extLst>
              <a:ext uri="{FF2B5EF4-FFF2-40B4-BE49-F238E27FC236}">
                <a16:creationId xmlns:a16="http://schemas.microsoft.com/office/drawing/2014/main" id="{C3B0B38C-74DE-5C0F-3D17-36DB9915949C}"/>
              </a:ext>
            </a:extLst>
          </p:cNvPr>
          <p:cNvSpPr/>
          <p:nvPr/>
        </p:nvSpPr>
        <p:spPr>
          <a:xfrm>
            <a:off x="10606701" y="3520582"/>
            <a:ext cx="312796" cy="307493"/>
          </a:xfrm>
          <a:prstGeom prst="cube">
            <a:avLst>
              <a:gd name="adj" fmla="val 75836"/>
            </a:avLst>
          </a:prstGeom>
          <a:solidFill>
            <a:srgbClr val="F5F9A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5" name="四角形: 角を丸くする 64">
            <a:extLst>
              <a:ext uri="{FF2B5EF4-FFF2-40B4-BE49-F238E27FC236}">
                <a16:creationId xmlns:a16="http://schemas.microsoft.com/office/drawing/2014/main" id="{9F8066CF-3CB0-9C15-C22F-C70B7139A8E4}"/>
              </a:ext>
            </a:extLst>
          </p:cNvPr>
          <p:cNvSpPr/>
          <p:nvPr/>
        </p:nvSpPr>
        <p:spPr>
          <a:xfrm>
            <a:off x="7916731" y="5320747"/>
            <a:ext cx="3510116" cy="503028"/>
          </a:xfrm>
          <a:prstGeom prst="roundRect">
            <a:avLst/>
          </a:prstGeom>
          <a:solidFill>
            <a:srgbClr val="FFC000"/>
          </a:solidFill>
          <a:ln w="57150">
            <a:solidFill>
              <a:srgbClr val="FF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2400">
                <a:solidFill>
                  <a:schemeClr val="tx1"/>
                </a:solidFill>
                <a:latin typeface="Arial Black" panose="020B0A04020102020204" pitchFamily="34" charset="0"/>
              </a:rPr>
              <a:t>Transformer</a:t>
            </a:r>
            <a:endParaRPr kumimoji="1" lang="ja-JP" altLang="en-US" sz="2400">
              <a:solidFill>
                <a:schemeClr val="tx1"/>
              </a:solidFill>
              <a:latin typeface="Arial Black" panose="020B0A04020102020204" pitchFamily="34" charset="0"/>
            </a:endParaRPr>
          </a:p>
        </p:txBody>
      </p:sp>
      <p:sp>
        <p:nvSpPr>
          <p:cNvPr id="71" name="テキスト ボックス 70">
            <a:extLst>
              <a:ext uri="{FF2B5EF4-FFF2-40B4-BE49-F238E27FC236}">
                <a16:creationId xmlns:a16="http://schemas.microsoft.com/office/drawing/2014/main" id="{50FA5D14-3C17-4E94-8B39-31B44511F6E1}"/>
              </a:ext>
            </a:extLst>
          </p:cNvPr>
          <p:cNvSpPr txBox="1"/>
          <p:nvPr/>
        </p:nvSpPr>
        <p:spPr>
          <a:xfrm>
            <a:off x="7325582" y="5904255"/>
            <a:ext cx="4692413" cy="461665"/>
          </a:xfrm>
          <a:prstGeom prst="rect">
            <a:avLst/>
          </a:prstGeom>
          <a:noFill/>
        </p:spPr>
        <p:txBody>
          <a:bodyPr wrap="square" rtlCol="0">
            <a:spAutoFit/>
          </a:bodyPr>
          <a:lstStyle/>
          <a:p>
            <a:r>
              <a:rPr kumimoji="1" lang="ja-JP" altLang="en-US" sz="2400" b="1"/>
              <a:t>各物体のリスク要因</a:t>
            </a:r>
            <a:r>
              <a:rPr kumimoji="1" lang="en-US" altLang="ja-JP" sz="2400" b="1"/>
              <a:t>(</a:t>
            </a:r>
            <a:r>
              <a:rPr kumimoji="1" lang="ja-JP" altLang="en-US" sz="2400" b="1"/>
              <a:t>マルチラベル</a:t>
            </a:r>
            <a:r>
              <a:rPr kumimoji="1" lang="en-US" altLang="ja-JP" sz="2400" b="1"/>
              <a:t>)</a:t>
            </a:r>
            <a:endParaRPr kumimoji="1" lang="ja-JP" altLang="en-US" sz="2400" b="1"/>
          </a:p>
        </p:txBody>
      </p:sp>
      <p:sp>
        <p:nvSpPr>
          <p:cNvPr id="78" name="テキスト ボックス 77">
            <a:extLst>
              <a:ext uri="{FF2B5EF4-FFF2-40B4-BE49-F238E27FC236}">
                <a16:creationId xmlns:a16="http://schemas.microsoft.com/office/drawing/2014/main" id="{8CDACC0B-DC15-8B94-CE10-3F922D9AC4A2}"/>
              </a:ext>
            </a:extLst>
          </p:cNvPr>
          <p:cNvSpPr txBox="1"/>
          <p:nvPr/>
        </p:nvSpPr>
        <p:spPr>
          <a:xfrm>
            <a:off x="5960047" y="202975"/>
            <a:ext cx="1845545" cy="400110"/>
          </a:xfrm>
          <a:prstGeom prst="rect">
            <a:avLst/>
          </a:prstGeom>
          <a:noFill/>
        </p:spPr>
        <p:txBody>
          <a:bodyPr wrap="square" rtlCol="0">
            <a:spAutoFit/>
          </a:bodyPr>
          <a:lstStyle/>
          <a:p>
            <a:pPr algn="ctr"/>
            <a:r>
              <a:rPr kumimoji="1" lang="en-US" altLang="ja-JP" sz="2000">
                <a:latin typeface="Arial Black" panose="020B0A04020102020204" pitchFamily="34" charset="0"/>
              </a:rPr>
              <a:t>ROI Align</a:t>
            </a:r>
            <a:endParaRPr kumimoji="1" lang="ja-JP" altLang="en-US" sz="2000">
              <a:latin typeface="Arial Black" panose="020B0A04020102020204" pitchFamily="34" charset="0"/>
            </a:endParaRPr>
          </a:p>
        </p:txBody>
      </p:sp>
      <p:cxnSp>
        <p:nvCxnSpPr>
          <p:cNvPr id="79" name="直線矢印コネクタ 78">
            <a:extLst>
              <a:ext uri="{FF2B5EF4-FFF2-40B4-BE49-F238E27FC236}">
                <a16:creationId xmlns:a16="http://schemas.microsoft.com/office/drawing/2014/main" id="{2E169010-03ED-82A0-48B4-16EE91AC9BBD}"/>
              </a:ext>
            </a:extLst>
          </p:cNvPr>
          <p:cNvCxnSpPr>
            <a:cxnSpLocks/>
            <a:endCxn id="82" idx="1"/>
          </p:cNvCxnSpPr>
          <p:nvPr/>
        </p:nvCxnSpPr>
        <p:spPr>
          <a:xfrm>
            <a:off x="6096000" y="884049"/>
            <a:ext cx="172443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0" name="直方体 89">
            <a:extLst>
              <a:ext uri="{FF2B5EF4-FFF2-40B4-BE49-F238E27FC236}">
                <a16:creationId xmlns:a16="http://schemas.microsoft.com/office/drawing/2014/main" id="{ECF68F2D-512A-DC44-452B-21463891010E}"/>
              </a:ext>
            </a:extLst>
          </p:cNvPr>
          <p:cNvSpPr/>
          <p:nvPr/>
        </p:nvSpPr>
        <p:spPr>
          <a:xfrm>
            <a:off x="8090435" y="4557479"/>
            <a:ext cx="500526" cy="503028"/>
          </a:xfrm>
          <a:prstGeom prst="cube">
            <a:avLst>
              <a:gd name="adj" fmla="val 75836"/>
            </a:avLst>
          </a:prstGeom>
          <a:solidFill>
            <a:schemeClr val="accent4">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91" name="直線コネクタ 90">
            <a:extLst>
              <a:ext uri="{FF2B5EF4-FFF2-40B4-BE49-F238E27FC236}">
                <a16:creationId xmlns:a16="http://schemas.microsoft.com/office/drawing/2014/main" id="{E4AC6DCF-2C5A-E4F4-8EFF-1B67E46101AC}"/>
              </a:ext>
            </a:extLst>
          </p:cNvPr>
          <p:cNvCxnSpPr>
            <a:cxnSpLocks/>
          </p:cNvCxnSpPr>
          <p:nvPr/>
        </p:nvCxnSpPr>
        <p:spPr>
          <a:xfrm>
            <a:off x="10005826" y="4792648"/>
            <a:ext cx="590203" cy="0"/>
          </a:xfrm>
          <a:prstGeom prst="line">
            <a:avLst/>
          </a:prstGeom>
          <a:ln w="762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92" name="直方体 91">
            <a:extLst>
              <a:ext uri="{FF2B5EF4-FFF2-40B4-BE49-F238E27FC236}">
                <a16:creationId xmlns:a16="http://schemas.microsoft.com/office/drawing/2014/main" id="{1044DDB7-5FB4-5988-5C60-4B70B7E6D99E}"/>
              </a:ext>
            </a:extLst>
          </p:cNvPr>
          <p:cNvSpPr/>
          <p:nvPr/>
        </p:nvSpPr>
        <p:spPr>
          <a:xfrm>
            <a:off x="9247725" y="4576243"/>
            <a:ext cx="500526" cy="503028"/>
          </a:xfrm>
          <a:prstGeom prst="cube">
            <a:avLst>
              <a:gd name="adj" fmla="val 75836"/>
            </a:avLst>
          </a:prstGeom>
          <a:solidFill>
            <a:schemeClr val="accent4">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3" name="直方体 92">
            <a:extLst>
              <a:ext uri="{FF2B5EF4-FFF2-40B4-BE49-F238E27FC236}">
                <a16:creationId xmlns:a16="http://schemas.microsoft.com/office/drawing/2014/main" id="{5325D41E-69B3-E383-45D6-A08B040DB1DE}"/>
              </a:ext>
            </a:extLst>
          </p:cNvPr>
          <p:cNvSpPr/>
          <p:nvPr/>
        </p:nvSpPr>
        <p:spPr>
          <a:xfrm>
            <a:off x="10655278" y="4582879"/>
            <a:ext cx="500526" cy="503028"/>
          </a:xfrm>
          <a:prstGeom prst="cube">
            <a:avLst>
              <a:gd name="adj" fmla="val 75836"/>
            </a:avLst>
          </a:prstGeom>
          <a:solidFill>
            <a:schemeClr val="accent4">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04" name="コネクタ: カギ線 103">
            <a:extLst>
              <a:ext uri="{FF2B5EF4-FFF2-40B4-BE49-F238E27FC236}">
                <a16:creationId xmlns:a16="http://schemas.microsoft.com/office/drawing/2014/main" id="{16119FF2-9570-3C5F-678E-85BB2FD288D6}"/>
              </a:ext>
            </a:extLst>
          </p:cNvPr>
          <p:cNvCxnSpPr>
            <a:cxnSpLocks/>
            <a:stCxn id="41" idx="2"/>
            <a:endCxn id="46" idx="1"/>
          </p:cNvCxnSpPr>
          <p:nvPr/>
        </p:nvCxnSpPr>
        <p:spPr>
          <a:xfrm rot="16200000" flipH="1">
            <a:off x="3532071" y="2303780"/>
            <a:ext cx="714383" cy="558648"/>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コネクタ: カギ線 104">
            <a:extLst>
              <a:ext uri="{FF2B5EF4-FFF2-40B4-BE49-F238E27FC236}">
                <a16:creationId xmlns:a16="http://schemas.microsoft.com/office/drawing/2014/main" id="{5DC40F39-6297-ED55-FE23-0116FE78A6A4}"/>
              </a:ext>
            </a:extLst>
          </p:cNvPr>
          <p:cNvCxnSpPr>
            <a:cxnSpLocks/>
            <a:stCxn id="41" idx="2"/>
            <a:endCxn id="45" idx="1"/>
          </p:cNvCxnSpPr>
          <p:nvPr/>
        </p:nvCxnSpPr>
        <p:spPr>
          <a:xfrm rot="16200000" flipH="1">
            <a:off x="2442149" y="3393701"/>
            <a:ext cx="2920757" cy="585179"/>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7" name="直方体 126">
            <a:extLst>
              <a:ext uri="{FF2B5EF4-FFF2-40B4-BE49-F238E27FC236}">
                <a16:creationId xmlns:a16="http://schemas.microsoft.com/office/drawing/2014/main" id="{C7620FDB-A21D-347F-6C4A-889040903F15}"/>
              </a:ext>
            </a:extLst>
          </p:cNvPr>
          <p:cNvSpPr/>
          <p:nvPr/>
        </p:nvSpPr>
        <p:spPr>
          <a:xfrm>
            <a:off x="6415495" y="5206452"/>
            <a:ext cx="283252" cy="277826"/>
          </a:xfrm>
          <a:prstGeom prst="cube">
            <a:avLst>
              <a:gd name="adj" fmla="val 75836"/>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28" name="直線コネクタ 127">
            <a:extLst>
              <a:ext uri="{FF2B5EF4-FFF2-40B4-BE49-F238E27FC236}">
                <a16:creationId xmlns:a16="http://schemas.microsoft.com/office/drawing/2014/main" id="{407B0675-44BD-845B-72A8-F4D40E4577DB}"/>
              </a:ext>
            </a:extLst>
          </p:cNvPr>
          <p:cNvCxnSpPr>
            <a:cxnSpLocks/>
          </p:cNvCxnSpPr>
          <p:nvPr/>
        </p:nvCxnSpPr>
        <p:spPr>
          <a:xfrm>
            <a:off x="7005396" y="5366037"/>
            <a:ext cx="205899" cy="0"/>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29" name="直方体 128">
            <a:extLst>
              <a:ext uri="{FF2B5EF4-FFF2-40B4-BE49-F238E27FC236}">
                <a16:creationId xmlns:a16="http://schemas.microsoft.com/office/drawing/2014/main" id="{97250A90-7DCF-1877-8E88-027DB2F1F0F8}"/>
              </a:ext>
            </a:extLst>
          </p:cNvPr>
          <p:cNvSpPr/>
          <p:nvPr/>
        </p:nvSpPr>
        <p:spPr>
          <a:xfrm>
            <a:off x="6760098" y="5193443"/>
            <a:ext cx="283252" cy="277826"/>
          </a:xfrm>
          <a:prstGeom prst="cube">
            <a:avLst>
              <a:gd name="adj" fmla="val 75836"/>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0" name="直方体 129">
            <a:extLst>
              <a:ext uri="{FF2B5EF4-FFF2-40B4-BE49-F238E27FC236}">
                <a16:creationId xmlns:a16="http://schemas.microsoft.com/office/drawing/2014/main" id="{56476C62-DCB8-C941-B436-FED58FDDB01D}"/>
              </a:ext>
            </a:extLst>
          </p:cNvPr>
          <p:cNvSpPr/>
          <p:nvPr/>
        </p:nvSpPr>
        <p:spPr>
          <a:xfrm>
            <a:off x="7242499" y="5211251"/>
            <a:ext cx="283252" cy="277826"/>
          </a:xfrm>
          <a:prstGeom prst="cube">
            <a:avLst>
              <a:gd name="adj" fmla="val 75836"/>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37" name="テキスト ボックス 136">
                <a:extLst>
                  <a:ext uri="{FF2B5EF4-FFF2-40B4-BE49-F238E27FC236}">
                    <a16:creationId xmlns:a16="http://schemas.microsoft.com/office/drawing/2014/main" id="{254B848E-A31D-2200-15DB-60303B6076BF}"/>
                  </a:ext>
                </a:extLst>
              </p:cNvPr>
              <p:cNvSpPr txBox="1"/>
              <p:nvPr/>
            </p:nvSpPr>
            <p:spPr>
              <a:xfrm>
                <a:off x="1198132" y="1352598"/>
                <a:ext cx="1712372" cy="338554"/>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kumimoji="1" lang="en-US" altLang="ja-JP" sz="1600" i="1" smtClean="0">
                          <a:latin typeface="Cambria Math" panose="02040503050406030204" pitchFamily="18" charset="0"/>
                        </a:rPr>
                        <m:t>(3, 896, 896)</m:t>
                      </m:r>
                    </m:oMath>
                  </m:oMathPara>
                </a14:m>
                <a:endParaRPr kumimoji="1" lang="ja-JP" altLang="en-US" sz="1600"/>
              </a:p>
            </p:txBody>
          </p:sp>
        </mc:Choice>
        <mc:Fallback xmlns="">
          <p:sp>
            <p:nvSpPr>
              <p:cNvPr id="137" name="テキスト ボックス 136">
                <a:extLst>
                  <a:ext uri="{FF2B5EF4-FFF2-40B4-BE49-F238E27FC236}">
                    <a16:creationId xmlns:a16="http://schemas.microsoft.com/office/drawing/2014/main" id="{254B848E-A31D-2200-15DB-60303B6076BF}"/>
                  </a:ext>
                </a:extLst>
              </p:cNvPr>
              <p:cNvSpPr txBox="1">
                <a:spLocks noRot="1" noChangeAspect="1" noMove="1" noResize="1" noEditPoints="1" noAdjustHandles="1" noChangeArrowheads="1" noChangeShapeType="1" noTextEdit="1"/>
              </p:cNvSpPr>
              <p:nvPr/>
            </p:nvSpPr>
            <p:spPr>
              <a:xfrm>
                <a:off x="1198132" y="1352598"/>
                <a:ext cx="1712372" cy="338554"/>
              </a:xfrm>
              <a:prstGeom prst="rect">
                <a:avLst/>
              </a:prstGeom>
              <a:blipFill>
                <a:blip r:embed="rId3"/>
                <a:stretch>
                  <a:fillRect b="-10909"/>
                </a:stretch>
              </a:blipFill>
            </p:spPr>
            <p:txBody>
              <a:bodyPr/>
              <a:lstStyle/>
              <a:p>
                <a:r>
                  <a:rPr lang="ja-JP" altLang="en-US">
                    <a:noFill/>
                  </a:rPr>
                  <a:t> </a:t>
                </a:r>
              </a:p>
            </p:txBody>
          </p:sp>
        </mc:Fallback>
      </mc:AlternateContent>
      <p:sp>
        <p:nvSpPr>
          <p:cNvPr id="138" name="四角形: 角を丸くする 137">
            <a:extLst>
              <a:ext uri="{FF2B5EF4-FFF2-40B4-BE49-F238E27FC236}">
                <a16:creationId xmlns:a16="http://schemas.microsoft.com/office/drawing/2014/main" id="{90845271-77B4-C6BA-3D90-AEBB14A14D22}"/>
              </a:ext>
            </a:extLst>
          </p:cNvPr>
          <p:cNvSpPr/>
          <p:nvPr/>
        </p:nvSpPr>
        <p:spPr>
          <a:xfrm>
            <a:off x="327987" y="2605385"/>
            <a:ext cx="2073622" cy="1600324"/>
          </a:xfrm>
          <a:prstGeom prst="round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sp>
        <p:nvSpPr>
          <p:cNvPr id="139" name="正方形/長方形 138">
            <a:extLst>
              <a:ext uri="{FF2B5EF4-FFF2-40B4-BE49-F238E27FC236}">
                <a16:creationId xmlns:a16="http://schemas.microsoft.com/office/drawing/2014/main" id="{526A5CA4-D0B2-0BD2-8426-B375325F986B}"/>
              </a:ext>
            </a:extLst>
          </p:cNvPr>
          <p:cNvSpPr/>
          <p:nvPr/>
        </p:nvSpPr>
        <p:spPr>
          <a:xfrm>
            <a:off x="1409606" y="2702472"/>
            <a:ext cx="838168" cy="358467"/>
          </a:xfrm>
          <a:prstGeom prst="rect">
            <a:avLst/>
          </a:prstGeom>
          <a:solidFill>
            <a:schemeClr val="bg1">
              <a:lumMod val="95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600">
                <a:solidFill>
                  <a:schemeClr val="tx1"/>
                </a:solidFill>
              </a:rPr>
              <a:t>四輪車</a:t>
            </a:r>
          </a:p>
        </p:txBody>
      </p:sp>
      <p:sp>
        <p:nvSpPr>
          <p:cNvPr id="140" name="正方形/長方形 139">
            <a:extLst>
              <a:ext uri="{FF2B5EF4-FFF2-40B4-BE49-F238E27FC236}">
                <a16:creationId xmlns:a16="http://schemas.microsoft.com/office/drawing/2014/main" id="{65811924-970E-4AEB-ABB4-567C5C966A7E}"/>
              </a:ext>
            </a:extLst>
          </p:cNvPr>
          <p:cNvSpPr/>
          <p:nvPr/>
        </p:nvSpPr>
        <p:spPr>
          <a:xfrm>
            <a:off x="505192" y="2702472"/>
            <a:ext cx="838168" cy="358467"/>
          </a:xfrm>
          <a:prstGeom prst="rect">
            <a:avLst/>
          </a:prstGeom>
          <a:solidFill>
            <a:schemeClr val="bg1">
              <a:lumMod val="95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600">
                <a:solidFill>
                  <a:schemeClr val="tx1"/>
                </a:solidFill>
              </a:rPr>
              <a:t>歩行者</a:t>
            </a:r>
          </a:p>
        </p:txBody>
      </p:sp>
      <p:sp>
        <p:nvSpPr>
          <p:cNvPr id="141" name="正方形/長方形 140">
            <a:extLst>
              <a:ext uri="{FF2B5EF4-FFF2-40B4-BE49-F238E27FC236}">
                <a16:creationId xmlns:a16="http://schemas.microsoft.com/office/drawing/2014/main" id="{53115798-FBE3-62CE-7F50-3FD517AA4EA6}"/>
              </a:ext>
            </a:extLst>
          </p:cNvPr>
          <p:cNvSpPr/>
          <p:nvPr/>
        </p:nvSpPr>
        <p:spPr>
          <a:xfrm>
            <a:off x="505192" y="3693050"/>
            <a:ext cx="838168" cy="358468"/>
          </a:xfrm>
          <a:prstGeom prst="rect">
            <a:avLst/>
          </a:prstGeom>
          <a:solidFill>
            <a:schemeClr val="bg1">
              <a:lumMod val="95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600">
                <a:solidFill>
                  <a:schemeClr val="tx1"/>
                </a:solidFill>
              </a:rPr>
              <a:t>バス</a:t>
            </a:r>
          </a:p>
        </p:txBody>
      </p:sp>
      <p:sp>
        <p:nvSpPr>
          <p:cNvPr id="142" name="正方形/長方形 141">
            <a:extLst>
              <a:ext uri="{FF2B5EF4-FFF2-40B4-BE49-F238E27FC236}">
                <a16:creationId xmlns:a16="http://schemas.microsoft.com/office/drawing/2014/main" id="{E74BCDF9-9AF3-713D-A467-E61AD547B79C}"/>
              </a:ext>
            </a:extLst>
          </p:cNvPr>
          <p:cNvSpPr/>
          <p:nvPr/>
        </p:nvSpPr>
        <p:spPr>
          <a:xfrm>
            <a:off x="1409606" y="3213545"/>
            <a:ext cx="838168" cy="358467"/>
          </a:xfrm>
          <a:prstGeom prst="rect">
            <a:avLst/>
          </a:prstGeom>
          <a:solidFill>
            <a:schemeClr val="bg1">
              <a:lumMod val="95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600">
                <a:solidFill>
                  <a:schemeClr val="tx1"/>
                </a:solidFill>
              </a:rPr>
              <a:t>トラック</a:t>
            </a:r>
          </a:p>
        </p:txBody>
      </p:sp>
      <p:sp>
        <p:nvSpPr>
          <p:cNvPr id="143" name="正方形/長方形 142">
            <a:extLst>
              <a:ext uri="{FF2B5EF4-FFF2-40B4-BE49-F238E27FC236}">
                <a16:creationId xmlns:a16="http://schemas.microsoft.com/office/drawing/2014/main" id="{DF4708C2-61B5-2F50-9FCD-35430543FA84}"/>
              </a:ext>
            </a:extLst>
          </p:cNvPr>
          <p:cNvSpPr/>
          <p:nvPr/>
        </p:nvSpPr>
        <p:spPr>
          <a:xfrm>
            <a:off x="505192" y="3213545"/>
            <a:ext cx="838168" cy="358467"/>
          </a:xfrm>
          <a:prstGeom prst="rect">
            <a:avLst/>
          </a:prstGeom>
          <a:solidFill>
            <a:schemeClr val="bg1">
              <a:lumMod val="95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600">
                <a:solidFill>
                  <a:schemeClr val="tx1"/>
                </a:solidFill>
              </a:rPr>
              <a:t>信号機</a:t>
            </a:r>
          </a:p>
        </p:txBody>
      </p:sp>
      <p:sp>
        <p:nvSpPr>
          <p:cNvPr id="144" name="テキスト ボックス 143">
            <a:extLst>
              <a:ext uri="{FF2B5EF4-FFF2-40B4-BE49-F238E27FC236}">
                <a16:creationId xmlns:a16="http://schemas.microsoft.com/office/drawing/2014/main" id="{14200E2A-C78D-AB10-0EB0-9C3E32D3F028}"/>
              </a:ext>
            </a:extLst>
          </p:cNvPr>
          <p:cNvSpPr txBox="1"/>
          <p:nvPr/>
        </p:nvSpPr>
        <p:spPr>
          <a:xfrm>
            <a:off x="198828" y="4258872"/>
            <a:ext cx="2303307" cy="338554"/>
          </a:xfrm>
          <a:prstGeom prst="rect">
            <a:avLst/>
          </a:prstGeom>
          <a:noFill/>
        </p:spPr>
        <p:txBody>
          <a:bodyPr wrap="square" rtlCol="0">
            <a:spAutoFit/>
          </a:bodyPr>
          <a:lstStyle/>
          <a:p>
            <a:pPr algn="ctr"/>
            <a:r>
              <a:rPr kumimoji="1" lang="ja-JP" altLang="en-US" sz="1600" b="1"/>
              <a:t>検出対象クラスラベル</a:t>
            </a:r>
          </a:p>
        </p:txBody>
      </p:sp>
      <mc:AlternateContent xmlns:mc="http://schemas.openxmlformats.org/markup-compatibility/2006" xmlns:a14="http://schemas.microsoft.com/office/drawing/2010/main">
        <mc:Choice Requires="a14">
          <p:sp>
            <p:nvSpPr>
              <p:cNvPr id="146" name="テキスト ボックス 145">
                <a:extLst>
                  <a:ext uri="{FF2B5EF4-FFF2-40B4-BE49-F238E27FC236}">
                    <a16:creationId xmlns:a16="http://schemas.microsoft.com/office/drawing/2014/main" id="{727BE7FB-5E8B-FB72-82F3-7AF3FD9DEA7D}"/>
                  </a:ext>
                </a:extLst>
              </p:cNvPr>
              <p:cNvSpPr txBox="1"/>
              <p:nvPr/>
            </p:nvSpPr>
            <p:spPr>
              <a:xfrm>
                <a:off x="4681366" y="1260415"/>
                <a:ext cx="1712372" cy="338554"/>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kumimoji="1" lang="en-US" altLang="ja-JP" sz="1600" i="1" smtClean="0">
                          <a:latin typeface="Cambria Math" panose="02040503050406030204" pitchFamily="18" charset="0"/>
                        </a:rPr>
                        <m:t>(64, 224, 224)</m:t>
                      </m:r>
                    </m:oMath>
                  </m:oMathPara>
                </a14:m>
                <a:endParaRPr kumimoji="1" lang="ja-JP" altLang="en-US" sz="1600"/>
              </a:p>
            </p:txBody>
          </p:sp>
        </mc:Choice>
        <mc:Fallback xmlns="">
          <p:sp>
            <p:nvSpPr>
              <p:cNvPr id="146" name="テキスト ボックス 145">
                <a:extLst>
                  <a:ext uri="{FF2B5EF4-FFF2-40B4-BE49-F238E27FC236}">
                    <a16:creationId xmlns:a16="http://schemas.microsoft.com/office/drawing/2014/main" id="{727BE7FB-5E8B-FB72-82F3-7AF3FD9DEA7D}"/>
                  </a:ext>
                </a:extLst>
              </p:cNvPr>
              <p:cNvSpPr txBox="1">
                <a:spLocks noRot="1" noChangeAspect="1" noMove="1" noResize="1" noEditPoints="1" noAdjustHandles="1" noChangeArrowheads="1" noChangeShapeType="1" noTextEdit="1"/>
              </p:cNvSpPr>
              <p:nvPr/>
            </p:nvSpPr>
            <p:spPr>
              <a:xfrm>
                <a:off x="4681366" y="1260415"/>
                <a:ext cx="1712372" cy="338554"/>
              </a:xfrm>
              <a:prstGeom prst="rect">
                <a:avLst/>
              </a:prstGeom>
              <a:blipFill>
                <a:blip r:embed="rId4"/>
                <a:stretch>
                  <a:fillRect b="-1090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47" name="テキスト ボックス 146">
                <a:extLst>
                  <a:ext uri="{FF2B5EF4-FFF2-40B4-BE49-F238E27FC236}">
                    <a16:creationId xmlns:a16="http://schemas.microsoft.com/office/drawing/2014/main" id="{EFFF5316-4963-D344-CDC9-6A613C2BC2DF}"/>
                  </a:ext>
                </a:extLst>
              </p:cNvPr>
              <p:cNvSpPr txBox="1"/>
              <p:nvPr/>
            </p:nvSpPr>
            <p:spPr>
              <a:xfrm>
                <a:off x="8806775" y="351963"/>
                <a:ext cx="1712372" cy="338554"/>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kumimoji="1" lang="en-US" altLang="ja-JP" sz="1600" i="1" smtClean="0">
                          <a:latin typeface="Cambria Math" panose="02040503050406030204" pitchFamily="18" charset="0"/>
                        </a:rPr>
                        <m:t>(</m:t>
                      </m:r>
                      <m:r>
                        <a:rPr kumimoji="1" lang="en-US" altLang="ja-JP" sz="1600" b="0" i="1" smtClean="0">
                          <a:latin typeface="Cambria Math" panose="02040503050406030204" pitchFamily="18" charset="0"/>
                        </a:rPr>
                        <m:t>𝑑</m:t>
                      </m:r>
                      <m:r>
                        <a:rPr kumimoji="1" lang="en-US" altLang="ja-JP" sz="1600" i="1" smtClean="0">
                          <a:latin typeface="Cambria Math" panose="02040503050406030204" pitchFamily="18" charset="0"/>
                        </a:rPr>
                        <m:t>, 64, 32, 32)</m:t>
                      </m:r>
                    </m:oMath>
                  </m:oMathPara>
                </a14:m>
                <a:endParaRPr kumimoji="1" lang="ja-JP" altLang="en-US" sz="1600"/>
              </a:p>
            </p:txBody>
          </p:sp>
        </mc:Choice>
        <mc:Fallback xmlns="">
          <p:sp>
            <p:nvSpPr>
              <p:cNvPr id="147" name="テキスト ボックス 146">
                <a:extLst>
                  <a:ext uri="{FF2B5EF4-FFF2-40B4-BE49-F238E27FC236}">
                    <a16:creationId xmlns:a16="http://schemas.microsoft.com/office/drawing/2014/main" id="{EFFF5316-4963-D344-CDC9-6A613C2BC2DF}"/>
                  </a:ext>
                </a:extLst>
              </p:cNvPr>
              <p:cNvSpPr txBox="1">
                <a:spLocks noRot="1" noChangeAspect="1" noMove="1" noResize="1" noEditPoints="1" noAdjustHandles="1" noChangeArrowheads="1" noChangeShapeType="1" noTextEdit="1"/>
              </p:cNvSpPr>
              <p:nvPr/>
            </p:nvSpPr>
            <p:spPr>
              <a:xfrm>
                <a:off x="8806775" y="351963"/>
                <a:ext cx="1712372" cy="338554"/>
              </a:xfrm>
              <a:prstGeom prst="rect">
                <a:avLst/>
              </a:prstGeom>
              <a:blipFill>
                <a:blip r:embed="rId5"/>
                <a:stretch>
                  <a:fillRect b="-10909"/>
                </a:stretch>
              </a:blipFill>
            </p:spPr>
            <p:txBody>
              <a:bodyPr/>
              <a:lstStyle/>
              <a:p>
                <a:r>
                  <a:rPr lang="ja-JP" altLang="en-US">
                    <a:noFill/>
                  </a:rPr>
                  <a:t> </a:t>
                </a:r>
              </a:p>
            </p:txBody>
          </p:sp>
        </mc:Fallback>
      </mc:AlternateContent>
      <p:sp>
        <p:nvSpPr>
          <p:cNvPr id="151" name="テキスト ボックス 150">
            <a:extLst>
              <a:ext uri="{FF2B5EF4-FFF2-40B4-BE49-F238E27FC236}">
                <a16:creationId xmlns:a16="http://schemas.microsoft.com/office/drawing/2014/main" id="{C63FADA8-6B90-08FA-68A3-15F272ACEAE8}"/>
              </a:ext>
            </a:extLst>
          </p:cNvPr>
          <p:cNvSpPr txBox="1"/>
          <p:nvPr/>
        </p:nvSpPr>
        <p:spPr>
          <a:xfrm>
            <a:off x="8494907" y="115391"/>
            <a:ext cx="2303307" cy="338554"/>
          </a:xfrm>
          <a:prstGeom prst="rect">
            <a:avLst/>
          </a:prstGeom>
          <a:noFill/>
        </p:spPr>
        <p:txBody>
          <a:bodyPr wrap="square" rtlCol="0">
            <a:spAutoFit/>
          </a:bodyPr>
          <a:lstStyle/>
          <a:p>
            <a:pPr algn="ctr"/>
            <a:r>
              <a:rPr kumimoji="1" lang="ja-JP" altLang="en-US" sz="1600" b="1"/>
              <a:t>物体画像情報</a:t>
            </a:r>
          </a:p>
        </p:txBody>
      </p:sp>
      <mc:AlternateContent xmlns:mc="http://schemas.openxmlformats.org/markup-compatibility/2006" xmlns:a14="http://schemas.microsoft.com/office/drawing/2010/main">
        <mc:Choice Requires="a14">
          <p:sp>
            <p:nvSpPr>
              <p:cNvPr id="152" name="テキスト ボックス 151">
                <a:extLst>
                  <a:ext uri="{FF2B5EF4-FFF2-40B4-BE49-F238E27FC236}">
                    <a16:creationId xmlns:a16="http://schemas.microsoft.com/office/drawing/2014/main" id="{86C340F8-444E-A3DD-CCFC-BD7D59621E62}"/>
                  </a:ext>
                </a:extLst>
              </p:cNvPr>
              <p:cNvSpPr txBox="1"/>
              <p:nvPr/>
            </p:nvSpPr>
            <p:spPr>
              <a:xfrm>
                <a:off x="10846302" y="2311430"/>
                <a:ext cx="1270404" cy="338554"/>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r>
                        <a:rPr kumimoji="1" lang="en-US" altLang="ja-JP" sz="1600" i="1" smtClean="0">
                          <a:latin typeface="Cambria Math" panose="02040503050406030204" pitchFamily="18" charset="0"/>
                        </a:rPr>
                        <m:t>(</m:t>
                      </m:r>
                      <m:r>
                        <a:rPr kumimoji="1" lang="en-US" altLang="ja-JP" sz="1600" b="0" i="1" smtClean="0">
                          <a:latin typeface="Cambria Math" panose="02040503050406030204" pitchFamily="18" charset="0"/>
                        </a:rPr>
                        <m:t>𝑑</m:t>
                      </m:r>
                      <m:r>
                        <a:rPr kumimoji="1" lang="en-US" altLang="ja-JP" sz="1600" i="1" smtClean="0">
                          <a:latin typeface="Cambria Math" panose="02040503050406030204" pitchFamily="18" charset="0"/>
                        </a:rPr>
                        <m:t>, </m:t>
                      </m:r>
                      <m:r>
                        <a:rPr kumimoji="1" lang="en-US" altLang="ja-JP" sz="1600" b="0" i="1" smtClean="0">
                          <a:latin typeface="Cambria Math" panose="02040503050406030204" pitchFamily="18" charset="0"/>
                        </a:rPr>
                        <m:t>4096</m:t>
                      </m:r>
                      <m:r>
                        <a:rPr kumimoji="1" lang="en-US" altLang="ja-JP" sz="1600" i="1" smtClean="0">
                          <a:latin typeface="Cambria Math" panose="02040503050406030204" pitchFamily="18" charset="0"/>
                        </a:rPr>
                        <m:t>)</m:t>
                      </m:r>
                    </m:oMath>
                  </m:oMathPara>
                </a14:m>
                <a:endParaRPr kumimoji="1" lang="ja-JP" altLang="en-US" sz="1600"/>
              </a:p>
            </p:txBody>
          </p:sp>
        </mc:Choice>
        <mc:Fallback xmlns="">
          <p:sp>
            <p:nvSpPr>
              <p:cNvPr id="152" name="テキスト ボックス 151">
                <a:extLst>
                  <a:ext uri="{FF2B5EF4-FFF2-40B4-BE49-F238E27FC236}">
                    <a16:creationId xmlns:a16="http://schemas.microsoft.com/office/drawing/2014/main" id="{86C340F8-444E-A3DD-CCFC-BD7D59621E62}"/>
                  </a:ext>
                </a:extLst>
              </p:cNvPr>
              <p:cNvSpPr txBox="1">
                <a:spLocks noRot="1" noChangeAspect="1" noMove="1" noResize="1" noEditPoints="1" noAdjustHandles="1" noChangeArrowheads="1" noChangeShapeType="1" noTextEdit="1"/>
              </p:cNvSpPr>
              <p:nvPr/>
            </p:nvSpPr>
            <p:spPr>
              <a:xfrm>
                <a:off x="10846302" y="2311430"/>
                <a:ext cx="1270404" cy="338554"/>
              </a:xfrm>
              <a:prstGeom prst="rect">
                <a:avLst/>
              </a:prstGeom>
              <a:blipFill>
                <a:blip r:embed="rId6"/>
                <a:stretch>
                  <a:fillRect b="-892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53" name="テキスト ボックス 152">
                <a:extLst>
                  <a:ext uri="{FF2B5EF4-FFF2-40B4-BE49-F238E27FC236}">
                    <a16:creationId xmlns:a16="http://schemas.microsoft.com/office/drawing/2014/main" id="{F56ABC7B-B26B-D773-C4E5-CE0402BD5533}"/>
                  </a:ext>
                </a:extLst>
              </p:cNvPr>
              <p:cNvSpPr txBox="1"/>
              <p:nvPr/>
            </p:nvSpPr>
            <p:spPr>
              <a:xfrm>
                <a:off x="10861790" y="3542522"/>
                <a:ext cx="1270404" cy="338554"/>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r>
                        <a:rPr kumimoji="1" lang="en-US" altLang="ja-JP" sz="1600" i="1" smtClean="0">
                          <a:latin typeface="Cambria Math" panose="02040503050406030204" pitchFamily="18" charset="0"/>
                        </a:rPr>
                        <m:t>(</m:t>
                      </m:r>
                      <m:r>
                        <a:rPr kumimoji="1" lang="en-US" altLang="ja-JP" sz="1600" b="0" i="1" smtClean="0">
                          <a:latin typeface="Cambria Math" panose="02040503050406030204" pitchFamily="18" charset="0"/>
                        </a:rPr>
                        <m:t>𝑑</m:t>
                      </m:r>
                      <m:r>
                        <a:rPr kumimoji="1" lang="en-US" altLang="ja-JP" sz="1600" i="1" smtClean="0">
                          <a:latin typeface="Cambria Math" panose="02040503050406030204" pitchFamily="18" charset="0"/>
                        </a:rPr>
                        <m:t>, </m:t>
                      </m:r>
                      <m:r>
                        <a:rPr kumimoji="1" lang="en-US" altLang="ja-JP" sz="1600" b="0" i="1" smtClean="0">
                          <a:latin typeface="Cambria Math" panose="02040503050406030204" pitchFamily="18" charset="0"/>
                        </a:rPr>
                        <m:t>8192</m:t>
                      </m:r>
                      <m:r>
                        <a:rPr kumimoji="1" lang="en-US" altLang="ja-JP" sz="1600" i="1" smtClean="0">
                          <a:latin typeface="Cambria Math" panose="02040503050406030204" pitchFamily="18" charset="0"/>
                        </a:rPr>
                        <m:t>)</m:t>
                      </m:r>
                    </m:oMath>
                  </m:oMathPara>
                </a14:m>
                <a:endParaRPr kumimoji="1" lang="ja-JP" altLang="en-US" sz="1600"/>
              </a:p>
            </p:txBody>
          </p:sp>
        </mc:Choice>
        <mc:Fallback xmlns="">
          <p:sp>
            <p:nvSpPr>
              <p:cNvPr id="153" name="テキスト ボックス 152">
                <a:extLst>
                  <a:ext uri="{FF2B5EF4-FFF2-40B4-BE49-F238E27FC236}">
                    <a16:creationId xmlns:a16="http://schemas.microsoft.com/office/drawing/2014/main" id="{F56ABC7B-B26B-D773-C4E5-CE0402BD5533}"/>
                  </a:ext>
                </a:extLst>
              </p:cNvPr>
              <p:cNvSpPr txBox="1">
                <a:spLocks noRot="1" noChangeAspect="1" noMove="1" noResize="1" noEditPoints="1" noAdjustHandles="1" noChangeArrowheads="1" noChangeShapeType="1" noTextEdit="1"/>
              </p:cNvSpPr>
              <p:nvPr/>
            </p:nvSpPr>
            <p:spPr>
              <a:xfrm>
                <a:off x="10861790" y="3542522"/>
                <a:ext cx="1270404" cy="338554"/>
              </a:xfrm>
              <a:prstGeom prst="rect">
                <a:avLst/>
              </a:prstGeom>
              <a:blipFill>
                <a:blip r:embed="rId7"/>
                <a:stretch>
                  <a:fillRect b="-892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55" name="テキスト ボックス 154">
                <a:extLst>
                  <a:ext uri="{FF2B5EF4-FFF2-40B4-BE49-F238E27FC236}">
                    <a16:creationId xmlns:a16="http://schemas.microsoft.com/office/drawing/2014/main" id="{623F94C9-14DC-830F-0B91-9AF99FE972D8}"/>
                  </a:ext>
                </a:extLst>
              </p:cNvPr>
              <p:cNvSpPr txBox="1"/>
              <p:nvPr/>
            </p:nvSpPr>
            <p:spPr>
              <a:xfrm>
                <a:off x="10862212" y="4792648"/>
                <a:ext cx="1270404" cy="338554"/>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r>
                        <a:rPr kumimoji="1" lang="en-US" altLang="ja-JP" sz="1600" i="1" smtClean="0">
                          <a:latin typeface="Cambria Math" panose="02040503050406030204" pitchFamily="18" charset="0"/>
                        </a:rPr>
                        <m:t>(</m:t>
                      </m:r>
                      <m:r>
                        <a:rPr kumimoji="1" lang="en-US" altLang="ja-JP" sz="1600" b="0" i="1" smtClean="0">
                          <a:latin typeface="Cambria Math" panose="02040503050406030204" pitchFamily="18" charset="0"/>
                        </a:rPr>
                        <m:t>𝑑</m:t>
                      </m:r>
                      <m:r>
                        <a:rPr kumimoji="1" lang="en-US" altLang="ja-JP" sz="1600" i="1" smtClean="0">
                          <a:latin typeface="Cambria Math" panose="02040503050406030204" pitchFamily="18" charset="0"/>
                        </a:rPr>
                        <m:t>, </m:t>
                      </m:r>
                      <m:r>
                        <a:rPr kumimoji="1" lang="en-US" altLang="ja-JP" sz="1600" b="0" i="1" smtClean="0">
                          <a:latin typeface="Cambria Math" panose="02040503050406030204" pitchFamily="18" charset="0"/>
                        </a:rPr>
                        <m:t>4096</m:t>
                      </m:r>
                      <m:r>
                        <a:rPr kumimoji="1" lang="en-US" altLang="ja-JP" sz="1600" i="1" smtClean="0">
                          <a:latin typeface="Cambria Math" panose="02040503050406030204" pitchFamily="18" charset="0"/>
                        </a:rPr>
                        <m:t>)</m:t>
                      </m:r>
                    </m:oMath>
                  </m:oMathPara>
                </a14:m>
                <a:endParaRPr kumimoji="1" lang="ja-JP" altLang="en-US" sz="1600"/>
              </a:p>
            </p:txBody>
          </p:sp>
        </mc:Choice>
        <mc:Fallback xmlns="">
          <p:sp>
            <p:nvSpPr>
              <p:cNvPr id="155" name="テキスト ボックス 154">
                <a:extLst>
                  <a:ext uri="{FF2B5EF4-FFF2-40B4-BE49-F238E27FC236}">
                    <a16:creationId xmlns:a16="http://schemas.microsoft.com/office/drawing/2014/main" id="{623F94C9-14DC-830F-0B91-9AF99FE972D8}"/>
                  </a:ext>
                </a:extLst>
              </p:cNvPr>
              <p:cNvSpPr txBox="1">
                <a:spLocks noRot="1" noChangeAspect="1" noMove="1" noResize="1" noEditPoints="1" noAdjustHandles="1" noChangeArrowheads="1" noChangeShapeType="1" noTextEdit="1"/>
              </p:cNvSpPr>
              <p:nvPr/>
            </p:nvSpPr>
            <p:spPr>
              <a:xfrm>
                <a:off x="10862212" y="4792648"/>
                <a:ext cx="1270404" cy="338554"/>
              </a:xfrm>
              <a:prstGeom prst="rect">
                <a:avLst/>
              </a:prstGeom>
              <a:blipFill>
                <a:blip r:embed="rId8"/>
                <a:stretch>
                  <a:fillRect b="-892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56" name="テキスト ボックス 155">
                <a:extLst>
                  <a:ext uri="{FF2B5EF4-FFF2-40B4-BE49-F238E27FC236}">
                    <a16:creationId xmlns:a16="http://schemas.microsoft.com/office/drawing/2014/main" id="{9E753A82-58F8-D9FF-A614-745B85D3914F}"/>
                  </a:ext>
                </a:extLst>
              </p:cNvPr>
              <p:cNvSpPr txBox="1"/>
              <p:nvPr/>
            </p:nvSpPr>
            <p:spPr>
              <a:xfrm>
                <a:off x="6253270" y="5446518"/>
                <a:ext cx="1270404" cy="338554"/>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r>
                        <a:rPr kumimoji="1" lang="en-US" altLang="ja-JP" sz="1600" i="1" smtClean="0">
                          <a:latin typeface="Cambria Math" panose="02040503050406030204" pitchFamily="18" charset="0"/>
                        </a:rPr>
                        <m:t>(</m:t>
                      </m:r>
                      <m:r>
                        <a:rPr kumimoji="1" lang="en-US" altLang="ja-JP" sz="1600" b="0" i="1" smtClean="0">
                          <a:latin typeface="Cambria Math" panose="02040503050406030204" pitchFamily="18" charset="0"/>
                        </a:rPr>
                        <m:t>𝑑</m:t>
                      </m:r>
                      <m:r>
                        <a:rPr kumimoji="1" lang="en-US" altLang="ja-JP" sz="1600" i="1" smtClean="0">
                          <a:latin typeface="Cambria Math" panose="02040503050406030204" pitchFamily="18" charset="0"/>
                        </a:rPr>
                        <m:t>, </m:t>
                      </m:r>
                      <m:r>
                        <a:rPr kumimoji="1" lang="en-US" altLang="ja-JP" sz="1600" b="0" i="1" smtClean="0">
                          <a:latin typeface="Cambria Math" panose="02040503050406030204" pitchFamily="18" charset="0"/>
                        </a:rPr>
                        <m:t>4096</m:t>
                      </m:r>
                      <m:r>
                        <a:rPr kumimoji="1" lang="en-US" altLang="ja-JP" sz="1600" i="1" smtClean="0">
                          <a:latin typeface="Cambria Math" panose="02040503050406030204" pitchFamily="18" charset="0"/>
                        </a:rPr>
                        <m:t>)</m:t>
                      </m:r>
                    </m:oMath>
                  </m:oMathPara>
                </a14:m>
                <a:endParaRPr kumimoji="1" lang="ja-JP" altLang="en-US" sz="1600"/>
              </a:p>
            </p:txBody>
          </p:sp>
        </mc:Choice>
        <mc:Fallback xmlns="">
          <p:sp>
            <p:nvSpPr>
              <p:cNvPr id="156" name="テキスト ボックス 155">
                <a:extLst>
                  <a:ext uri="{FF2B5EF4-FFF2-40B4-BE49-F238E27FC236}">
                    <a16:creationId xmlns:a16="http://schemas.microsoft.com/office/drawing/2014/main" id="{9E753A82-58F8-D9FF-A614-745B85D3914F}"/>
                  </a:ext>
                </a:extLst>
              </p:cNvPr>
              <p:cNvSpPr txBox="1">
                <a:spLocks noRot="1" noChangeAspect="1" noMove="1" noResize="1" noEditPoints="1" noAdjustHandles="1" noChangeArrowheads="1" noChangeShapeType="1" noTextEdit="1"/>
              </p:cNvSpPr>
              <p:nvPr/>
            </p:nvSpPr>
            <p:spPr>
              <a:xfrm>
                <a:off x="6253270" y="5446518"/>
                <a:ext cx="1270404" cy="338554"/>
              </a:xfrm>
              <a:prstGeom prst="rect">
                <a:avLst/>
              </a:prstGeom>
              <a:blipFill>
                <a:blip r:embed="rId9"/>
                <a:stretch>
                  <a:fillRect b="-892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57" name="テキスト ボックス 156">
                <a:extLst>
                  <a:ext uri="{FF2B5EF4-FFF2-40B4-BE49-F238E27FC236}">
                    <a16:creationId xmlns:a16="http://schemas.microsoft.com/office/drawing/2014/main" id="{6E771700-D58A-57E5-6E4E-F82387A25684}"/>
                  </a:ext>
                </a:extLst>
              </p:cNvPr>
              <p:cNvSpPr txBox="1"/>
              <p:nvPr/>
            </p:nvSpPr>
            <p:spPr>
              <a:xfrm>
                <a:off x="6278393" y="3252591"/>
                <a:ext cx="1270404" cy="338554"/>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r>
                        <a:rPr kumimoji="1" lang="en-US" altLang="ja-JP" sz="1600" i="1" smtClean="0">
                          <a:latin typeface="Cambria Math" panose="02040503050406030204" pitchFamily="18" charset="0"/>
                        </a:rPr>
                        <m:t>(</m:t>
                      </m:r>
                      <m:r>
                        <a:rPr kumimoji="1" lang="en-US" altLang="ja-JP" sz="1600" b="0" i="1" smtClean="0">
                          <a:latin typeface="Cambria Math" panose="02040503050406030204" pitchFamily="18" charset="0"/>
                        </a:rPr>
                        <m:t>𝑑</m:t>
                      </m:r>
                      <m:r>
                        <a:rPr kumimoji="1" lang="en-US" altLang="ja-JP" sz="1600" i="1" smtClean="0">
                          <a:latin typeface="Cambria Math" panose="02040503050406030204" pitchFamily="18" charset="0"/>
                        </a:rPr>
                        <m:t>, </m:t>
                      </m:r>
                      <m:r>
                        <a:rPr kumimoji="1" lang="en-US" altLang="ja-JP" sz="1600" b="0" i="1" smtClean="0">
                          <a:latin typeface="Cambria Math" panose="02040503050406030204" pitchFamily="18" charset="0"/>
                        </a:rPr>
                        <m:t>4096</m:t>
                      </m:r>
                      <m:r>
                        <a:rPr kumimoji="1" lang="en-US" altLang="ja-JP" sz="1600" i="1" smtClean="0">
                          <a:latin typeface="Cambria Math" panose="02040503050406030204" pitchFamily="18" charset="0"/>
                        </a:rPr>
                        <m:t>)</m:t>
                      </m:r>
                    </m:oMath>
                  </m:oMathPara>
                </a14:m>
                <a:endParaRPr kumimoji="1" lang="ja-JP" altLang="en-US" sz="1600"/>
              </a:p>
            </p:txBody>
          </p:sp>
        </mc:Choice>
        <mc:Fallback xmlns="">
          <p:sp>
            <p:nvSpPr>
              <p:cNvPr id="157" name="テキスト ボックス 156">
                <a:extLst>
                  <a:ext uri="{FF2B5EF4-FFF2-40B4-BE49-F238E27FC236}">
                    <a16:creationId xmlns:a16="http://schemas.microsoft.com/office/drawing/2014/main" id="{6E771700-D58A-57E5-6E4E-F82387A25684}"/>
                  </a:ext>
                </a:extLst>
              </p:cNvPr>
              <p:cNvSpPr txBox="1">
                <a:spLocks noRot="1" noChangeAspect="1" noMove="1" noResize="1" noEditPoints="1" noAdjustHandles="1" noChangeArrowheads="1" noChangeShapeType="1" noTextEdit="1"/>
              </p:cNvSpPr>
              <p:nvPr/>
            </p:nvSpPr>
            <p:spPr>
              <a:xfrm>
                <a:off x="6278393" y="3252591"/>
                <a:ext cx="1270404" cy="338554"/>
              </a:xfrm>
              <a:prstGeom prst="rect">
                <a:avLst/>
              </a:prstGeom>
              <a:blipFill>
                <a:blip r:embed="rId10"/>
                <a:stretch>
                  <a:fillRect b="-1090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58" name="テキスト ボックス 157">
                <a:extLst>
                  <a:ext uri="{FF2B5EF4-FFF2-40B4-BE49-F238E27FC236}">
                    <a16:creationId xmlns:a16="http://schemas.microsoft.com/office/drawing/2014/main" id="{1C3BB99A-5D65-3E17-B1E5-F11B0FEAAFD2}"/>
                  </a:ext>
                </a:extLst>
              </p:cNvPr>
              <p:cNvSpPr txBox="1"/>
              <p:nvPr/>
            </p:nvSpPr>
            <p:spPr>
              <a:xfrm>
                <a:off x="4227008" y="3223592"/>
                <a:ext cx="1270404" cy="338554"/>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r>
                        <a:rPr kumimoji="1" lang="en-US" altLang="ja-JP" sz="1600" i="1" smtClean="0">
                          <a:latin typeface="Cambria Math" panose="02040503050406030204" pitchFamily="18" charset="0"/>
                        </a:rPr>
                        <m:t>(</m:t>
                      </m:r>
                      <m:r>
                        <a:rPr kumimoji="1" lang="en-US" altLang="ja-JP" sz="1600" b="0" i="1" smtClean="0">
                          <a:latin typeface="Cambria Math" panose="02040503050406030204" pitchFamily="18" charset="0"/>
                        </a:rPr>
                        <m:t>𝑑</m:t>
                      </m:r>
                      <m:r>
                        <a:rPr kumimoji="1" lang="en-US" altLang="ja-JP" sz="1600" i="1" smtClean="0">
                          <a:latin typeface="Cambria Math" panose="02040503050406030204" pitchFamily="18" charset="0"/>
                        </a:rPr>
                        <m:t>, </m:t>
                      </m:r>
                      <m:r>
                        <a:rPr kumimoji="1" lang="en-US" altLang="ja-JP" sz="1600" b="0" i="1" smtClean="0">
                          <a:latin typeface="Cambria Math" panose="02040503050406030204" pitchFamily="18" charset="0"/>
                        </a:rPr>
                        <m:t>5</m:t>
                      </m:r>
                      <m:r>
                        <a:rPr kumimoji="1" lang="en-US" altLang="ja-JP" sz="1600" i="1" smtClean="0">
                          <a:latin typeface="Cambria Math" panose="02040503050406030204" pitchFamily="18" charset="0"/>
                        </a:rPr>
                        <m:t>)</m:t>
                      </m:r>
                    </m:oMath>
                  </m:oMathPara>
                </a14:m>
                <a:endParaRPr kumimoji="1" lang="ja-JP" altLang="en-US" sz="1600"/>
              </a:p>
            </p:txBody>
          </p:sp>
        </mc:Choice>
        <mc:Fallback xmlns="">
          <p:sp>
            <p:nvSpPr>
              <p:cNvPr id="158" name="テキスト ボックス 157">
                <a:extLst>
                  <a:ext uri="{FF2B5EF4-FFF2-40B4-BE49-F238E27FC236}">
                    <a16:creationId xmlns:a16="http://schemas.microsoft.com/office/drawing/2014/main" id="{1C3BB99A-5D65-3E17-B1E5-F11B0FEAAFD2}"/>
                  </a:ext>
                </a:extLst>
              </p:cNvPr>
              <p:cNvSpPr txBox="1">
                <a:spLocks noRot="1" noChangeAspect="1" noMove="1" noResize="1" noEditPoints="1" noAdjustHandles="1" noChangeArrowheads="1" noChangeShapeType="1" noTextEdit="1"/>
              </p:cNvSpPr>
              <p:nvPr/>
            </p:nvSpPr>
            <p:spPr>
              <a:xfrm>
                <a:off x="4227008" y="3223592"/>
                <a:ext cx="1270404" cy="338554"/>
              </a:xfrm>
              <a:prstGeom prst="rect">
                <a:avLst/>
              </a:prstGeom>
              <a:blipFill>
                <a:blip r:embed="rId11"/>
                <a:stretch>
                  <a:fillRect b="-1090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59" name="テキスト ボックス 158">
                <a:extLst>
                  <a:ext uri="{FF2B5EF4-FFF2-40B4-BE49-F238E27FC236}">
                    <a16:creationId xmlns:a16="http://schemas.microsoft.com/office/drawing/2014/main" id="{97D328CE-7C83-9291-30E3-33E4F72F8986}"/>
                  </a:ext>
                </a:extLst>
              </p:cNvPr>
              <p:cNvSpPr txBox="1"/>
              <p:nvPr/>
            </p:nvSpPr>
            <p:spPr>
              <a:xfrm>
                <a:off x="4234356" y="5433118"/>
                <a:ext cx="1270404" cy="338554"/>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r>
                        <a:rPr kumimoji="1" lang="en-US" altLang="ja-JP" sz="1600" i="1" smtClean="0">
                          <a:latin typeface="Cambria Math" panose="02040503050406030204" pitchFamily="18" charset="0"/>
                        </a:rPr>
                        <m:t>(</m:t>
                      </m:r>
                      <m:r>
                        <a:rPr kumimoji="1" lang="en-US" altLang="ja-JP" sz="1600" b="0" i="1" smtClean="0">
                          <a:latin typeface="Cambria Math" panose="02040503050406030204" pitchFamily="18" charset="0"/>
                        </a:rPr>
                        <m:t>𝑑</m:t>
                      </m:r>
                      <m:r>
                        <a:rPr kumimoji="1" lang="en-US" altLang="ja-JP" sz="1600" i="1" smtClean="0">
                          <a:latin typeface="Cambria Math" panose="02040503050406030204" pitchFamily="18" charset="0"/>
                        </a:rPr>
                        <m:t>, </m:t>
                      </m:r>
                      <m:r>
                        <a:rPr kumimoji="1" lang="en-US" altLang="ja-JP" sz="1600" b="0" i="1" smtClean="0">
                          <a:latin typeface="Cambria Math" panose="02040503050406030204" pitchFamily="18" charset="0"/>
                        </a:rPr>
                        <m:t>4</m:t>
                      </m:r>
                      <m:r>
                        <a:rPr kumimoji="1" lang="en-US" altLang="ja-JP" sz="1600" i="1" smtClean="0">
                          <a:latin typeface="Cambria Math" panose="02040503050406030204" pitchFamily="18" charset="0"/>
                        </a:rPr>
                        <m:t>)</m:t>
                      </m:r>
                    </m:oMath>
                  </m:oMathPara>
                </a14:m>
                <a:endParaRPr kumimoji="1" lang="ja-JP" altLang="en-US" sz="1600"/>
              </a:p>
            </p:txBody>
          </p:sp>
        </mc:Choice>
        <mc:Fallback xmlns="">
          <p:sp>
            <p:nvSpPr>
              <p:cNvPr id="159" name="テキスト ボックス 158">
                <a:extLst>
                  <a:ext uri="{FF2B5EF4-FFF2-40B4-BE49-F238E27FC236}">
                    <a16:creationId xmlns:a16="http://schemas.microsoft.com/office/drawing/2014/main" id="{97D328CE-7C83-9291-30E3-33E4F72F8986}"/>
                  </a:ext>
                </a:extLst>
              </p:cNvPr>
              <p:cNvSpPr txBox="1">
                <a:spLocks noRot="1" noChangeAspect="1" noMove="1" noResize="1" noEditPoints="1" noAdjustHandles="1" noChangeArrowheads="1" noChangeShapeType="1" noTextEdit="1"/>
              </p:cNvSpPr>
              <p:nvPr/>
            </p:nvSpPr>
            <p:spPr>
              <a:xfrm>
                <a:off x="4234356" y="5433118"/>
                <a:ext cx="1270404" cy="338554"/>
              </a:xfrm>
              <a:prstGeom prst="rect">
                <a:avLst/>
              </a:prstGeom>
              <a:blipFill>
                <a:blip r:embed="rId12"/>
                <a:stretch>
                  <a:fillRect b="-8929"/>
                </a:stretch>
              </a:blipFill>
            </p:spPr>
            <p:txBody>
              <a:bodyPr/>
              <a:lstStyle/>
              <a:p>
                <a:r>
                  <a:rPr lang="ja-JP" altLang="en-US">
                    <a:noFill/>
                  </a:rPr>
                  <a:t> </a:t>
                </a:r>
              </a:p>
            </p:txBody>
          </p:sp>
        </mc:Fallback>
      </mc:AlternateContent>
      <p:cxnSp>
        <p:nvCxnSpPr>
          <p:cNvPr id="166" name="直線コネクタ 165">
            <a:extLst>
              <a:ext uri="{FF2B5EF4-FFF2-40B4-BE49-F238E27FC236}">
                <a16:creationId xmlns:a16="http://schemas.microsoft.com/office/drawing/2014/main" id="{9F3C859B-7728-5272-99B1-18F67155899A}"/>
              </a:ext>
            </a:extLst>
          </p:cNvPr>
          <p:cNvCxnSpPr>
            <a:cxnSpLocks/>
          </p:cNvCxnSpPr>
          <p:nvPr/>
        </p:nvCxnSpPr>
        <p:spPr>
          <a:xfrm>
            <a:off x="9935308" y="3591145"/>
            <a:ext cx="590203" cy="0"/>
          </a:xfrm>
          <a:prstGeom prst="line">
            <a:avLst/>
          </a:prstGeom>
          <a:ln w="762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9" name="直線矢印コネクタ 178">
            <a:extLst>
              <a:ext uri="{FF2B5EF4-FFF2-40B4-BE49-F238E27FC236}">
                <a16:creationId xmlns:a16="http://schemas.microsoft.com/office/drawing/2014/main" id="{9C1BC22D-2BA3-F88B-4E81-CB4F7812C101}"/>
              </a:ext>
            </a:extLst>
          </p:cNvPr>
          <p:cNvCxnSpPr>
            <a:cxnSpLocks/>
          </p:cNvCxnSpPr>
          <p:nvPr/>
        </p:nvCxnSpPr>
        <p:spPr>
          <a:xfrm>
            <a:off x="8372514" y="3819584"/>
            <a:ext cx="3246" cy="76001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0" name="直線矢印コネクタ 179">
            <a:extLst>
              <a:ext uri="{FF2B5EF4-FFF2-40B4-BE49-F238E27FC236}">
                <a16:creationId xmlns:a16="http://schemas.microsoft.com/office/drawing/2014/main" id="{7FEC0E7C-3BAC-6F37-0F8F-EEC4C6157E89}"/>
              </a:ext>
            </a:extLst>
          </p:cNvPr>
          <p:cNvCxnSpPr>
            <a:cxnSpLocks/>
          </p:cNvCxnSpPr>
          <p:nvPr/>
        </p:nvCxnSpPr>
        <p:spPr>
          <a:xfrm>
            <a:off x="9492474" y="3819584"/>
            <a:ext cx="13738" cy="76001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1" name="直線矢印コネクタ 180">
            <a:extLst>
              <a:ext uri="{FF2B5EF4-FFF2-40B4-BE49-F238E27FC236}">
                <a16:creationId xmlns:a16="http://schemas.microsoft.com/office/drawing/2014/main" id="{B938C900-AA47-9DE6-CD46-F9434C75E3A2}"/>
              </a:ext>
            </a:extLst>
          </p:cNvPr>
          <p:cNvCxnSpPr>
            <a:cxnSpLocks/>
          </p:cNvCxnSpPr>
          <p:nvPr/>
        </p:nvCxnSpPr>
        <p:spPr>
          <a:xfrm>
            <a:off x="10900027" y="3809751"/>
            <a:ext cx="0" cy="76649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0" name="テキスト ボックス 189">
                <a:extLst>
                  <a:ext uri="{FF2B5EF4-FFF2-40B4-BE49-F238E27FC236}">
                    <a16:creationId xmlns:a16="http://schemas.microsoft.com/office/drawing/2014/main" id="{BF3404D3-CE99-A269-8F97-AB1F4E3F1529}"/>
                  </a:ext>
                </a:extLst>
              </p:cNvPr>
              <p:cNvSpPr txBox="1"/>
              <p:nvPr/>
            </p:nvSpPr>
            <p:spPr>
              <a:xfrm>
                <a:off x="1840735" y="5844919"/>
                <a:ext cx="1170338" cy="369332"/>
              </a:xfrm>
              <a:prstGeom prst="rect">
                <a:avLst/>
              </a:prstGeom>
              <a:noFill/>
            </p:spPr>
            <p:txBody>
              <a:bodyPr wrap="square">
                <a:spAutoFit/>
              </a:bodyPr>
              <a:lstStyle/>
              <a:p>
                <a:pPr algn="ctr"/>
                <a14:m>
                  <m:oMath xmlns:m="http://schemas.openxmlformats.org/officeDocument/2006/math">
                    <m:r>
                      <a:rPr kumimoji="1" lang="en-US" altLang="ja-JP" sz="1800" b="0" i="1" smtClean="0">
                        <a:latin typeface="Cambria Math" panose="02040503050406030204" pitchFamily="18" charset="0"/>
                      </a:rPr>
                      <m:t>𝑑</m:t>
                    </m:r>
                  </m:oMath>
                </a14:m>
                <a:r>
                  <a:rPr lang="ja-JP" altLang="en-US"/>
                  <a:t>：検出数</a:t>
                </a:r>
              </a:p>
            </p:txBody>
          </p:sp>
        </mc:Choice>
        <mc:Fallback xmlns="">
          <p:sp>
            <p:nvSpPr>
              <p:cNvPr id="190" name="テキスト ボックス 189">
                <a:extLst>
                  <a:ext uri="{FF2B5EF4-FFF2-40B4-BE49-F238E27FC236}">
                    <a16:creationId xmlns:a16="http://schemas.microsoft.com/office/drawing/2014/main" id="{BF3404D3-CE99-A269-8F97-AB1F4E3F1529}"/>
                  </a:ext>
                </a:extLst>
              </p:cNvPr>
              <p:cNvSpPr txBox="1">
                <a:spLocks noRot="1" noChangeAspect="1" noMove="1" noResize="1" noEditPoints="1" noAdjustHandles="1" noChangeArrowheads="1" noChangeShapeType="1" noTextEdit="1"/>
              </p:cNvSpPr>
              <p:nvPr/>
            </p:nvSpPr>
            <p:spPr>
              <a:xfrm>
                <a:off x="1840735" y="5844919"/>
                <a:ext cx="1170338" cy="369332"/>
              </a:xfrm>
              <a:prstGeom prst="rect">
                <a:avLst/>
              </a:prstGeom>
              <a:blipFill>
                <a:blip r:embed="rId13"/>
                <a:stretch>
                  <a:fillRect t="-15000" r="-2604" b="-21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91" name="テキスト ボックス 190">
                <a:extLst>
                  <a:ext uri="{FF2B5EF4-FFF2-40B4-BE49-F238E27FC236}">
                    <a16:creationId xmlns:a16="http://schemas.microsoft.com/office/drawing/2014/main" id="{81B22E6A-59DA-72D3-0E4A-AC9A533DE6F1}"/>
                  </a:ext>
                </a:extLst>
              </p:cNvPr>
              <p:cNvSpPr txBox="1"/>
              <p:nvPr/>
            </p:nvSpPr>
            <p:spPr>
              <a:xfrm>
                <a:off x="4053750" y="3437219"/>
                <a:ext cx="1600256"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ja-JP" i="1" smtClean="0">
                          <a:latin typeface="Cambria Math" panose="02040503050406030204" pitchFamily="18" charset="0"/>
                        </a:rPr>
                        <m:t>𝑂𝑛𝑒</m:t>
                      </m:r>
                      <m:r>
                        <a:rPr kumimoji="1" lang="en-US" altLang="ja-JP" i="1">
                          <a:latin typeface="Cambria Math" panose="02040503050406030204" pitchFamily="18" charset="0"/>
                        </a:rPr>
                        <m:t> </m:t>
                      </m:r>
                      <m:r>
                        <a:rPr kumimoji="1" lang="en-US" altLang="ja-JP" i="1" smtClean="0">
                          <a:latin typeface="Cambria Math" panose="02040503050406030204" pitchFamily="18" charset="0"/>
                        </a:rPr>
                        <m:t>h𝑜𝑡</m:t>
                      </m:r>
                      <m:r>
                        <a:rPr kumimoji="1" lang="en-US" altLang="ja-JP" i="1">
                          <a:latin typeface="Cambria Math" panose="02040503050406030204" pitchFamily="18" charset="0"/>
                        </a:rPr>
                        <m:t> </m:t>
                      </m:r>
                      <m:r>
                        <a:rPr kumimoji="1" lang="en-US" altLang="ja-JP" i="1" smtClean="0">
                          <a:latin typeface="Cambria Math" panose="02040503050406030204" pitchFamily="18" charset="0"/>
                        </a:rPr>
                        <m:t>𝑣𝑒𝑐𝑡𝑜</m:t>
                      </m:r>
                      <m:r>
                        <a:rPr kumimoji="1" lang="en-US" altLang="ja-JP" i="1">
                          <a:latin typeface="Cambria Math" panose="02040503050406030204" pitchFamily="18" charset="0"/>
                        </a:rPr>
                        <m:t>𝑟</m:t>
                      </m:r>
                    </m:oMath>
                  </m:oMathPara>
                </a14:m>
                <a:endParaRPr kumimoji="1" lang="ja-JP" altLang="en-US"/>
              </a:p>
            </p:txBody>
          </p:sp>
        </mc:Choice>
        <mc:Fallback xmlns="">
          <p:sp>
            <p:nvSpPr>
              <p:cNvPr id="191" name="テキスト ボックス 190">
                <a:extLst>
                  <a:ext uri="{FF2B5EF4-FFF2-40B4-BE49-F238E27FC236}">
                    <a16:creationId xmlns:a16="http://schemas.microsoft.com/office/drawing/2014/main" id="{81B22E6A-59DA-72D3-0E4A-AC9A533DE6F1}"/>
                  </a:ext>
                </a:extLst>
              </p:cNvPr>
              <p:cNvSpPr txBox="1">
                <a:spLocks noRot="1" noChangeAspect="1" noMove="1" noResize="1" noEditPoints="1" noAdjustHandles="1" noChangeArrowheads="1" noChangeShapeType="1" noTextEdit="1"/>
              </p:cNvSpPr>
              <p:nvPr/>
            </p:nvSpPr>
            <p:spPr>
              <a:xfrm>
                <a:off x="4053750" y="3437219"/>
                <a:ext cx="1600256" cy="369332"/>
              </a:xfrm>
              <a:prstGeom prst="rect">
                <a:avLst/>
              </a:prstGeom>
              <a:blipFill>
                <a:blip r:embed="rId14"/>
                <a:stretch>
                  <a:fillRect r="-4580"/>
                </a:stretch>
              </a:blipFill>
            </p:spPr>
            <p:txBody>
              <a:bodyPr/>
              <a:lstStyle/>
              <a:p>
                <a:r>
                  <a:rPr lang="ja-JP" altLang="en-US">
                    <a:noFill/>
                  </a:rPr>
                  <a:t> </a:t>
                </a:r>
              </a:p>
            </p:txBody>
          </p:sp>
        </mc:Fallback>
      </mc:AlternateContent>
      <p:sp>
        <p:nvSpPr>
          <p:cNvPr id="192" name="テキスト ボックス 191">
            <a:extLst>
              <a:ext uri="{FF2B5EF4-FFF2-40B4-BE49-F238E27FC236}">
                <a16:creationId xmlns:a16="http://schemas.microsoft.com/office/drawing/2014/main" id="{6A72B99D-741C-EA43-EE90-1C4F1D9F1F8F}"/>
              </a:ext>
            </a:extLst>
          </p:cNvPr>
          <p:cNvSpPr txBox="1"/>
          <p:nvPr/>
        </p:nvSpPr>
        <p:spPr>
          <a:xfrm>
            <a:off x="3405575" y="5740061"/>
            <a:ext cx="2971762" cy="369332"/>
          </a:xfrm>
          <a:prstGeom prst="rect">
            <a:avLst/>
          </a:prstGeom>
          <a:noFill/>
        </p:spPr>
        <p:txBody>
          <a:bodyPr wrap="square" rtlCol="0">
            <a:spAutoFit/>
          </a:bodyPr>
          <a:lstStyle/>
          <a:p>
            <a:pPr algn="ctr"/>
            <a:r>
              <a:rPr kumimoji="1" lang="ja-JP" altLang="en-US"/>
              <a:t>位置エンコーディングに使用</a:t>
            </a:r>
          </a:p>
        </p:txBody>
      </p:sp>
      <mc:AlternateContent xmlns:mc="http://schemas.openxmlformats.org/markup-compatibility/2006" xmlns:a14="http://schemas.microsoft.com/office/drawing/2010/main">
        <mc:Choice Requires="a14">
          <p:sp>
            <p:nvSpPr>
              <p:cNvPr id="193" name="テキスト ボックス 192">
                <a:extLst>
                  <a:ext uri="{FF2B5EF4-FFF2-40B4-BE49-F238E27FC236}">
                    <a16:creationId xmlns:a16="http://schemas.microsoft.com/office/drawing/2014/main" id="{A8A2BB07-72CC-CC14-4542-B4B2033D14AD}"/>
                  </a:ext>
                </a:extLst>
              </p:cNvPr>
              <p:cNvSpPr txBox="1"/>
              <p:nvPr/>
            </p:nvSpPr>
            <p:spPr>
              <a:xfrm>
                <a:off x="327987" y="5876863"/>
                <a:ext cx="1451397" cy="338554"/>
              </a:xfrm>
              <a:prstGeom prst="rect">
                <a:avLst/>
              </a:prstGeom>
              <a:noFill/>
            </p:spPr>
            <p:txBody>
              <a:bodyPr wrap="square" rtlCol="0">
                <a:spAutoFit/>
              </a:bodyPr>
              <a:lstStyle/>
              <a:p>
                <a:pPr algn="ctr"/>
                <a14:m>
                  <m:oMath xmlns:m="http://schemas.openxmlformats.org/officeDocument/2006/math">
                    <m:r>
                      <a:rPr kumimoji="1" lang="en-US" altLang="ja-JP" sz="1600" i="1" smtClean="0">
                        <a:latin typeface="Cambria Math" panose="02040503050406030204" pitchFamily="18" charset="0"/>
                      </a:rPr>
                      <m:t>()</m:t>
                    </m:r>
                    <m:r>
                      <a:rPr kumimoji="1" lang="ja-JP" altLang="en-US" sz="1600" i="1" smtClean="0">
                        <a:latin typeface="Cambria Math" panose="02040503050406030204" pitchFamily="18" charset="0"/>
                      </a:rPr>
                      <m:t>内</m:t>
                    </m:r>
                  </m:oMath>
                </a14:m>
                <a:r>
                  <a:rPr kumimoji="1" lang="ja-JP" altLang="en-US" sz="1600"/>
                  <a:t>は次元数</a:t>
                </a:r>
              </a:p>
            </p:txBody>
          </p:sp>
        </mc:Choice>
        <mc:Fallback xmlns="">
          <p:sp>
            <p:nvSpPr>
              <p:cNvPr id="193" name="テキスト ボックス 192">
                <a:extLst>
                  <a:ext uri="{FF2B5EF4-FFF2-40B4-BE49-F238E27FC236}">
                    <a16:creationId xmlns:a16="http://schemas.microsoft.com/office/drawing/2014/main" id="{A8A2BB07-72CC-CC14-4542-B4B2033D14AD}"/>
                  </a:ext>
                </a:extLst>
              </p:cNvPr>
              <p:cNvSpPr txBox="1">
                <a:spLocks noRot="1" noChangeAspect="1" noMove="1" noResize="1" noEditPoints="1" noAdjustHandles="1" noChangeArrowheads="1" noChangeShapeType="1" noTextEdit="1"/>
              </p:cNvSpPr>
              <p:nvPr/>
            </p:nvSpPr>
            <p:spPr>
              <a:xfrm>
                <a:off x="327987" y="5876863"/>
                <a:ext cx="1451397" cy="338554"/>
              </a:xfrm>
              <a:prstGeom prst="rect">
                <a:avLst/>
              </a:prstGeom>
              <a:blipFill>
                <a:blip r:embed="rId15"/>
                <a:stretch>
                  <a:fillRect t="-8929" r="-420" b="-17857"/>
                </a:stretch>
              </a:blipFill>
            </p:spPr>
            <p:txBody>
              <a:bodyPr/>
              <a:lstStyle/>
              <a:p>
                <a:r>
                  <a:rPr lang="ja-JP" altLang="en-US">
                    <a:noFill/>
                  </a:rPr>
                  <a:t> </a:t>
                </a:r>
              </a:p>
            </p:txBody>
          </p:sp>
        </mc:Fallback>
      </mc:AlternateContent>
      <p:sp>
        <p:nvSpPr>
          <p:cNvPr id="194" name="正方形/長方形 193">
            <a:extLst>
              <a:ext uri="{FF2B5EF4-FFF2-40B4-BE49-F238E27FC236}">
                <a16:creationId xmlns:a16="http://schemas.microsoft.com/office/drawing/2014/main" id="{E2BA2491-1EF4-939A-C259-F327AC7B9710}"/>
              </a:ext>
            </a:extLst>
          </p:cNvPr>
          <p:cNvSpPr/>
          <p:nvPr/>
        </p:nvSpPr>
        <p:spPr>
          <a:xfrm>
            <a:off x="5128212" y="864706"/>
            <a:ext cx="135421" cy="309797"/>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5" name="正方形/長方形 194">
            <a:extLst>
              <a:ext uri="{FF2B5EF4-FFF2-40B4-BE49-F238E27FC236}">
                <a16:creationId xmlns:a16="http://schemas.microsoft.com/office/drawing/2014/main" id="{1C54DB51-CC1A-B719-0C5C-A1EF092D73F4}"/>
              </a:ext>
            </a:extLst>
          </p:cNvPr>
          <p:cNvSpPr/>
          <p:nvPr/>
        </p:nvSpPr>
        <p:spPr>
          <a:xfrm>
            <a:off x="5559956" y="882529"/>
            <a:ext cx="121324" cy="269495"/>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6" name="正方形/長方形 195">
            <a:extLst>
              <a:ext uri="{FF2B5EF4-FFF2-40B4-BE49-F238E27FC236}">
                <a16:creationId xmlns:a16="http://schemas.microsoft.com/office/drawing/2014/main" id="{EA9980A7-16EE-C981-9CF7-FDAE2737C78D}"/>
              </a:ext>
            </a:extLst>
          </p:cNvPr>
          <p:cNvSpPr/>
          <p:nvPr/>
        </p:nvSpPr>
        <p:spPr>
          <a:xfrm>
            <a:off x="5278334" y="788638"/>
            <a:ext cx="135421" cy="243309"/>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 name="コネクタ: カギ線 4">
            <a:extLst>
              <a:ext uri="{FF2B5EF4-FFF2-40B4-BE49-F238E27FC236}">
                <a16:creationId xmlns:a16="http://schemas.microsoft.com/office/drawing/2014/main" id="{65583C87-987F-640B-D8E2-D8E0DB66C376}"/>
              </a:ext>
            </a:extLst>
          </p:cNvPr>
          <p:cNvCxnSpPr>
            <a:cxnSpLocks/>
            <a:stCxn id="45" idx="3"/>
          </p:cNvCxnSpPr>
          <p:nvPr/>
        </p:nvCxnSpPr>
        <p:spPr>
          <a:xfrm>
            <a:off x="5512639" y="5146670"/>
            <a:ext cx="5156665" cy="174077"/>
          </a:xfrm>
          <a:prstGeom prst="bentConnector3">
            <a:avLst>
              <a:gd name="adj1" fmla="val 99995"/>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線矢印コネクタ 19">
            <a:extLst>
              <a:ext uri="{FF2B5EF4-FFF2-40B4-BE49-F238E27FC236}">
                <a16:creationId xmlns:a16="http://schemas.microsoft.com/office/drawing/2014/main" id="{51A0BC3C-6DFB-98B9-41D6-D7C342A96274}"/>
              </a:ext>
            </a:extLst>
          </p:cNvPr>
          <p:cNvCxnSpPr/>
          <p:nvPr/>
        </p:nvCxnSpPr>
        <p:spPr>
          <a:xfrm>
            <a:off x="9199148" y="5146669"/>
            <a:ext cx="0" cy="17407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F2A6E292-3257-C875-5458-B3E2CB6316FA}"/>
              </a:ext>
            </a:extLst>
          </p:cNvPr>
          <p:cNvCxnSpPr/>
          <p:nvPr/>
        </p:nvCxnSpPr>
        <p:spPr>
          <a:xfrm>
            <a:off x="8124049" y="5129573"/>
            <a:ext cx="0" cy="17407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0" name="四角形: 角を丸くする 69">
            <a:extLst>
              <a:ext uri="{FF2B5EF4-FFF2-40B4-BE49-F238E27FC236}">
                <a16:creationId xmlns:a16="http://schemas.microsoft.com/office/drawing/2014/main" id="{B91D5AF2-5715-BD5D-A5A8-4E2E72AE02E0}"/>
              </a:ext>
            </a:extLst>
          </p:cNvPr>
          <p:cNvSpPr/>
          <p:nvPr/>
        </p:nvSpPr>
        <p:spPr>
          <a:xfrm>
            <a:off x="5667240" y="4924608"/>
            <a:ext cx="775829" cy="432618"/>
          </a:xfrm>
          <a:prstGeom prst="roundRect">
            <a:avLst/>
          </a:prstGeom>
          <a:solidFill>
            <a:schemeClr val="bg1"/>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2400">
                <a:solidFill>
                  <a:schemeClr val="tx1"/>
                </a:solidFill>
                <a:latin typeface="Arial Black" panose="020B0A04020102020204" pitchFamily="34" charset="0"/>
              </a:rPr>
              <a:t>FC</a:t>
            </a:r>
            <a:endParaRPr kumimoji="1" lang="ja-JP" altLang="en-US" sz="2400">
              <a:solidFill>
                <a:schemeClr val="tx1"/>
              </a:solidFill>
              <a:latin typeface="Arial Black" panose="020B0A04020102020204" pitchFamily="34" charset="0"/>
            </a:endParaRPr>
          </a:p>
        </p:txBody>
      </p:sp>
      <p:sp>
        <p:nvSpPr>
          <p:cNvPr id="37" name="四角形: 角を丸くする 36">
            <a:extLst>
              <a:ext uri="{FF2B5EF4-FFF2-40B4-BE49-F238E27FC236}">
                <a16:creationId xmlns:a16="http://schemas.microsoft.com/office/drawing/2014/main" id="{EDD619F0-EB82-1D4E-D46A-6B90D8891471}"/>
              </a:ext>
            </a:extLst>
          </p:cNvPr>
          <p:cNvSpPr/>
          <p:nvPr/>
        </p:nvSpPr>
        <p:spPr>
          <a:xfrm>
            <a:off x="7800497" y="1423249"/>
            <a:ext cx="1052254" cy="463917"/>
          </a:xfrm>
          <a:prstGeom prst="roundRect">
            <a:avLst/>
          </a:prstGeom>
          <a:solidFill>
            <a:schemeClr val="bg1"/>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1600">
                <a:solidFill>
                  <a:schemeClr val="tx1"/>
                </a:solidFill>
                <a:latin typeface="Arial Black" panose="020B0A04020102020204" pitchFamily="34" charset="0"/>
              </a:rPr>
              <a:t>CNN </a:t>
            </a:r>
          </a:p>
          <a:p>
            <a:pPr algn="ctr"/>
            <a:r>
              <a:rPr kumimoji="1" lang="en-US" altLang="ja-JP" sz="1600">
                <a:solidFill>
                  <a:schemeClr val="tx1"/>
                </a:solidFill>
                <a:latin typeface="Arial Black" panose="020B0A04020102020204" pitchFamily="34" charset="0"/>
              </a:rPr>
              <a:t>Flatten</a:t>
            </a:r>
            <a:endParaRPr kumimoji="1" lang="ja-JP" altLang="en-US" sz="1600">
              <a:solidFill>
                <a:schemeClr val="tx1"/>
              </a:solidFill>
              <a:latin typeface="Arial Black" panose="020B0A04020102020204" pitchFamily="34" charset="0"/>
            </a:endParaRPr>
          </a:p>
        </p:txBody>
      </p:sp>
      <p:sp>
        <p:nvSpPr>
          <p:cNvPr id="38" name="四角形: 角を丸くする 37">
            <a:extLst>
              <a:ext uri="{FF2B5EF4-FFF2-40B4-BE49-F238E27FC236}">
                <a16:creationId xmlns:a16="http://schemas.microsoft.com/office/drawing/2014/main" id="{79941879-8CD7-0C27-B976-40BC748B688D}"/>
              </a:ext>
            </a:extLst>
          </p:cNvPr>
          <p:cNvSpPr/>
          <p:nvPr/>
        </p:nvSpPr>
        <p:spPr>
          <a:xfrm>
            <a:off x="7916414" y="3927250"/>
            <a:ext cx="915951" cy="432618"/>
          </a:xfrm>
          <a:prstGeom prst="roundRect">
            <a:avLst/>
          </a:prstGeom>
          <a:solidFill>
            <a:schemeClr val="bg1"/>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2400">
                <a:solidFill>
                  <a:schemeClr val="tx1"/>
                </a:solidFill>
                <a:latin typeface="Arial Black" panose="020B0A04020102020204" pitchFamily="34" charset="0"/>
              </a:rPr>
              <a:t>FC</a:t>
            </a:r>
            <a:endParaRPr kumimoji="1" lang="ja-JP" altLang="en-US" sz="2400">
              <a:solidFill>
                <a:schemeClr val="tx1"/>
              </a:solidFill>
              <a:latin typeface="Arial Black" panose="020B0A04020102020204" pitchFamily="34" charset="0"/>
            </a:endParaRPr>
          </a:p>
        </p:txBody>
      </p:sp>
      <p:sp>
        <p:nvSpPr>
          <p:cNvPr id="39" name="四角形: 角を丸くする 38">
            <a:extLst>
              <a:ext uri="{FF2B5EF4-FFF2-40B4-BE49-F238E27FC236}">
                <a16:creationId xmlns:a16="http://schemas.microsoft.com/office/drawing/2014/main" id="{A5863FC5-0CEF-7B8D-5811-44B83B0713A6}"/>
              </a:ext>
            </a:extLst>
          </p:cNvPr>
          <p:cNvSpPr/>
          <p:nvPr/>
        </p:nvSpPr>
        <p:spPr>
          <a:xfrm>
            <a:off x="9035786" y="3926844"/>
            <a:ext cx="915951" cy="432618"/>
          </a:xfrm>
          <a:prstGeom prst="roundRect">
            <a:avLst/>
          </a:prstGeom>
          <a:solidFill>
            <a:schemeClr val="bg1"/>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2400">
                <a:solidFill>
                  <a:schemeClr val="tx1"/>
                </a:solidFill>
                <a:latin typeface="Arial Black" panose="020B0A04020102020204" pitchFamily="34" charset="0"/>
              </a:rPr>
              <a:t>FC</a:t>
            </a:r>
            <a:endParaRPr kumimoji="1" lang="ja-JP" altLang="en-US" sz="2400">
              <a:solidFill>
                <a:schemeClr val="tx1"/>
              </a:solidFill>
              <a:latin typeface="Arial Black" panose="020B0A04020102020204" pitchFamily="34" charset="0"/>
            </a:endParaRPr>
          </a:p>
        </p:txBody>
      </p:sp>
      <p:sp>
        <p:nvSpPr>
          <p:cNvPr id="40" name="四角形: 角を丸くする 39">
            <a:extLst>
              <a:ext uri="{FF2B5EF4-FFF2-40B4-BE49-F238E27FC236}">
                <a16:creationId xmlns:a16="http://schemas.microsoft.com/office/drawing/2014/main" id="{DBC34D13-2DD7-83E7-2E31-12A7E5DB5DB8}"/>
              </a:ext>
            </a:extLst>
          </p:cNvPr>
          <p:cNvSpPr/>
          <p:nvPr/>
        </p:nvSpPr>
        <p:spPr>
          <a:xfrm>
            <a:off x="10444587" y="3928291"/>
            <a:ext cx="915951" cy="432618"/>
          </a:xfrm>
          <a:prstGeom prst="roundRect">
            <a:avLst/>
          </a:prstGeom>
          <a:solidFill>
            <a:schemeClr val="bg1"/>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2400">
                <a:solidFill>
                  <a:schemeClr val="tx1"/>
                </a:solidFill>
                <a:latin typeface="Arial Black" panose="020B0A04020102020204" pitchFamily="34" charset="0"/>
              </a:rPr>
              <a:t>FC</a:t>
            </a:r>
            <a:endParaRPr kumimoji="1" lang="ja-JP" altLang="en-US" sz="2400">
              <a:solidFill>
                <a:schemeClr val="tx1"/>
              </a:solidFill>
              <a:latin typeface="Arial Black" panose="020B0A04020102020204" pitchFamily="34" charset="0"/>
            </a:endParaRPr>
          </a:p>
        </p:txBody>
      </p:sp>
      <p:sp>
        <p:nvSpPr>
          <p:cNvPr id="43" name="四角形: 角を丸くする 42">
            <a:extLst>
              <a:ext uri="{FF2B5EF4-FFF2-40B4-BE49-F238E27FC236}">
                <a16:creationId xmlns:a16="http://schemas.microsoft.com/office/drawing/2014/main" id="{826C28EE-87AE-CFEA-6D80-6ED1F11E363E}"/>
              </a:ext>
            </a:extLst>
          </p:cNvPr>
          <p:cNvSpPr/>
          <p:nvPr/>
        </p:nvSpPr>
        <p:spPr>
          <a:xfrm>
            <a:off x="8921877" y="1421899"/>
            <a:ext cx="1052254" cy="463917"/>
          </a:xfrm>
          <a:prstGeom prst="roundRect">
            <a:avLst/>
          </a:prstGeom>
          <a:solidFill>
            <a:schemeClr val="bg1"/>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1600">
                <a:solidFill>
                  <a:schemeClr val="tx1"/>
                </a:solidFill>
                <a:latin typeface="Arial Black" panose="020B0A04020102020204" pitchFamily="34" charset="0"/>
              </a:rPr>
              <a:t>CNN </a:t>
            </a:r>
          </a:p>
          <a:p>
            <a:pPr algn="ctr"/>
            <a:r>
              <a:rPr kumimoji="1" lang="en-US" altLang="ja-JP" sz="1600">
                <a:solidFill>
                  <a:schemeClr val="tx1"/>
                </a:solidFill>
                <a:latin typeface="Arial Black" panose="020B0A04020102020204" pitchFamily="34" charset="0"/>
              </a:rPr>
              <a:t>Flatten</a:t>
            </a:r>
            <a:endParaRPr kumimoji="1" lang="ja-JP" altLang="en-US" sz="1600">
              <a:solidFill>
                <a:schemeClr val="tx1"/>
              </a:solidFill>
              <a:latin typeface="Arial Black" panose="020B0A04020102020204" pitchFamily="34" charset="0"/>
            </a:endParaRPr>
          </a:p>
        </p:txBody>
      </p:sp>
      <p:sp>
        <p:nvSpPr>
          <p:cNvPr id="55" name="四角形: 角を丸くする 54">
            <a:extLst>
              <a:ext uri="{FF2B5EF4-FFF2-40B4-BE49-F238E27FC236}">
                <a16:creationId xmlns:a16="http://schemas.microsoft.com/office/drawing/2014/main" id="{A08D7A10-C2D3-727D-FB6A-AACADEDB6D56}"/>
              </a:ext>
            </a:extLst>
          </p:cNvPr>
          <p:cNvSpPr/>
          <p:nvPr/>
        </p:nvSpPr>
        <p:spPr>
          <a:xfrm>
            <a:off x="10334637" y="1415209"/>
            <a:ext cx="1052254" cy="463917"/>
          </a:xfrm>
          <a:prstGeom prst="roundRect">
            <a:avLst/>
          </a:prstGeom>
          <a:solidFill>
            <a:schemeClr val="bg1"/>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1600">
                <a:solidFill>
                  <a:schemeClr val="tx1"/>
                </a:solidFill>
                <a:latin typeface="Arial Black" panose="020B0A04020102020204" pitchFamily="34" charset="0"/>
              </a:rPr>
              <a:t>CNN </a:t>
            </a:r>
          </a:p>
          <a:p>
            <a:pPr algn="ctr"/>
            <a:r>
              <a:rPr kumimoji="1" lang="en-US" altLang="ja-JP" sz="1600">
                <a:solidFill>
                  <a:schemeClr val="tx1"/>
                </a:solidFill>
                <a:latin typeface="Arial Black" panose="020B0A04020102020204" pitchFamily="34" charset="0"/>
              </a:rPr>
              <a:t>Flatten</a:t>
            </a:r>
            <a:endParaRPr kumimoji="1" lang="ja-JP" altLang="en-US" sz="1600">
              <a:solidFill>
                <a:schemeClr val="tx1"/>
              </a:solidFill>
              <a:latin typeface="Arial Black" panose="020B0A04020102020204" pitchFamily="34" charset="0"/>
            </a:endParaRPr>
          </a:p>
        </p:txBody>
      </p:sp>
      <p:sp>
        <p:nvSpPr>
          <p:cNvPr id="59" name="テキスト ボックス 58">
            <a:extLst>
              <a:ext uri="{FF2B5EF4-FFF2-40B4-BE49-F238E27FC236}">
                <a16:creationId xmlns:a16="http://schemas.microsoft.com/office/drawing/2014/main" id="{A2513ED3-7A30-C5DE-75C8-005FE1613E0C}"/>
              </a:ext>
            </a:extLst>
          </p:cNvPr>
          <p:cNvSpPr txBox="1"/>
          <p:nvPr/>
        </p:nvSpPr>
        <p:spPr>
          <a:xfrm>
            <a:off x="89167" y="6315956"/>
            <a:ext cx="10078090" cy="600164"/>
          </a:xfrm>
          <a:prstGeom prst="rect">
            <a:avLst/>
          </a:prstGeom>
          <a:noFill/>
        </p:spPr>
        <p:txBody>
          <a:bodyPr wrap="square">
            <a:spAutoFit/>
          </a:bodyPr>
          <a:lstStyle/>
          <a:p>
            <a:r>
              <a:rPr lang="en-US" altLang="ja-JP" sz="1100" b="1">
                <a:solidFill>
                  <a:schemeClr val="bg1"/>
                </a:solidFill>
                <a:latin typeface="+mn-ea"/>
              </a:rPr>
              <a:t>[5]</a:t>
            </a:r>
            <a:r>
              <a:rPr lang="en-US" altLang="ja-JP" sz="1100" b="1" i="0">
                <a:solidFill>
                  <a:schemeClr val="bg1"/>
                </a:solidFill>
                <a:effectLst/>
                <a:latin typeface="+mn-ea"/>
              </a:rPr>
              <a:t> Kaiming He, Xiangyu Zhang, Shaoqing Ren, and Jian Sun. Deep residual learning for image recognition. In Proceedings of the IEEE conference on computer vision and  pattern recognition, pp. 770–778, 2016.</a:t>
            </a:r>
            <a:endParaRPr lang="en-US" altLang="ja-JP" sz="1100" b="1">
              <a:solidFill>
                <a:schemeClr val="bg1"/>
              </a:solidFill>
              <a:latin typeface="+mn-ea"/>
            </a:endParaRPr>
          </a:p>
          <a:p>
            <a:r>
              <a:rPr lang="en-US" altLang="ja-JP" sz="1100" b="1">
                <a:solidFill>
                  <a:schemeClr val="bg1"/>
                </a:solidFill>
                <a:latin typeface="+mn-ea"/>
              </a:rPr>
              <a:t>[6] K</a:t>
            </a:r>
            <a:r>
              <a:rPr lang="en-US" altLang="ja-JP" sz="1100" b="1" i="0">
                <a:solidFill>
                  <a:schemeClr val="bg1"/>
                </a:solidFill>
                <a:effectLst/>
                <a:latin typeface="+mn-ea"/>
              </a:rPr>
              <a:t>aren Simonyan and Andrew Zisserman. Very deep convolutional networks for large-scale image recognition, 2015.</a:t>
            </a:r>
            <a:endParaRPr lang="ja-JP" altLang="en-US" sz="1100" b="1">
              <a:solidFill>
                <a:schemeClr val="bg1"/>
              </a:solidFill>
              <a:latin typeface="+mn-ea"/>
            </a:endParaRPr>
          </a:p>
        </p:txBody>
      </p:sp>
      <p:cxnSp>
        <p:nvCxnSpPr>
          <p:cNvPr id="15" name="コネクタ: カギ線 14">
            <a:extLst>
              <a:ext uri="{FF2B5EF4-FFF2-40B4-BE49-F238E27FC236}">
                <a16:creationId xmlns:a16="http://schemas.microsoft.com/office/drawing/2014/main" id="{A80D424B-95BD-5DA1-DBEF-2794132E82E0}"/>
              </a:ext>
            </a:extLst>
          </p:cNvPr>
          <p:cNvCxnSpPr>
            <a:stCxn id="14" idx="2"/>
            <a:endCxn id="41" idx="1"/>
          </p:cNvCxnSpPr>
          <p:nvPr/>
        </p:nvCxnSpPr>
        <p:spPr>
          <a:xfrm rot="16200000" flipH="1">
            <a:off x="1742127" y="1109479"/>
            <a:ext cx="545004" cy="1184835"/>
          </a:xfrm>
          <a:prstGeom prst="bentConnector2">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04453291"/>
      </p:ext>
    </p:extLst>
  </p:cSld>
  <p:clrMapOvr>
    <a:masterClrMapping/>
  </p:clrMapOvr>
  <mc:AlternateContent xmlns:mc="http://schemas.openxmlformats.org/markup-compatibility/2006" xmlns:p14="http://schemas.microsoft.com/office/powerpoint/2010/main">
    <mc:Choice Requires="p14">
      <p:transition spd="slow" p14:dur="2000" advTm="22896"/>
    </mc:Choice>
    <mc:Fallback xmlns="">
      <p:transition spd="slow" advTm="2289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73"/>
                                        </p:tgtEl>
                                        <p:attrNameLst>
                                          <p:attrName>style.visibility</p:attrName>
                                        </p:attrNameLst>
                                      </p:cBhvr>
                                      <p:to>
                                        <p:strVal val="visible"/>
                                      </p:to>
                                    </p:set>
                                    <p:animEffect transition="in" filter="fade">
                                      <p:cBhvr>
                                        <p:cTn id="11" dur="500"/>
                                        <p:tgtEl>
                                          <p:spTgt spid="73"/>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46"/>
                                        </p:tgtEl>
                                        <p:attrNameLst>
                                          <p:attrName>style.visibility</p:attrName>
                                        </p:attrNameLst>
                                      </p:cBhvr>
                                      <p:to>
                                        <p:strVal val="visible"/>
                                      </p:to>
                                    </p:set>
                                    <p:animEffect transition="in" filter="fade">
                                      <p:cBhvr>
                                        <p:cTn id="18" dur="500"/>
                                        <p:tgtEl>
                                          <p:spTgt spid="14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41"/>
                                        </p:tgtEl>
                                        <p:attrNameLst>
                                          <p:attrName>style.visibility</p:attrName>
                                        </p:attrNameLst>
                                      </p:cBhvr>
                                      <p:to>
                                        <p:strVal val="visible"/>
                                      </p:to>
                                    </p:set>
                                    <p:animEffect transition="in" filter="fade">
                                      <p:cBhvr>
                                        <p:cTn id="23" dur="500"/>
                                        <p:tgtEl>
                                          <p:spTgt spid="41"/>
                                        </p:tgtEl>
                                      </p:cBhvr>
                                    </p:animEffect>
                                  </p:childTnLst>
                                </p:cTn>
                              </p:par>
                              <p:par>
                                <p:cTn id="24" presetID="10" presetClass="entr" presetSubtype="0" fill="hold" nodeType="with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fade">
                                      <p:cBhvr>
                                        <p:cTn id="26" dur="500"/>
                                        <p:tgtEl>
                                          <p:spTgt spid="15"/>
                                        </p:tgtEl>
                                      </p:cBhvr>
                                    </p:animEffect>
                                  </p:childTnLst>
                                </p:cTn>
                              </p:par>
                              <p:par>
                                <p:cTn id="27" presetID="10" presetClass="entr" presetSubtype="0" fill="hold" nodeType="withEffect">
                                  <p:stCondLst>
                                    <p:cond delay="0"/>
                                  </p:stCondLst>
                                  <p:childTnLst>
                                    <p:set>
                                      <p:cBhvr>
                                        <p:cTn id="28" dur="1" fill="hold">
                                          <p:stCondLst>
                                            <p:cond delay="0"/>
                                          </p:stCondLst>
                                        </p:cTn>
                                        <p:tgtEl>
                                          <p:spTgt spid="105"/>
                                        </p:tgtEl>
                                        <p:attrNameLst>
                                          <p:attrName>style.visibility</p:attrName>
                                        </p:attrNameLst>
                                      </p:cBhvr>
                                      <p:to>
                                        <p:strVal val="visible"/>
                                      </p:to>
                                    </p:set>
                                    <p:animEffect transition="in" filter="fade">
                                      <p:cBhvr>
                                        <p:cTn id="29" dur="500"/>
                                        <p:tgtEl>
                                          <p:spTgt spid="105"/>
                                        </p:tgtEl>
                                      </p:cBhvr>
                                    </p:animEffect>
                                  </p:childTnLst>
                                </p:cTn>
                              </p:par>
                              <p:par>
                                <p:cTn id="30" presetID="10" presetClass="entr" presetSubtype="0" fill="hold" nodeType="withEffect">
                                  <p:stCondLst>
                                    <p:cond delay="0"/>
                                  </p:stCondLst>
                                  <p:childTnLst>
                                    <p:set>
                                      <p:cBhvr>
                                        <p:cTn id="31" dur="1" fill="hold">
                                          <p:stCondLst>
                                            <p:cond delay="0"/>
                                          </p:stCondLst>
                                        </p:cTn>
                                        <p:tgtEl>
                                          <p:spTgt spid="104"/>
                                        </p:tgtEl>
                                        <p:attrNameLst>
                                          <p:attrName>style.visibility</p:attrName>
                                        </p:attrNameLst>
                                      </p:cBhvr>
                                      <p:to>
                                        <p:strVal val="visible"/>
                                      </p:to>
                                    </p:set>
                                    <p:animEffect transition="in" filter="fade">
                                      <p:cBhvr>
                                        <p:cTn id="32" dur="500"/>
                                        <p:tgtEl>
                                          <p:spTgt spid="104"/>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46"/>
                                        </p:tgtEl>
                                        <p:attrNameLst>
                                          <p:attrName>style.visibility</p:attrName>
                                        </p:attrNameLst>
                                      </p:cBhvr>
                                      <p:to>
                                        <p:strVal val="visible"/>
                                      </p:to>
                                    </p:set>
                                    <p:animEffect transition="in" filter="fade">
                                      <p:cBhvr>
                                        <p:cTn id="35" dur="500"/>
                                        <p:tgtEl>
                                          <p:spTgt spid="46"/>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58"/>
                                        </p:tgtEl>
                                        <p:attrNameLst>
                                          <p:attrName>style.visibility</p:attrName>
                                        </p:attrNameLst>
                                      </p:cBhvr>
                                      <p:to>
                                        <p:strVal val="visible"/>
                                      </p:to>
                                    </p:set>
                                    <p:animEffect transition="in" filter="fade">
                                      <p:cBhvr>
                                        <p:cTn id="38" dur="500"/>
                                        <p:tgtEl>
                                          <p:spTgt spid="158"/>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45"/>
                                        </p:tgtEl>
                                        <p:attrNameLst>
                                          <p:attrName>style.visibility</p:attrName>
                                        </p:attrNameLst>
                                      </p:cBhvr>
                                      <p:to>
                                        <p:strVal val="visible"/>
                                      </p:to>
                                    </p:set>
                                    <p:animEffect transition="in" filter="fade">
                                      <p:cBhvr>
                                        <p:cTn id="41" dur="500"/>
                                        <p:tgtEl>
                                          <p:spTgt spid="45"/>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59"/>
                                        </p:tgtEl>
                                        <p:attrNameLst>
                                          <p:attrName>style.visibility</p:attrName>
                                        </p:attrNameLst>
                                      </p:cBhvr>
                                      <p:to>
                                        <p:strVal val="visible"/>
                                      </p:to>
                                    </p:set>
                                    <p:animEffect transition="in" filter="fade">
                                      <p:cBhvr>
                                        <p:cTn id="44" dur="500"/>
                                        <p:tgtEl>
                                          <p:spTgt spid="159"/>
                                        </p:tgtEl>
                                      </p:cBhvr>
                                    </p:animEffect>
                                  </p:childTnLst>
                                </p:cTn>
                              </p:par>
                              <p:par>
                                <p:cTn id="45" presetID="1" presetClass="entr" presetSubtype="0" fill="hold" grpId="0" nodeType="withEffect">
                                  <p:stCondLst>
                                    <p:cond delay="0"/>
                                  </p:stCondLst>
                                  <p:childTnLst>
                                    <p:set>
                                      <p:cBhvr>
                                        <p:cTn id="46" dur="1" fill="hold">
                                          <p:stCondLst>
                                            <p:cond delay="0"/>
                                          </p:stCondLst>
                                        </p:cTn>
                                        <p:tgtEl>
                                          <p:spTgt spid="191"/>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138"/>
                                        </p:tgtEl>
                                        <p:attrNameLst>
                                          <p:attrName>style.visibility</p:attrName>
                                        </p:attrNameLst>
                                      </p:cBhvr>
                                      <p:to>
                                        <p:strVal val="visible"/>
                                      </p:to>
                                    </p:set>
                                    <p:animEffect transition="in" filter="fade">
                                      <p:cBhvr>
                                        <p:cTn id="51" dur="500"/>
                                        <p:tgtEl>
                                          <p:spTgt spid="138"/>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139"/>
                                        </p:tgtEl>
                                        <p:attrNameLst>
                                          <p:attrName>style.visibility</p:attrName>
                                        </p:attrNameLst>
                                      </p:cBhvr>
                                      <p:to>
                                        <p:strVal val="visible"/>
                                      </p:to>
                                    </p:set>
                                    <p:animEffect transition="in" filter="fade">
                                      <p:cBhvr>
                                        <p:cTn id="54" dur="500"/>
                                        <p:tgtEl>
                                          <p:spTgt spid="139"/>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140"/>
                                        </p:tgtEl>
                                        <p:attrNameLst>
                                          <p:attrName>style.visibility</p:attrName>
                                        </p:attrNameLst>
                                      </p:cBhvr>
                                      <p:to>
                                        <p:strVal val="visible"/>
                                      </p:to>
                                    </p:set>
                                    <p:animEffect transition="in" filter="fade">
                                      <p:cBhvr>
                                        <p:cTn id="57" dur="500"/>
                                        <p:tgtEl>
                                          <p:spTgt spid="140"/>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141"/>
                                        </p:tgtEl>
                                        <p:attrNameLst>
                                          <p:attrName>style.visibility</p:attrName>
                                        </p:attrNameLst>
                                      </p:cBhvr>
                                      <p:to>
                                        <p:strVal val="visible"/>
                                      </p:to>
                                    </p:set>
                                    <p:animEffect transition="in" filter="fade">
                                      <p:cBhvr>
                                        <p:cTn id="60" dur="500"/>
                                        <p:tgtEl>
                                          <p:spTgt spid="141"/>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142"/>
                                        </p:tgtEl>
                                        <p:attrNameLst>
                                          <p:attrName>style.visibility</p:attrName>
                                        </p:attrNameLst>
                                      </p:cBhvr>
                                      <p:to>
                                        <p:strVal val="visible"/>
                                      </p:to>
                                    </p:set>
                                    <p:animEffect transition="in" filter="fade">
                                      <p:cBhvr>
                                        <p:cTn id="63" dur="500"/>
                                        <p:tgtEl>
                                          <p:spTgt spid="142"/>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143"/>
                                        </p:tgtEl>
                                        <p:attrNameLst>
                                          <p:attrName>style.visibility</p:attrName>
                                        </p:attrNameLst>
                                      </p:cBhvr>
                                      <p:to>
                                        <p:strVal val="visible"/>
                                      </p:to>
                                    </p:set>
                                    <p:animEffect transition="in" filter="fade">
                                      <p:cBhvr>
                                        <p:cTn id="66" dur="500"/>
                                        <p:tgtEl>
                                          <p:spTgt spid="143"/>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144"/>
                                        </p:tgtEl>
                                        <p:attrNameLst>
                                          <p:attrName>style.visibility</p:attrName>
                                        </p:attrNameLst>
                                      </p:cBhvr>
                                      <p:to>
                                        <p:strVal val="visible"/>
                                      </p:to>
                                    </p:set>
                                    <p:animEffect transition="in" filter="fade">
                                      <p:cBhvr>
                                        <p:cTn id="69" dur="500"/>
                                        <p:tgtEl>
                                          <p:spTgt spid="144"/>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82"/>
                                        </p:tgtEl>
                                        <p:attrNameLst>
                                          <p:attrName>style.visibility</p:attrName>
                                        </p:attrNameLst>
                                      </p:cBhvr>
                                      <p:to>
                                        <p:strVal val="visible"/>
                                      </p:to>
                                    </p:set>
                                    <p:animEffect transition="in" filter="fade">
                                      <p:cBhvr>
                                        <p:cTn id="74" dur="500"/>
                                        <p:tgtEl>
                                          <p:spTgt spid="82"/>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23"/>
                                        </p:tgtEl>
                                        <p:attrNameLst>
                                          <p:attrName>style.visibility</p:attrName>
                                        </p:attrNameLst>
                                      </p:cBhvr>
                                      <p:to>
                                        <p:strVal val="visible"/>
                                      </p:to>
                                    </p:set>
                                    <p:animEffect transition="in" filter="fade">
                                      <p:cBhvr>
                                        <p:cTn id="77" dur="500"/>
                                        <p:tgtEl>
                                          <p:spTgt spid="23"/>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24"/>
                                        </p:tgtEl>
                                        <p:attrNameLst>
                                          <p:attrName>style.visibility</p:attrName>
                                        </p:attrNameLst>
                                      </p:cBhvr>
                                      <p:to>
                                        <p:strVal val="visible"/>
                                      </p:to>
                                    </p:set>
                                    <p:animEffect transition="in" filter="fade">
                                      <p:cBhvr>
                                        <p:cTn id="80" dur="500"/>
                                        <p:tgtEl>
                                          <p:spTgt spid="24"/>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26"/>
                                        </p:tgtEl>
                                        <p:attrNameLst>
                                          <p:attrName>style.visibility</p:attrName>
                                        </p:attrNameLst>
                                      </p:cBhvr>
                                      <p:to>
                                        <p:strVal val="visible"/>
                                      </p:to>
                                    </p:set>
                                    <p:animEffect transition="in" filter="fade">
                                      <p:cBhvr>
                                        <p:cTn id="83" dur="500"/>
                                        <p:tgtEl>
                                          <p:spTgt spid="26"/>
                                        </p:tgtEl>
                                      </p:cBhvr>
                                    </p:animEffect>
                                  </p:childTnLst>
                                </p:cTn>
                              </p:par>
                              <p:par>
                                <p:cTn id="84" presetID="10" presetClass="entr" presetSubtype="0" fill="hold" nodeType="withEffect">
                                  <p:stCondLst>
                                    <p:cond delay="0"/>
                                  </p:stCondLst>
                                  <p:childTnLst>
                                    <p:set>
                                      <p:cBhvr>
                                        <p:cTn id="85" dur="1" fill="hold">
                                          <p:stCondLst>
                                            <p:cond delay="0"/>
                                          </p:stCondLst>
                                        </p:cTn>
                                        <p:tgtEl>
                                          <p:spTgt spid="27"/>
                                        </p:tgtEl>
                                        <p:attrNameLst>
                                          <p:attrName>style.visibility</p:attrName>
                                        </p:attrNameLst>
                                      </p:cBhvr>
                                      <p:to>
                                        <p:strVal val="visible"/>
                                      </p:to>
                                    </p:set>
                                    <p:animEffect transition="in" filter="fade">
                                      <p:cBhvr>
                                        <p:cTn id="86" dur="500"/>
                                        <p:tgtEl>
                                          <p:spTgt spid="27"/>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78"/>
                                        </p:tgtEl>
                                        <p:attrNameLst>
                                          <p:attrName>style.visibility</p:attrName>
                                        </p:attrNameLst>
                                      </p:cBhvr>
                                      <p:to>
                                        <p:strVal val="visible"/>
                                      </p:to>
                                    </p:set>
                                    <p:animEffect transition="in" filter="fade">
                                      <p:cBhvr>
                                        <p:cTn id="89" dur="500"/>
                                        <p:tgtEl>
                                          <p:spTgt spid="78"/>
                                        </p:tgtEl>
                                      </p:cBhvr>
                                    </p:animEffect>
                                  </p:childTnLst>
                                </p:cTn>
                              </p:par>
                              <p:par>
                                <p:cTn id="90" presetID="10" presetClass="entr" presetSubtype="0" fill="hold" nodeType="withEffect">
                                  <p:stCondLst>
                                    <p:cond delay="0"/>
                                  </p:stCondLst>
                                  <p:childTnLst>
                                    <p:set>
                                      <p:cBhvr>
                                        <p:cTn id="91" dur="1" fill="hold">
                                          <p:stCondLst>
                                            <p:cond delay="0"/>
                                          </p:stCondLst>
                                        </p:cTn>
                                        <p:tgtEl>
                                          <p:spTgt spid="79"/>
                                        </p:tgtEl>
                                        <p:attrNameLst>
                                          <p:attrName>style.visibility</p:attrName>
                                        </p:attrNameLst>
                                      </p:cBhvr>
                                      <p:to>
                                        <p:strVal val="visible"/>
                                      </p:to>
                                    </p:set>
                                    <p:animEffect transition="in" filter="fade">
                                      <p:cBhvr>
                                        <p:cTn id="92" dur="500"/>
                                        <p:tgtEl>
                                          <p:spTgt spid="79"/>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147"/>
                                        </p:tgtEl>
                                        <p:attrNameLst>
                                          <p:attrName>style.visibility</p:attrName>
                                        </p:attrNameLst>
                                      </p:cBhvr>
                                      <p:to>
                                        <p:strVal val="visible"/>
                                      </p:to>
                                    </p:set>
                                    <p:animEffect transition="in" filter="fade">
                                      <p:cBhvr>
                                        <p:cTn id="95" dur="500"/>
                                        <p:tgtEl>
                                          <p:spTgt spid="147"/>
                                        </p:tgtEl>
                                      </p:cBhvr>
                                    </p:animEffect>
                                  </p:childTnLst>
                                </p:cTn>
                              </p:par>
                              <p:par>
                                <p:cTn id="96" presetID="10" presetClass="entr" presetSubtype="0" fill="hold" grpId="0" nodeType="withEffect">
                                  <p:stCondLst>
                                    <p:cond delay="0"/>
                                  </p:stCondLst>
                                  <p:childTnLst>
                                    <p:set>
                                      <p:cBhvr>
                                        <p:cTn id="97" dur="1" fill="hold">
                                          <p:stCondLst>
                                            <p:cond delay="0"/>
                                          </p:stCondLst>
                                        </p:cTn>
                                        <p:tgtEl>
                                          <p:spTgt spid="151"/>
                                        </p:tgtEl>
                                        <p:attrNameLst>
                                          <p:attrName>style.visibility</p:attrName>
                                        </p:attrNameLst>
                                      </p:cBhvr>
                                      <p:to>
                                        <p:strVal val="visible"/>
                                      </p:to>
                                    </p:set>
                                    <p:animEffect transition="in" filter="fade">
                                      <p:cBhvr>
                                        <p:cTn id="98" dur="500"/>
                                        <p:tgtEl>
                                          <p:spTgt spid="151"/>
                                        </p:tgtEl>
                                      </p:cBhvr>
                                    </p:animEffect>
                                  </p:childTnLst>
                                </p:cTn>
                              </p:par>
                              <p:par>
                                <p:cTn id="99" presetID="16" presetClass="entr" presetSubtype="21" fill="hold" grpId="0" nodeType="withEffect">
                                  <p:stCondLst>
                                    <p:cond delay="0"/>
                                  </p:stCondLst>
                                  <p:childTnLst>
                                    <p:set>
                                      <p:cBhvr>
                                        <p:cTn id="100" dur="1" fill="hold">
                                          <p:stCondLst>
                                            <p:cond delay="0"/>
                                          </p:stCondLst>
                                        </p:cTn>
                                        <p:tgtEl>
                                          <p:spTgt spid="47"/>
                                        </p:tgtEl>
                                        <p:attrNameLst>
                                          <p:attrName>style.visibility</p:attrName>
                                        </p:attrNameLst>
                                      </p:cBhvr>
                                      <p:to>
                                        <p:strVal val="visible"/>
                                      </p:to>
                                    </p:set>
                                    <p:animEffect transition="in" filter="barn(inVertical)">
                                      <p:cBhvr>
                                        <p:cTn id="101" dur="500"/>
                                        <p:tgtEl>
                                          <p:spTgt spid="47"/>
                                        </p:tgtEl>
                                      </p:cBhvr>
                                    </p:animEffect>
                                  </p:childTnLst>
                                </p:cTn>
                              </p:par>
                            </p:childTnLst>
                          </p:cTn>
                        </p:par>
                      </p:childTnLst>
                    </p:cTn>
                  </p:par>
                  <p:par>
                    <p:cTn id="102" fill="hold">
                      <p:stCondLst>
                        <p:cond delay="indefinite"/>
                      </p:stCondLst>
                      <p:childTnLst>
                        <p:par>
                          <p:cTn id="103" fill="hold">
                            <p:stCondLst>
                              <p:cond delay="0"/>
                            </p:stCondLst>
                            <p:childTnLst>
                              <p:par>
                                <p:cTn id="104" presetID="47" presetClass="exit" presetSubtype="0" fill="hold" grpId="1" nodeType="clickEffect">
                                  <p:stCondLst>
                                    <p:cond delay="0"/>
                                  </p:stCondLst>
                                  <p:childTnLst>
                                    <p:animEffect transition="out" filter="fade">
                                      <p:cBhvr>
                                        <p:cTn id="105" dur="1000"/>
                                        <p:tgtEl>
                                          <p:spTgt spid="47"/>
                                        </p:tgtEl>
                                      </p:cBhvr>
                                    </p:animEffect>
                                    <p:anim calcmode="lin" valueType="num">
                                      <p:cBhvr>
                                        <p:cTn id="106" dur="1000"/>
                                        <p:tgtEl>
                                          <p:spTgt spid="47"/>
                                        </p:tgtEl>
                                        <p:attrNameLst>
                                          <p:attrName>ppt_x</p:attrName>
                                        </p:attrNameLst>
                                      </p:cBhvr>
                                      <p:tavLst>
                                        <p:tav tm="0">
                                          <p:val>
                                            <p:strVal val="ppt_x"/>
                                          </p:val>
                                        </p:tav>
                                        <p:tav tm="100000">
                                          <p:val>
                                            <p:strVal val="ppt_x"/>
                                          </p:val>
                                        </p:tav>
                                      </p:tavLst>
                                    </p:anim>
                                    <p:anim calcmode="lin" valueType="num">
                                      <p:cBhvr>
                                        <p:cTn id="107" dur="1000"/>
                                        <p:tgtEl>
                                          <p:spTgt spid="47"/>
                                        </p:tgtEl>
                                        <p:attrNameLst>
                                          <p:attrName>ppt_y</p:attrName>
                                        </p:attrNameLst>
                                      </p:cBhvr>
                                      <p:tavLst>
                                        <p:tav tm="0">
                                          <p:val>
                                            <p:strVal val="ppt_y"/>
                                          </p:val>
                                        </p:tav>
                                        <p:tav tm="100000">
                                          <p:val>
                                            <p:strVal val="ppt_y-.1"/>
                                          </p:val>
                                        </p:tav>
                                      </p:tavLst>
                                    </p:anim>
                                    <p:set>
                                      <p:cBhvr>
                                        <p:cTn id="108" dur="1" fill="hold">
                                          <p:stCondLst>
                                            <p:cond delay="999"/>
                                          </p:stCondLst>
                                        </p:cTn>
                                        <p:tgtEl>
                                          <p:spTgt spid="47"/>
                                        </p:tgtEl>
                                        <p:attrNameLst>
                                          <p:attrName>style.visibility</p:attrName>
                                        </p:attrNameLst>
                                      </p:cBhvr>
                                      <p:to>
                                        <p:strVal val="hidden"/>
                                      </p:to>
                                    </p:set>
                                  </p:childTnLst>
                                </p:cTn>
                              </p:par>
                            </p:childTnLst>
                          </p:cTn>
                        </p:par>
                        <p:par>
                          <p:cTn id="109" fill="hold">
                            <p:stCondLst>
                              <p:cond delay="1000"/>
                            </p:stCondLst>
                            <p:childTnLst>
                              <p:par>
                                <p:cTn id="110" presetID="10" presetClass="entr" presetSubtype="0" fill="hold" grpId="0" nodeType="afterEffect">
                                  <p:stCondLst>
                                    <p:cond delay="0"/>
                                  </p:stCondLst>
                                  <p:childTnLst>
                                    <p:set>
                                      <p:cBhvr>
                                        <p:cTn id="111" dur="1" fill="hold">
                                          <p:stCondLst>
                                            <p:cond delay="0"/>
                                          </p:stCondLst>
                                        </p:cTn>
                                        <p:tgtEl>
                                          <p:spTgt spid="195"/>
                                        </p:tgtEl>
                                        <p:attrNameLst>
                                          <p:attrName>style.visibility</p:attrName>
                                        </p:attrNameLst>
                                      </p:cBhvr>
                                      <p:to>
                                        <p:strVal val="visible"/>
                                      </p:to>
                                    </p:set>
                                    <p:animEffect transition="in" filter="fade">
                                      <p:cBhvr>
                                        <p:cTn id="112" dur="500"/>
                                        <p:tgtEl>
                                          <p:spTgt spid="195"/>
                                        </p:tgtEl>
                                      </p:cBhvr>
                                    </p:animEffect>
                                  </p:childTnLst>
                                </p:cTn>
                              </p:par>
                              <p:par>
                                <p:cTn id="113" presetID="10" presetClass="entr" presetSubtype="0" fill="hold" grpId="0" nodeType="withEffect">
                                  <p:stCondLst>
                                    <p:cond delay="0"/>
                                  </p:stCondLst>
                                  <p:childTnLst>
                                    <p:set>
                                      <p:cBhvr>
                                        <p:cTn id="114" dur="1" fill="hold">
                                          <p:stCondLst>
                                            <p:cond delay="0"/>
                                          </p:stCondLst>
                                        </p:cTn>
                                        <p:tgtEl>
                                          <p:spTgt spid="196"/>
                                        </p:tgtEl>
                                        <p:attrNameLst>
                                          <p:attrName>style.visibility</p:attrName>
                                        </p:attrNameLst>
                                      </p:cBhvr>
                                      <p:to>
                                        <p:strVal val="visible"/>
                                      </p:to>
                                    </p:set>
                                    <p:animEffect transition="in" filter="fade">
                                      <p:cBhvr>
                                        <p:cTn id="115" dur="500"/>
                                        <p:tgtEl>
                                          <p:spTgt spid="196"/>
                                        </p:tgtEl>
                                      </p:cBhvr>
                                    </p:animEffect>
                                  </p:childTnLst>
                                </p:cTn>
                              </p:par>
                              <p:par>
                                <p:cTn id="116" presetID="10" presetClass="entr" presetSubtype="0" fill="hold" grpId="0" nodeType="withEffect">
                                  <p:stCondLst>
                                    <p:cond delay="0"/>
                                  </p:stCondLst>
                                  <p:childTnLst>
                                    <p:set>
                                      <p:cBhvr>
                                        <p:cTn id="117" dur="1" fill="hold">
                                          <p:stCondLst>
                                            <p:cond delay="0"/>
                                          </p:stCondLst>
                                        </p:cTn>
                                        <p:tgtEl>
                                          <p:spTgt spid="194"/>
                                        </p:tgtEl>
                                        <p:attrNameLst>
                                          <p:attrName>style.visibility</p:attrName>
                                        </p:attrNameLst>
                                      </p:cBhvr>
                                      <p:to>
                                        <p:strVal val="visible"/>
                                      </p:to>
                                    </p:set>
                                    <p:animEffect transition="in" filter="fade">
                                      <p:cBhvr>
                                        <p:cTn id="118" dur="500"/>
                                        <p:tgtEl>
                                          <p:spTgt spid="194"/>
                                        </p:tgtEl>
                                      </p:cBhvr>
                                    </p:animEffect>
                                  </p:childTnLst>
                                </p:cTn>
                              </p:par>
                            </p:childTnLst>
                          </p:cTn>
                        </p:par>
                      </p:childTnLst>
                    </p:cTn>
                  </p:par>
                  <p:par>
                    <p:cTn id="119" fill="hold">
                      <p:stCondLst>
                        <p:cond delay="indefinite"/>
                      </p:stCondLst>
                      <p:childTnLst>
                        <p:par>
                          <p:cTn id="120" fill="hold">
                            <p:stCondLst>
                              <p:cond delay="0"/>
                            </p:stCondLst>
                            <p:childTnLst>
                              <p:par>
                                <p:cTn id="121" presetID="10" presetClass="entr" presetSubtype="0" fill="hold" nodeType="clickEffect">
                                  <p:stCondLst>
                                    <p:cond delay="0"/>
                                  </p:stCondLst>
                                  <p:childTnLst>
                                    <p:set>
                                      <p:cBhvr>
                                        <p:cTn id="122" dur="1" fill="hold">
                                          <p:stCondLst>
                                            <p:cond delay="0"/>
                                          </p:stCondLst>
                                        </p:cTn>
                                        <p:tgtEl>
                                          <p:spTgt spid="109"/>
                                        </p:tgtEl>
                                        <p:attrNameLst>
                                          <p:attrName>style.visibility</p:attrName>
                                        </p:attrNameLst>
                                      </p:cBhvr>
                                      <p:to>
                                        <p:strVal val="visible"/>
                                      </p:to>
                                    </p:set>
                                    <p:animEffect transition="in" filter="fade">
                                      <p:cBhvr>
                                        <p:cTn id="123" dur="500"/>
                                        <p:tgtEl>
                                          <p:spTgt spid="109"/>
                                        </p:tgtEl>
                                      </p:cBhvr>
                                    </p:animEffect>
                                  </p:childTnLst>
                                </p:cTn>
                              </p:par>
                              <p:par>
                                <p:cTn id="124" presetID="10" presetClass="entr" presetSubtype="0" fill="hold" nodeType="withEffect">
                                  <p:stCondLst>
                                    <p:cond delay="0"/>
                                  </p:stCondLst>
                                  <p:childTnLst>
                                    <p:set>
                                      <p:cBhvr>
                                        <p:cTn id="125" dur="1" fill="hold">
                                          <p:stCondLst>
                                            <p:cond delay="0"/>
                                          </p:stCondLst>
                                        </p:cTn>
                                        <p:tgtEl>
                                          <p:spTgt spid="115"/>
                                        </p:tgtEl>
                                        <p:attrNameLst>
                                          <p:attrName>style.visibility</p:attrName>
                                        </p:attrNameLst>
                                      </p:cBhvr>
                                      <p:to>
                                        <p:strVal val="visible"/>
                                      </p:to>
                                    </p:set>
                                    <p:animEffect transition="in" filter="fade">
                                      <p:cBhvr>
                                        <p:cTn id="126" dur="500"/>
                                        <p:tgtEl>
                                          <p:spTgt spid="115"/>
                                        </p:tgtEl>
                                      </p:cBhvr>
                                    </p:animEffect>
                                  </p:childTnLst>
                                </p:cTn>
                              </p:par>
                              <p:par>
                                <p:cTn id="127" presetID="10" presetClass="entr" presetSubtype="0" fill="hold" nodeType="withEffect">
                                  <p:stCondLst>
                                    <p:cond delay="0"/>
                                  </p:stCondLst>
                                  <p:childTnLst>
                                    <p:set>
                                      <p:cBhvr>
                                        <p:cTn id="128" dur="1" fill="hold">
                                          <p:stCondLst>
                                            <p:cond delay="0"/>
                                          </p:stCondLst>
                                        </p:cTn>
                                        <p:tgtEl>
                                          <p:spTgt spid="119"/>
                                        </p:tgtEl>
                                        <p:attrNameLst>
                                          <p:attrName>style.visibility</p:attrName>
                                        </p:attrNameLst>
                                      </p:cBhvr>
                                      <p:to>
                                        <p:strVal val="visible"/>
                                      </p:to>
                                    </p:set>
                                    <p:animEffect transition="in" filter="fade">
                                      <p:cBhvr>
                                        <p:cTn id="129" dur="500"/>
                                        <p:tgtEl>
                                          <p:spTgt spid="119"/>
                                        </p:tgtEl>
                                      </p:cBhvr>
                                    </p:animEffect>
                                  </p:childTnLst>
                                </p:cTn>
                              </p:par>
                              <p:par>
                                <p:cTn id="130" presetID="10" presetClass="entr" presetSubtype="0" fill="hold" grpId="0" nodeType="withEffect">
                                  <p:stCondLst>
                                    <p:cond delay="0"/>
                                  </p:stCondLst>
                                  <p:childTnLst>
                                    <p:set>
                                      <p:cBhvr>
                                        <p:cTn id="131" dur="1" fill="hold">
                                          <p:stCondLst>
                                            <p:cond delay="0"/>
                                          </p:stCondLst>
                                        </p:cTn>
                                        <p:tgtEl>
                                          <p:spTgt spid="29"/>
                                        </p:tgtEl>
                                        <p:attrNameLst>
                                          <p:attrName>style.visibility</p:attrName>
                                        </p:attrNameLst>
                                      </p:cBhvr>
                                      <p:to>
                                        <p:strVal val="visible"/>
                                      </p:to>
                                    </p:set>
                                    <p:animEffect transition="in" filter="fade">
                                      <p:cBhvr>
                                        <p:cTn id="132" dur="500"/>
                                        <p:tgtEl>
                                          <p:spTgt spid="29"/>
                                        </p:tgtEl>
                                      </p:cBhvr>
                                    </p:animEffect>
                                  </p:childTnLst>
                                </p:cTn>
                              </p:par>
                              <p:par>
                                <p:cTn id="133" presetID="10" presetClass="entr" presetSubtype="0" fill="hold" nodeType="withEffect">
                                  <p:stCondLst>
                                    <p:cond delay="0"/>
                                  </p:stCondLst>
                                  <p:childTnLst>
                                    <p:set>
                                      <p:cBhvr>
                                        <p:cTn id="134" dur="1" fill="hold">
                                          <p:stCondLst>
                                            <p:cond delay="0"/>
                                          </p:stCondLst>
                                        </p:cTn>
                                        <p:tgtEl>
                                          <p:spTgt spid="36"/>
                                        </p:tgtEl>
                                        <p:attrNameLst>
                                          <p:attrName>style.visibility</p:attrName>
                                        </p:attrNameLst>
                                      </p:cBhvr>
                                      <p:to>
                                        <p:strVal val="visible"/>
                                      </p:to>
                                    </p:set>
                                    <p:animEffect transition="in" filter="fade">
                                      <p:cBhvr>
                                        <p:cTn id="135" dur="500"/>
                                        <p:tgtEl>
                                          <p:spTgt spid="36"/>
                                        </p:tgtEl>
                                      </p:cBhvr>
                                    </p:animEffect>
                                  </p:childTnLst>
                                </p:cTn>
                              </p:par>
                              <p:par>
                                <p:cTn id="136" presetID="10" presetClass="entr" presetSubtype="0" fill="hold" grpId="0" nodeType="withEffect">
                                  <p:stCondLst>
                                    <p:cond delay="0"/>
                                  </p:stCondLst>
                                  <p:childTnLst>
                                    <p:set>
                                      <p:cBhvr>
                                        <p:cTn id="137" dur="1" fill="hold">
                                          <p:stCondLst>
                                            <p:cond delay="0"/>
                                          </p:stCondLst>
                                        </p:cTn>
                                        <p:tgtEl>
                                          <p:spTgt spid="42"/>
                                        </p:tgtEl>
                                        <p:attrNameLst>
                                          <p:attrName>style.visibility</p:attrName>
                                        </p:attrNameLst>
                                      </p:cBhvr>
                                      <p:to>
                                        <p:strVal val="visible"/>
                                      </p:to>
                                    </p:set>
                                    <p:animEffect transition="in" filter="fade">
                                      <p:cBhvr>
                                        <p:cTn id="138" dur="500"/>
                                        <p:tgtEl>
                                          <p:spTgt spid="42"/>
                                        </p:tgtEl>
                                      </p:cBhvr>
                                    </p:animEffect>
                                  </p:childTnLst>
                                </p:cTn>
                              </p:par>
                              <p:par>
                                <p:cTn id="139" presetID="10" presetClass="entr" presetSubtype="0" fill="hold" grpId="0" nodeType="withEffect">
                                  <p:stCondLst>
                                    <p:cond delay="0"/>
                                  </p:stCondLst>
                                  <p:childTnLst>
                                    <p:set>
                                      <p:cBhvr>
                                        <p:cTn id="140" dur="1" fill="hold">
                                          <p:stCondLst>
                                            <p:cond delay="0"/>
                                          </p:stCondLst>
                                        </p:cTn>
                                        <p:tgtEl>
                                          <p:spTgt spid="44"/>
                                        </p:tgtEl>
                                        <p:attrNameLst>
                                          <p:attrName>style.visibility</p:attrName>
                                        </p:attrNameLst>
                                      </p:cBhvr>
                                      <p:to>
                                        <p:strVal val="visible"/>
                                      </p:to>
                                    </p:set>
                                    <p:animEffect transition="in" filter="fade">
                                      <p:cBhvr>
                                        <p:cTn id="141" dur="500"/>
                                        <p:tgtEl>
                                          <p:spTgt spid="44"/>
                                        </p:tgtEl>
                                      </p:cBhvr>
                                    </p:animEffect>
                                  </p:childTnLst>
                                </p:cTn>
                              </p:par>
                              <p:par>
                                <p:cTn id="142" presetID="10" presetClass="entr" presetSubtype="0" fill="hold" grpId="0" nodeType="withEffect">
                                  <p:stCondLst>
                                    <p:cond delay="0"/>
                                  </p:stCondLst>
                                  <p:childTnLst>
                                    <p:set>
                                      <p:cBhvr>
                                        <p:cTn id="143" dur="1" fill="hold">
                                          <p:stCondLst>
                                            <p:cond delay="0"/>
                                          </p:stCondLst>
                                        </p:cTn>
                                        <p:tgtEl>
                                          <p:spTgt spid="152"/>
                                        </p:tgtEl>
                                        <p:attrNameLst>
                                          <p:attrName>style.visibility</p:attrName>
                                        </p:attrNameLst>
                                      </p:cBhvr>
                                      <p:to>
                                        <p:strVal val="visible"/>
                                      </p:to>
                                    </p:set>
                                    <p:animEffect transition="in" filter="fade">
                                      <p:cBhvr>
                                        <p:cTn id="144" dur="500"/>
                                        <p:tgtEl>
                                          <p:spTgt spid="152"/>
                                        </p:tgtEl>
                                      </p:cBhvr>
                                    </p:animEffect>
                                  </p:childTnLst>
                                </p:cTn>
                              </p:par>
                              <p:par>
                                <p:cTn id="145" presetID="10" presetClass="entr" presetSubtype="0" fill="hold" grpId="0" nodeType="withEffect">
                                  <p:stCondLst>
                                    <p:cond delay="0"/>
                                  </p:stCondLst>
                                  <p:childTnLst>
                                    <p:set>
                                      <p:cBhvr>
                                        <p:cTn id="146" dur="1" fill="hold">
                                          <p:stCondLst>
                                            <p:cond delay="0"/>
                                          </p:stCondLst>
                                        </p:cTn>
                                        <p:tgtEl>
                                          <p:spTgt spid="37"/>
                                        </p:tgtEl>
                                        <p:attrNameLst>
                                          <p:attrName>style.visibility</p:attrName>
                                        </p:attrNameLst>
                                      </p:cBhvr>
                                      <p:to>
                                        <p:strVal val="visible"/>
                                      </p:to>
                                    </p:set>
                                    <p:animEffect transition="in" filter="fade">
                                      <p:cBhvr>
                                        <p:cTn id="147" dur="500"/>
                                        <p:tgtEl>
                                          <p:spTgt spid="37"/>
                                        </p:tgtEl>
                                      </p:cBhvr>
                                    </p:animEffect>
                                  </p:childTnLst>
                                </p:cTn>
                              </p:par>
                              <p:par>
                                <p:cTn id="148" presetID="10" presetClass="entr" presetSubtype="0" fill="hold" grpId="0" nodeType="withEffect">
                                  <p:stCondLst>
                                    <p:cond delay="0"/>
                                  </p:stCondLst>
                                  <p:childTnLst>
                                    <p:set>
                                      <p:cBhvr>
                                        <p:cTn id="149" dur="1" fill="hold">
                                          <p:stCondLst>
                                            <p:cond delay="0"/>
                                          </p:stCondLst>
                                        </p:cTn>
                                        <p:tgtEl>
                                          <p:spTgt spid="43"/>
                                        </p:tgtEl>
                                        <p:attrNameLst>
                                          <p:attrName>style.visibility</p:attrName>
                                        </p:attrNameLst>
                                      </p:cBhvr>
                                      <p:to>
                                        <p:strVal val="visible"/>
                                      </p:to>
                                    </p:set>
                                    <p:animEffect transition="in" filter="fade">
                                      <p:cBhvr>
                                        <p:cTn id="150" dur="500"/>
                                        <p:tgtEl>
                                          <p:spTgt spid="43"/>
                                        </p:tgtEl>
                                      </p:cBhvr>
                                    </p:animEffect>
                                  </p:childTnLst>
                                </p:cTn>
                              </p:par>
                              <p:par>
                                <p:cTn id="151" presetID="10" presetClass="entr" presetSubtype="0" fill="hold" grpId="0" nodeType="withEffect">
                                  <p:stCondLst>
                                    <p:cond delay="0"/>
                                  </p:stCondLst>
                                  <p:childTnLst>
                                    <p:set>
                                      <p:cBhvr>
                                        <p:cTn id="152" dur="1" fill="hold">
                                          <p:stCondLst>
                                            <p:cond delay="0"/>
                                          </p:stCondLst>
                                        </p:cTn>
                                        <p:tgtEl>
                                          <p:spTgt spid="55"/>
                                        </p:tgtEl>
                                        <p:attrNameLst>
                                          <p:attrName>style.visibility</p:attrName>
                                        </p:attrNameLst>
                                      </p:cBhvr>
                                      <p:to>
                                        <p:strVal val="visible"/>
                                      </p:to>
                                    </p:set>
                                    <p:animEffect transition="in" filter="fade">
                                      <p:cBhvr>
                                        <p:cTn id="153" dur="500"/>
                                        <p:tgtEl>
                                          <p:spTgt spid="55"/>
                                        </p:tgtEl>
                                      </p:cBhvr>
                                    </p:animEffect>
                                  </p:childTnLst>
                                </p:cTn>
                              </p:par>
                            </p:childTnLst>
                          </p:cTn>
                        </p:par>
                      </p:childTnLst>
                    </p:cTn>
                  </p:par>
                  <p:par>
                    <p:cTn id="154" fill="hold">
                      <p:stCondLst>
                        <p:cond delay="indefinite"/>
                      </p:stCondLst>
                      <p:childTnLst>
                        <p:par>
                          <p:cTn id="155" fill="hold">
                            <p:stCondLst>
                              <p:cond delay="0"/>
                            </p:stCondLst>
                            <p:childTnLst>
                              <p:par>
                                <p:cTn id="156" presetID="10" presetClass="entr" presetSubtype="0" fill="hold" grpId="0" nodeType="clickEffect">
                                  <p:stCondLst>
                                    <p:cond delay="0"/>
                                  </p:stCondLst>
                                  <p:childTnLst>
                                    <p:set>
                                      <p:cBhvr>
                                        <p:cTn id="157" dur="1" fill="hold">
                                          <p:stCondLst>
                                            <p:cond delay="0"/>
                                          </p:stCondLst>
                                        </p:cTn>
                                        <p:tgtEl>
                                          <p:spTgt spid="48"/>
                                        </p:tgtEl>
                                        <p:attrNameLst>
                                          <p:attrName>style.visibility</p:attrName>
                                        </p:attrNameLst>
                                      </p:cBhvr>
                                      <p:to>
                                        <p:strVal val="visible"/>
                                      </p:to>
                                    </p:set>
                                    <p:animEffect transition="in" filter="fade">
                                      <p:cBhvr>
                                        <p:cTn id="158" dur="500"/>
                                        <p:tgtEl>
                                          <p:spTgt spid="48"/>
                                        </p:tgtEl>
                                      </p:cBhvr>
                                    </p:animEffect>
                                  </p:childTnLst>
                                </p:cTn>
                              </p:par>
                              <p:par>
                                <p:cTn id="159" presetID="10" presetClass="entr" presetSubtype="0" fill="hold" grpId="0" nodeType="withEffect">
                                  <p:stCondLst>
                                    <p:cond delay="0"/>
                                  </p:stCondLst>
                                  <p:childTnLst>
                                    <p:set>
                                      <p:cBhvr>
                                        <p:cTn id="160" dur="1" fill="hold">
                                          <p:stCondLst>
                                            <p:cond delay="0"/>
                                          </p:stCondLst>
                                        </p:cTn>
                                        <p:tgtEl>
                                          <p:spTgt spid="50"/>
                                        </p:tgtEl>
                                        <p:attrNameLst>
                                          <p:attrName>style.visibility</p:attrName>
                                        </p:attrNameLst>
                                      </p:cBhvr>
                                      <p:to>
                                        <p:strVal val="visible"/>
                                      </p:to>
                                    </p:set>
                                    <p:animEffect transition="in" filter="fade">
                                      <p:cBhvr>
                                        <p:cTn id="161" dur="500"/>
                                        <p:tgtEl>
                                          <p:spTgt spid="50"/>
                                        </p:tgtEl>
                                      </p:cBhvr>
                                    </p:animEffect>
                                  </p:childTnLst>
                                </p:cTn>
                              </p:par>
                              <p:par>
                                <p:cTn id="162" presetID="10" presetClass="entr" presetSubtype="0" fill="hold" nodeType="withEffect">
                                  <p:stCondLst>
                                    <p:cond delay="0"/>
                                  </p:stCondLst>
                                  <p:childTnLst>
                                    <p:set>
                                      <p:cBhvr>
                                        <p:cTn id="163" dur="1" fill="hold">
                                          <p:stCondLst>
                                            <p:cond delay="0"/>
                                          </p:stCondLst>
                                        </p:cTn>
                                        <p:tgtEl>
                                          <p:spTgt spid="51"/>
                                        </p:tgtEl>
                                        <p:attrNameLst>
                                          <p:attrName>style.visibility</p:attrName>
                                        </p:attrNameLst>
                                      </p:cBhvr>
                                      <p:to>
                                        <p:strVal val="visible"/>
                                      </p:to>
                                    </p:set>
                                    <p:animEffect transition="in" filter="fade">
                                      <p:cBhvr>
                                        <p:cTn id="164" dur="500"/>
                                        <p:tgtEl>
                                          <p:spTgt spid="51"/>
                                        </p:tgtEl>
                                      </p:cBhvr>
                                    </p:animEffect>
                                  </p:childTnLst>
                                </p:cTn>
                              </p:par>
                              <p:par>
                                <p:cTn id="165" presetID="10" presetClass="entr" presetSubtype="0" fill="hold" grpId="0" nodeType="withEffect">
                                  <p:stCondLst>
                                    <p:cond delay="0"/>
                                  </p:stCondLst>
                                  <p:childTnLst>
                                    <p:set>
                                      <p:cBhvr>
                                        <p:cTn id="166" dur="1" fill="hold">
                                          <p:stCondLst>
                                            <p:cond delay="0"/>
                                          </p:stCondLst>
                                        </p:cTn>
                                        <p:tgtEl>
                                          <p:spTgt spid="52"/>
                                        </p:tgtEl>
                                        <p:attrNameLst>
                                          <p:attrName>style.visibility</p:attrName>
                                        </p:attrNameLst>
                                      </p:cBhvr>
                                      <p:to>
                                        <p:strVal val="visible"/>
                                      </p:to>
                                    </p:set>
                                    <p:animEffect transition="in" filter="fade">
                                      <p:cBhvr>
                                        <p:cTn id="167" dur="500"/>
                                        <p:tgtEl>
                                          <p:spTgt spid="52"/>
                                        </p:tgtEl>
                                      </p:cBhvr>
                                    </p:animEffect>
                                  </p:childTnLst>
                                </p:cTn>
                              </p:par>
                              <p:par>
                                <p:cTn id="168" presetID="10" presetClass="entr" presetSubtype="0" fill="hold" grpId="0" nodeType="withEffect">
                                  <p:stCondLst>
                                    <p:cond delay="0"/>
                                  </p:stCondLst>
                                  <p:childTnLst>
                                    <p:set>
                                      <p:cBhvr>
                                        <p:cTn id="169" dur="1" fill="hold">
                                          <p:stCondLst>
                                            <p:cond delay="0"/>
                                          </p:stCondLst>
                                        </p:cTn>
                                        <p:tgtEl>
                                          <p:spTgt spid="53"/>
                                        </p:tgtEl>
                                        <p:attrNameLst>
                                          <p:attrName>style.visibility</p:attrName>
                                        </p:attrNameLst>
                                      </p:cBhvr>
                                      <p:to>
                                        <p:strVal val="visible"/>
                                      </p:to>
                                    </p:set>
                                    <p:animEffect transition="in" filter="fade">
                                      <p:cBhvr>
                                        <p:cTn id="170" dur="500"/>
                                        <p:tgtEl>
                                          <p:spTgt spid="53"/>
                                        </p:tgtEl>
                                      </p:cBhvr>
                                    </p:animEffect>
                                  </p:childTnLst>
                                </p:cTn>
                              </p:par>
                              <p:par>
                                <p:cTn id="171" presetID="10" presetClass="entr" presetSubtype="0" fill="hold" grpId="0" nodeType="withEffect">
                                  <p:stCondLst>
                                    <p:cond delay="0"/>
                                  </p:stCondLst>
                                  <p:childTnLst>
                                    <p:set>
                                      <p:cBhvr>
                                        <p:cTn id="172" dur="1" fill="hold">
                                          <p:stCondLst>
                                            <p:cond delay="0"/>
                                          </p:stCondLst>
                                        </p:cTn>
                                        <p:tgtEl>
                                          <p:spTgt spid="157"/>
                                        </p:tgtEl>
                                        <p:attrNameLst>
                                          <p:attrName>style.visibility</p:attrName>
                                        </p:attrNameLst>
                                      </p:cBhvr>
                                      <p:to>
                                        <p:strVal val="visible"/>
                                      </p:to>
                                    </p:set>
                                    <p:animEffect transition="in" filter="fade">
                                      <p:cBhvr>
                                        <p:cTn id="173" dur="500"/>
                                        <p:tgtEl>
                                          <p:spTgt spid="157"/>
                                        </p:tgtEl>
                                      </p:cBhvr>
                                    </p:animEffect>
                                  </p:childTnLst>
                                </p:cTn>
                              </p:par>
                              <p:par>
                                <p:cTn id="174" presetID="10" presetClass="entr" presetSubtype="0" fill="hold" nodeType="withEffect">
                                  <p:stCondLst>
                                    <p:cond delay="0"/>
                                  </p:stCondLst>
                                  <p:childTnLst>
                                    <p:set>
                                      <p:cBhvr>
                                        <p:cTn id="175" dur="1" fill="hold">
                                          <p:stCondLst>
                                            <p:cond delay="0"/>
                                          </p:stCondLst>
                                        </p:cTn>
                                        <p:tgtEl>
                                          <p:spTgt spid="97"/>
                                        </p:tgtEl>
                                        <p:attrNameLst>
                                          <p:attrName>style.visibility</p:attrName>
                                        </p:attrNameLst>
                                      </p:cBhvr>
                                      <p:to>
                                        <p:strVal val="visible"/>
                                      </p:to>
                                    </p:set>
                                    <p:animEffect transition="in" filter="fade">
                                      <p:cBhvr>
                                        <p:cTn id="176" dur="500"/>
                                        <p:tgtEl>
                                          <p:spTgt spid="97"/>
                                        </p:tgtEl>
                                      </p:cBhvr>
                                    </p:animEffect>
                                  </p:childTnLst>
                                </p:cTn>
                              </p:par>
                            </p:childTnLst>
                          </p:cTn>
                        </p:par>
                      </p:childTnLst>
                    </p:cTn>
                  </p:par>
                  <p:par>
                    <p:cTn id="177" fill="hold">
                      <p:stCondLst>
                        <p:cond delay="indefinite"/>
                      </p:stCondLst>
                      <p:childTnLst>
                        <p:par>
                          <p:cTn id="178" fill="hold">
                            <p:stCondLst>
                              <p:cond delay="0"/>
                            </p:stCondLst>
                            <p:childTnLst>
                              <p:par>
                                <p:cTn id="179" presetID="10" presetClass="entr" presetSubtype="0" fill="hold" nodeType="clickEffect">
                                  <p:stCondLst>
                                    <p:cond delay="0"/>
                                  </p:stCondLst>
                                  <p:childTnLst>
                                    <p:set>
                                      <p:cBhvr>
                                        <p:cTn id="180" dur="1" fill="hold">
                                          <p:stCondLst>
                                            <p:cond delay="0"/>
                                          </p:stCondLst>
                                        </p:cTn>
                                        <p:tgtEl>
                                          <p:spTgt spid="173"/>
                                        </p:tgtEl>
                                        <p:attrNameLst>
                                          <p:attrName>style.visibility</p:attrName>
                                        </p:attrNameLst>
                                      </p:cBhvr>
                                      <p:to>
                                        <p:strVal val="visible"/>
                                      </p:to>
                                    </p:set>
                                    <p:animEffect transition="in" filter="fade">
                                      <p:cBhvr>
                                        <p:cTn id="181" dur="500"/>
                                        <p:tgtEl>
                                          <p:spTgt spid="173"/>
                                        </p:tgtEl>
                                      </p:cBhvr>
                                    </p:animEffect>
                                  </p:childTnLst>
                                </p:cTn>
                              </p:par>
                              <p:par>
                                <p:cTn id="182" presetID="10" presetClass="entr" presetSubtype="0" fill="hold" nodeType="withEffect">
                                  <p:stCondLst>
                                    <p:cond delay="0"/>
                                  </p:stCondLst>
                                  <p:childTnLst>
                                    <p:set>
                                      <p:cBhvr>
                                        <p:cTn id="183" dur="1" fill="hold">
                                          <p:stCondLst>
                                            <p:cond delay="0"/>
                                          </p:stCondLst>
                                        </p:cTn>
                                        <p:tgtEl>
                                          <p:spTgt spid="174"/>
                                        </p:tgtEl>
                                        <p:attrNameLst>
                                          <p:attrName>style.visibility</p:attrName>
                                        </p:attrNameLst>
                                      </p:cBhvr>
                                      <p:to>
                                        <p:strVal val="visible"/>
                                      </p:to>
                                    </p:set>
                                    <p:animEffect transition="in" filter="fade">
                                      <p:cBhvr>
                                        <p:cTn id="184" dur="500"/>
                                        <p:tgtEl>
                                          <p:spTgt spid="174"/>
                                        </p:tgtEl>
                                      </p:cBhvr>
                                    </p:animEffect>
                                  </p:childTnLst>
                                </p:cTn>
                              </p:par>
                              <p:par>
                                <p:cTn id="185" presetID="10" presetClass="entr" presetSubtype="0" fill="hold" nodeType="withEffect">
                                  <p:stCondLst>
                                    <p:cond delay="0"/>
                                  </p:stCondLst>
                                  <p:childTnLst>
                                    <p:set>
                                      <p:cBhvr>
                                        <p:cTn id="186" dur="1" fill="hold">
                                          <p:stCondLst>
                                            <p:cond delay="0"/>
                                          </p:stCondLst>
                                        </p:cTn>
                                        <p:tgtEl>
                                          <p:spTgt spid="175"/>
                                        </p:tgtEl>
                                        <p:attrNameLst>
                                          <p:attrName>style.visibility</p:attrName>
                                        </p:attrNameLst>
                                      </p:cBhvr>
                                      <p:to>
                                        <p:strVal val="visible"/>
                                      </p:to>
                                    </p:set>
                                    <p:animEffect transition="in" filter="fade">
                                      <p:cBhvr>
                                        <p:cTn id="187" dur="500"/>
                                        <p:tgtEl>
                                          <p:spTgt spid="175"/>
                                        </p:tgtEl>
                                      </p:cBhvr>
                                    </p:animEffect>
                                  </p:childTnLst>
                                </p:cTn>
                              </p:par>
                              <p:par>
                                <p:cTn id="188" presetID="10" presetClass="entr" presetSubtype="0" fill="hold" grpId="0" nodeType="withEffect">
                                  <p:stCondLst>
                                    <p:cond delay="0"/>
                                  </p:stCondLst>
                                  <p:childTnLst>
                                    <p:set>
                                      <p:cBhvr>
                                        <p:cTn id="189" dur="1" fill="hold">
                                          <p:stCondLst>
                                            <p:cond delay="0"/>
                                          </p:stCondLst>
                                        </p:cTn>
                                        <p:tgtEl>
                                          <p:spTgt spid="49"/>
                                        </p:tgtEl>
                                        <p:attrNameLst>
                                          <p:attrName>style.visibility</p:attrName>
                                        </p:attrNameLst>
                                      </p:cBhvr>
                                      <p:to>
                                        <p:strVal val="visible"/>
                                      </p:to>
                                    </p:set>
                                    <p:animEffect transition="in" filter="fade">
                                      <p:cBhvr>
                                        <p:cTn id="190" dur="500"/>
                                        <p:tgtEl>
                                          <p:spTgt spid="49"/>
                                        </p:tgtEl>
                                      </p:cBhvr>
                                    </p:animEffect>
                                  </p:childTnLst>
                                </p:cTn>
                              </p:par>
                              <p:par>
                                <p:cTn id="191" presetID="10" presetClass="entr" presetSubtype="0" fill="hold" grpId="0" nodeType="withEffect">
                                  <p:stCondLst>
                                    <p:cond delay="0"/>
                                  </p:stCondLst>
                                  <p:childTnLst>
                                    <p:set>
                                      <p:cBhvr>
                                        <p:cTn id="192" dur="1" fill="hold">
                                          <p:stCondLst>
                                            <p:cond delay="0"/>
                                          </p:stCondLst>
                                        </p:cTn>
                                        <p:tgtEl>
                                          <p:spTgt spid="57"/>
                                        </p:tgtEl>
                                        <p:attrNameLst>
                                          <p:attrName>style.visibility</p:attrName>
                                        </p:attrNameLst>
                                      </p:cBhvr>
                                      <p:to>
                                        <p:strVal val="visible"/>
                                      </p:to>
                                    </p:set>
                                    <p:animEffect transition="in" filter="fade">
                                      <p:cBhvr>
                                        <p:cTn id="193" dur="500"/>
                                        <p:tgtEl>
                                          <p:spTgt spid="57"/>
                                        </p:tgtEl>
                                      </p:cBhvr>
                                    </p:animEffect>
                                  </p:childTnLst>
                                </p:cTn>
                              </p:par>
                              <p:par>
                                <p:cTn id="194" presetID="10" presetClass="entr" presetSubtype="0" fill="hold" grpId="0" nodeType="withEffect">
                                  <p:stCondLst>
                                    <p:cond delay="0"/>
                                  </p:stCondLst>
                                  <p:childTnLst>
                                    <p:set>
                                      <p:cBhvr>
                                        <p:cTn id="195" dur="1" fill="hold">
                                          <p:stCondLst>
                                            <p:cond delay="0"/>
                                          </p:stCondLst>
                                        </p:cTn>
                                        <p:tgtEl>
                                          <p:spTgt spid="54"/>
                                        </p:tgtEl>
                                        <p:attrNameLst>
                                          <p:attrName>style.visibility</p:attrName>
                                        </p:attrNameLst>
                                      </p:cBhvr>
                                      <p:to>
                                        <p:strVal val="visible"/>
                                      </p:to>
                                    </p:set>
                                    <p:animEffect transition="in" filter="fade">
                                      <p:cBhvr>
                                        <p:cTn id="196" dur="500"/>
                                        <p:tgtEl>
                                          <p:spTgt spid="54"/>
                                        </p:tgtEl>
                                      </p:cBhvr>
                                    </p:animEffect>
                                  </p:childTnLst>
                                </p:cTn>
                              </p:par>
                              <p:par>
                                <p:cTn id="197" presetID="10" presetClass="entr" presetSubtype="0" fill="hold" grpId="0" nodeType="withEffect">
                                  <p:stCondLst>
                                    <p:cond delay="0"/>
                                  </p:stCondLst>
                                  <p:childTnLst>
                                    <p:set>
                                      <p:cBhvr>
                                        <p:cTn id="198" dur="1" fill="hold">
                                          <p:stCondLst>
                                            <p:cond delay="0"/>
                                          </p:stCondLst>
                                        </p:cTn>
                                        <p:tgtEl>
                                          <p:spTgt spid="56"/>
                                        </p:tgtEl>
                                        <p:attrNameLst>
                                          <p:attrName>style.visibility</p:attrName>
                                        </p:attrNameLst>
                                      </p:cBhvr>
                                      <p:to>
                                        <p:strVal val="visible"/>
                                      </p:to>
                                    </p:set>
                                    <p:animEffect transition="in" filter="fade">
                                      <p:cBhvr>
                                        <p:cTn id="199" dur="500"/>
                                        <p:tgtEl>
                                          <p:spTgt spid="56"/>
                                        </p:tgtEl>
                                      </p:cBhvr>
                                    </p:animEffect>
                                  </p:childTnLst>
                                </p:cTn>
                              </p:par>
                              <p:par>
                                <p:cTn id="200" presetID="10" presetClass="entr" presetSubtype="0" fill="hold" grpId="0" nodeType="withEffect">
                                  <p:stCondLst>
                                    <p:cond delay="0"/>
                                  </p:stCondLst>
                                  <p:childTnLst>
                                    <p:set>
                                      <p:cBhvr>
                                        <p:cTn id="201" dur="1" fill="hold">
                                          <p:stCondLst>
                                            <p:cond delay="0"/>
                                          </p:stCondLst>
                                        </p:cTn>
                                        <p:tgtEl>
                                          <p:spTgt spid="62"/>
                                        </p:tgtEl>
                                        <p:attrNameLst>
                                          <p:attrName>style.visibility</p:attrName>
                                        </p:attrNameLst>
                                      </p:cBhvr>
                                      <p:to>
                                        <p:strVal val="visible"/>
                                      </p:to>
                                    </p:set>
                                    <p:animEffect transition="in" filter="fade">
                                      <p:cBhvr>
                                        <p:cTn id="202" dur="500"/>
                                        <p:tgtEl>
                                          <p:spTgt spid="62"/>
                                        </p:tgtEl>
                                      </p:cBhvr>
                                    </p:animEffect>
                                  </p:childTnLst>
                                </p:cTn>
                              </p:par>
                              <p:par>
                                <p:cTn id="203" presetID="10" presetClass="entr" presetSubtype="0" fill="hold" grpId="0" nodeType="withEffect">
                                  <p:stCondLst>
                                    <p:cond delay="0"/>
                                  </p:stCondLst>
                                  <p:childTnLst>
                                    <p:set>
                                      <p:cBhvr>
                                        <p:cTn id="204" dur="1" fill="hold">
                                          <p:stCondLst>
                                            <p:cond delay="0"/>
                                          </p:stCondLst>
                                        </p:cTn>
                                        <p:tgtEl>
                                          <p:spTgt spid="63"/>
                                        </p:tgtEl>
                                        <p:attrNameLst>
                                          <p:attrName>style.visibility</p:attrName>
                                        </p:attrNameLst>
                                      </p:cBhvr>
                                      <p:to>
                                        <p:strVal val="visible"/>
                                      </p:to>
                                    </p:set>
                                    <p:animEffect transition="in" filter="fade">
                                      <p:cBhvr>
                                        <p:cTn id="205" dur="500"/>
                                        <p:tgtEl>
                                          <p:spTgt spid="63"/>
                                        </p:tgtEl>
                                      </p:cBhvr>
                                    </p:animEffect>
                                  </p:childTnLst>
                                </p:cTn>
                              </p:par>
                              <p:par>
                                <p:cTn id="206" presetID="10" presetClass="entr" presetSubtype="0" fill="hold" grpId="0" nodeType="withEffect">
                                  <p:stCondLst>
                                    <p:cond delay="0"/>
                                  </p:stCondLst>
                                  <p:childTnLst>
                                    <p:set>
                                      <p:cBhvr>
                                        <p:cTn id="207" dur="1" fill="hold">
                                          <p:stCondLst>
                                            <p:cond delay="0"/>
                                          </p:stCondLst>
                                        </p:cTn>
                                        <p:tgtEl>
                                          <p:spTgt spid="64"/>
                                        </p:tgtEl>
                                        <p:attrNameLst>
                                          <p:attrName>style.visibility</p:attrName>
                                        </p:attrNameLst>
                                      </p:cBhvr>
                                      <p:to>
                                        <p:strVal val="visible"/>
                                      </p:to>
                                    </p:set>
                                    <p:animEffect transition="in" filter="fade">
                                      <p:cBhvr>
                                        <p:cTn id="208" dur="500"/>
                                        <p:tgtEl>
                                          <p:spTgt spid="64"/>
                                        </p:tgtEl>
                                      </p:cBhvr>
                                    </p:animEffect>
                                  </p:childTnLst>
                                </p:cTn>
                              </p:par>
                              <p:par>
                                <p:cTn id="209" presetID="10" presetClass="entr" presetSubtype="0" fill="hold" nodeType="withEffect">
                                  <p:stCondLst>
                                    <p:cond delay="0"/>
                                  </p:stCondLst>
                                  <p:childTnLst>
                                    <p:set>
                                      <p:cBhvr>
                                        <p:cTn id="210" dur="1" fill="hold">
                                          <p:stCondLst>
                                            <p:cond delay="0"/>
                                          </p:stCondLst>
                                        </p:cTn>
                                        <p:tgtEl>
                                          <p:spTgt spid="166"/>
                                        </p:tgtEl>
                                        <p:attrNameLst>
                                          <p:attrName>style.visibility</p:attrName>
                                        </p:attrNameLst>
                                      </p:cBhvr>
                                      <p:to>
                                        <p:strVal val="visible"/>
                                      </p:to>
                                    </p:set>
                                    <p:animEffect transition="in" filter="fade">
                                      <p:cBhvr>
                                        <p:cTn id="211" dur="500"/>
                                        <p:tgtEl>
                                          <p:spTgt spid="166"/>
                                        </p:tgtEl>
                                      </p:cBhvr>
                                    </p:animEffect>
                                  </p:childTnLst>
                                </p:cTn>
                              </p:par>
                              <p:par>
                                <p:cTn id="212" presetID="10" presetClass="entr" presetSubtype="0" fill="hold" grpId="0" nodeType="withEffect">
                                  <p:stCondLst>
                                    <p:cond delay="0"/>
                                  </p:stCondLst>
                                  <p:childTnLst>
                                    <p:set>
                                      <p:cBhvr>
                                        <p:cTn id="213" dur="1" fill="hold">
                                          <p:stCondLst>
                                            <p:cond delay="0"/>
                                          </p:stCondLst>
                                        </p:cTn>
                                        <p:tgtEl>
                                          <p:spTgt spid="38"/>
                                        </p:tgtEl>
                                        <p:attrNameLst>
                                          <p:attrName>style.visibility</p:attrName>
                                        </p:attrNameLst>
                                      </p:cBhvr>
                                      <p:to>
                                        <p:strVal val="visible"/>
                                      </p:to>
                                    </p:set>
                                    <p:animEffect transition="in" filter="fade">
                                      <p:cBhvr>
                                        <p:cTn id="214" dur="500"/>
                                        <p:tgtEl>
                                          <p:spTgt spid="38"/>
                                        </p:tgtEl>
                                      </p:cBhvr>
                                    </p:animEffect>
                                  </p:childTnLst>
                                </p:cTn>
                              </p:par>
                              <p:par>
                                <p:cTn id="215" presetID="10" presetClass="entr" presetSubtype="0" fill="hold" grpId="0" nodeType="withEffect">
                                  <p:stCondLst>
                                    <p:cond delay="0"/>
                                  </p:stCondLst>
                                  <p:childTnLst>
                                    <p:set>
                                      <p:cBhvr>
                                        <p:cTn id="216" dur="1" fill="hold">
                                          <p:stCondLst>
                                            <p:cond delay="0"/>
                                          </p:stCondLst>
                                        </p:cTn>
                                        <p:tgtEl>
                                          <p:spTgt spid="39"/>
                                        </p:tgtEl>
                                        <p:attrNameLst>
                                          <p:attrName>style.visibility</p:attrName>
                                        </p:attrNameLst>
                                      </p:cBhvr>
                                      <p:to>
                                        <p:strVal val="visible"/>
                                      </p:to>
                                    </p:set>
                                    <p:animEffect transition="in" filter="fade">
                                      <p:cBhvr>
                                        <p:cTn id="217" dur="500"/>
                                        <p:tgtEl>
                                          <p:spTgt spid="39"/>
                                        </p:tgtEl>
                                      </p:cBhvr>
                                    </p:animEffect>
                                  </p:childTnLst>
                                </p:cTn>
                              </p:par>
                              <p:par>
                                <p:cTn id="218" presetID="10" presetClass="entr" presetSubtype="0" fill="hold" grpId="0" nodeType="withEffect">
                                  <p:stCondLst>
                                    <p:cond delay="0"/>
                                  </p:stCondLst>
                                  <p:childTnLst>
                                    <p:set>
                                      <p:cBhvr>
                                        <p:cTn id="219" dur="1" fill="hold">
                                          <p:stCondLst>
                                            <p:cond delay="0"/>
                                          </p:stCondLst>
                                        </p:cTn>
                                        <p:tgtEl>
                                          <p:spTgt spid="40"/>
                                        </p:tgtEl>
                                        <p:attrNameLst>
                                          <p:attrName>style.visibility</p:attrName>
                                        </p:attrNameLst>
                                      </p:cBhvr>
                                      <p:to>
                                        <p:strVal val="visible"/>
                                      </p:to>
                                    </p:set>
                                    <p:animEffect transition="in" filter="fade">
                                      <p:cBhvr>
                                        <p:cTn id="220" dur="500"/>
                                        <p:tgtEl>
                                          <p:spTgt spid="40"/>
                                        </p:tgtEl>
                                      </p:cBhvr>
                                    </p:animEffect>
                                  </p:childTnLst>
                                </p:cTn>
                              </p:par>
                              <p:par>
                                <p:cTn id="221" presetID="10" presetClass="entr" presetSubtype="0" fill="hold" nodeType="withEffect">
                                  <p:stCondLst>
                                    <p:cond delay="0"/>
                                  </p:stCondLst>
                                  <p:childTnLst>
                                    <p:set>
                                      <p:cBhvr>
                                        <p:cTn id="222" dur="1" fill="hold">
                                          <p:stCondLst>
                                            <p:cond delay="0"/>
                                          </p:stCondLst>
                                        </p:cTn>
                                        <p:tgtEl>
                                          <p:spTgt spid="179"/>
                                        </p:tgtEl>
                                        <p:attrNameLst>
                                          <p:attrName>style.visibility</p:attrName>
                                        </p:attrNameLst>
                                      </p:cBhvr>
                                      <p:to>
                                        <p:strVal val="visible"/>
                                      </p:to>
                                    </p:set>
                                    <p:animEffect transition="in" filter="fade">
                                      <p:cBhvr>
                                        <p:cTn id="223" dur="500"/>
                                        <p:tgtEl>
                                          <p:spTgt spid="179"/>
                                        </p:tgtEl>
                                      </p:cBhvr>
                                    </p:animEffect>
                                  </p:childTnLst>
                                </p:cTn>
                              </p:par>
                              <p:par>
                                <p:cTn id="224" presetID="10" presetClass="entr" presetSubtype="0" fill="hold" nodeType="withEffect">
                                  <p:stCondLst>
                                    <p:cond delay="0"/>
                                  </p:stCondLst>
                                  <p:childTnLst>
                                    <p:set>
                                      <p:cBhvr>
                                        <p:cTn id="225" dur="1" fill="hold">
                                          <p:stCondLst>
                                            <p:cond delay="0"/>
                                          </p:stCondLst>
                                        </p:cTn>
                                        <p:tgtEl>
                                          <p:spTgt spid="180"/>
                                        </p:tgtEl>
                                        <p:attrNameLst>
                                          <p:attrName>style.visibility</p:attrName>
                                        </p:attrNameLst>
                                      </p:cBhvr>
                                      <p:to>
                                        <p:strVal val="visible"/>
                                      </p:to>
                                    </p:set>
                                    <p:animEffect transition="in" filter="fade">
                                      <p:cBhvr>
                                        <p:cTn id="226" dur="500"/>
                                        <p:tgtEl>
                                          <p:spTgt spid="180"/>
                                        </p:tgtEl>
                                      </p:cBhvr>
                                    </p:animEffect>
                                  </p:childTnLst>
                                </p:cTn>
                              </p:par>
                              <p:par>
                                <p:cTn id="227" presetID="10" presetClass="entr" presetSubtype="0" fill="hold" nodeType="withEffect">
                                  <p:stCondLst>
                                    <p:cond delay="0"/>
                                  </p:stCondLst>
                                  <p:childTnLst>
                                    <p:set>
                                      <p:cBhvr>
                                        <p:cTn id="228" dur="1" fill="hold">
                                          <p:stCondLst>
                                            <p:cond delay="0"/>
                                          </p:stCondLst>
                                        </p:cTn>
                                        <p:tgtEl>
                                          <p:spTgt spid="181"/>
                                        </p:tgtEl>
                                        <p:attrNameLst>
                                          <p:attrName>style.visibility</p:attrName>
                                        </p:attrNameLst>
                                      </p:cBhvr>
                                      <p:to>
                                        <p:strVal val="visible"/>
                                      </p:to>
                                    </p:set>
                                    <p:animEffect transition="in" filter="fade">
                                      <p:cBhvr>
                                        <p:cTn id="229" dur="500"/>
                                        <p:tgtEl>
                                          <p:spTgt spid="181"/>
                                        </p:tgtEl>
                                      </p:cBhvr>
                                    </p:animEffect>
                                  </p:childTnLst>
                                </p:cTn>
                              </p:par>
                              <p:par>
                                <p:cTn id="230" presetID="10" presetClass="entr" presetSubtype="0" fill="hold" grpId="0" nodeType="withEffect">
                                  <p:stCondLst>
                                    <p:cond delay="0"/>
                                  </p:stCondLst>
                                  <p:childTnLst>
                                    <p:set>
                                      <p:cBhvr>
                                        <p:cTn id="231" dur="1" fill="hold">
                                          <p:stCondLst>
                                            <p:cond delay="0"/>
                                          </p:stCondLst>
                                        </p:cTn>
                                        <p:tgtEl>
                                          <p:spTgt spid="153"/>
                                        </p:tgtEl>
                                        <p:attrNameLst>
                                          <p:attrName>style.visibility</p:attrName>
                                        </p:attrNameLst>
                                      </p:cBhvr>
                                      <p:to>
                                        <p:strVal val="visible"/>
                                      </p:to>
                                    </p:set>
                                    <p:animEffect transition="in" filter="fade">
                                      <p:cBhvr>
                                        <p:cTn id="232" dur="500"/>
                                        <p:tgtEl>
                                          <p:spTgt spid="153"/>
                                        </p:tgtEl>
                                      </p:cBhvr>
                                    </p:animEffect>
                                  </p:childTnLst>
                                </p:cTn>
                              </p:par>
                            </p:childTnLst>
                          </p:cTn>
                        </p:par>
                      </p:childTnLst>
                    </p:cTn>
                  </p:par>
                  <p:par>
                    <p:cTn id="233" fill="hold">
                      <p:stCondLst>
                        <p:cond delay="indefinite"/>
                      </p:stCondLst>
                      <p:childTnLst>
                        <p:par>
                          <p:cTn id="234" fill="hold">
                            <p:stCondLst>
                              <p:cond delay="0"/>
                            </p:stCondLst>
                            <p:childTnLst>
                              <p:par>
                                <p:cTn id="235" presetID="10" presetClass="entr" presetSubtype="0" fill="hold" grpId="0" nodeType="clickEffect">
                                  <p:stCondLst>
                                    <p:cond delay="0"/>
                                  </p:stCondLst>
                                  <p:childTnLst>
                                    <p:set>
                                      <p:cBhvr>
                                        <p:cTn id="236" dur="1" fill="hold">
                                          <p:stCondLst>
                                            <p:cond delay="0"/>
                                          </p:stCondLst>
                                        </p:cTn>
                                        <p:tgtEl>
                                          <p:spTgt spid="70"/>
                                        </p:tgtEl>
                                        <p:attrNameLst>
                                          <p:attrName>style.visibility</p:attrName>
                                        </p:attrNameLst>
                                      </p:cBhvr>
                                      <p:to>
                                        <p:strVal val="visible"/>
                                      </p:to>
                                    </p:set>
                                    <p:animEffect transition="in" filter="fade">
                                      <p:cBhvr>
                                        <p:cTn id="237" dur="500"/>
                                        <p:tgtEl>
                                          <p:spTgt spid="70"/>
                                        </p:tgtEl>
                                      </p:cBhvr>
                                    </p:animEffect>
                                  </p:childTnLst>
                                </p:cTn>
                              </p:par>
                              <p:par>
                                <p:cTn id="238" presetID="10" presetClass="entr" presetSubtype="0" fill="hold" grpId="0" nodeType="withEffect">
                                  <p:stCondLst>
                                    <p:cond delay="0"/>
                                  </p:stCondLst>
                                  <p:childTnLst>
                                    <p:set>
                                      <p:cBhvr>
                                        <p:cTn id="239" dur="1" fill="hold">
                                          <p:stCondLst>
                                            <p:cond delay="0"/>
                                          </p:stCondLst>
                                        </p:cTn>
                                        <p:tgtEl>
                                          <p:spTgt spid="127"/>
                                        </p:tgtEl>
                                        <p:attrNameLst>
                                          <p:attrName>style.visibility</p:attrName>
                                        </p:attrNameLst>
                                      </p:cBhvr>
                                      <p:to>
                                        <p:strVal val="visible"/>
                                      </p:to>
                                    </p:set>
                                    <p:animEffect transition="in" filter="fade">
                                      <p:cBhvr>
                                        <p:cTn id="240" dur="500"/>
                                        <p:tgtEl>
                                          <p:spTgt spid="127"/>
                                        </p:tgtEl>
                                      </p:cBhvr>
                                    </p:animEffect>
                                  </p:childTnLst>
                                </p:cTn>
                              </p:par>
                              <p:par>
                                <p:cTn id="241" presetID="10" presetClass="entr" presetSubtype="0" fill="hold" nodeType="withEffect">
                                  <p:stCondLst>
                                    <p:cond delay="0"/>
                                  </p:stCondLst>
                                  <p:childTnLst>
                                    <p:set>
                                      <p:cBhvr>
                                        <p:cTn id="242" dur="1" fill="hold">
                                          <p:stCondLst>
                                            <p:cond delay="0"/>
                                          </p:stCondLst>
                                        </p:cTn>
                                        <p:tgtEl>
                                          <p:spTgt spid="128"/>
                                        </p:tgtEl>
                                        <p:attrNameLst>
                                          <p:attrName>style.visibility</p:attrName>
                                        </p:attrNameLst>
                                      </p:cBhvr>
                                      <p:to>
                                        <p:strVal val="visible"/>
                                      </p:to>
                                    </p:set>
                                    <p:animEffect transition="in" filter="fade">
                                      <p:cBhvr>
                                        <p:cTn id="243" dur="500"/>
                                        <p:tgtEl>
                                          <p:spTgt spid="128"/>
                                        </p:tgtEl>
                                      </p:cBhvr>
                                    </p:animEffect>
                                  </p:childTnLst>
                                </p:cTn>
                              </p:par>
                              <p:par>
                                <p:cTn id="244" presetID="10" presetClass="entr" presetSubtype="0" fill="hold" grpId="0" nodeType="withEffect">
                                  <p:stCondLst>
                                    <p:cond delay="0"/>
                                  </p:stCondLst>
                                  <p:childTnLst>
                                    <p:set>
                                      <p:cBhvr>
                                        <p:cTn id="245" dur="1" fill="hold">
                                          <p:stCondLst>
                                            <p:cond delay="0"/>
                                          </p:stCondLst>
                                        </p:cTn>
                                        <p:tgtEl>
                                          <p:spTgt spid="129"/>
                                        </p:tgtEl>
                                        <p:attrNameLst>
                                          <p:attrName>style.visibility</p:attrName>
                                        </p:attrNameLst>
                                      </p:cBhvr>
                                      <p:to>
                                        <p:strVal val="visible"/>
                                      </p:to>
                                    </p:set>
                                    <p:animEffect transition="in" filter="fade">
                                      <p:cBhvr>
                                        <p:cTn id="246" dur="500"/>
                                        <p:tgtEl>
                                          <p:spTgt spid="129"/>
                                        </p:tgtEl>
                                      </p:cBhvr>
                                    </p:animEffect>
                                  </p:childTnLst>
                                </p:cTn>
                              </p:par>
                              <p:par>
                                <p:cTn id="247" presetID="10" presetClass="entr" presetSubtype="0" fill="hold" grpId="0" nodeType="withEffect">
                                  <p:stCondLst>
                                    <p:cond delay="0"/>
                                  </p:stCondLst>
                                  <p:childTnLst>
                                    <p:set>
                                      <p:cBhvr>
                                        <p:cTn id="248" dur="1" fill="hold">
                                          <p:stCondLst>
                                            <p:cond delay="0"/>
                                          </p:stCondLst>
                                        </p:cTn>
                                        <p:tgtEl>
                                          <p:spTgt spid="130"/>
                                        </p:tgtEl>
                                        <p:attrNameLst>
                                          <p:attrName>style.visibility</p:attrName>
                                        </p:attrNameLst>
                                      </p:cBhvr>
                                      <p:to>
                                        <p:strVal val="visible"/>
                                      </p:to>
                                    </p:set>
                                    <p:animEffect transition="in" filter="fade">
                                      <p:cBhvr>
                                        <p:cTn id="249" dur="500"/>
                                        <p:tgtEl>
                                          <p:spTgt spid="130"/>
                                        </p:tgtEl>
                                      </p:cBhvr>
                                    </p:animEffect>
                                  </p:childTnLst>
                                </p:cTn>
                              </p:par>
                              <p:par>
                                <p:cTn id="250" presetID="10" presetClass="entr" presetSubtype="0" fill="hold" grpId="0" nodeType="withEffect">
                                  <p:stCondLst>
                                    <p:cond delay="0"/>
                                  </p:stCondLst>
                                  <p:childTnLst>
                                    <p:set>
                                      <p:cBhvr>
                                        <p:cTn id="251" dur="1" fill="hold">
                                          <p:stCondLst>
                                            <p:cond delay="0"/>
                                          </p:stCondLst>
                                        </p:cTn>
                                        <p:tgtEl>
                                          <p:spTgt spid="156"/>
                                        </p:tgtEl>
                                        <p:attrNameLst>
                                          <p:attrName>style.visibility</p:attrName>
                                        </p:attrNameLst>
                                      </p:cBhvr>
                                      <p:to>
                                        <p:strVal val="visible"/>
                                      </p:to>
                                    </p:set>
                                    <p:animEffect transition="in" filter="fade">
                                      <p:cBhvr>
                                        <p:cTn id="252" dur="500"/>
                                        <p:tgtEl>
                                          <p:spTgt spid="156"/>
                                        </p:tgtEl>
                                      </p:cBhvr>
                                    </p:animEffect>
                                  </p:childTnLst>
                                </p:cTn>
                              </p:par>
                              <p:par>
                                <p:cTn id="253" presetID="1" presetClass="entr" presetSubtype="0" fill="hold" grpId="0" nodeType="withEffect">
                                  <p:stCondLst>
                                    <p:cond delay="0"/>
                                  </p:stCondLst>
                                  <p:childTnLst>
                                    <p:set>
                                      <p:cBhvr>
                                        <p:cTn id="254" dur="1" fill="hold">
                                          <p:stCondLst>
                                            <p:cond delay="0"/>
                                          </p:stCondLst>
                                        </p:cTn>
                                        <p:tgtEl>
                                          <p:spTgt spid="192"/>
                                        </p:tgtEl>
                                        <p:attrNameLst>
                                          <p:attrName>style.visibility</p:attrName>
                                        </p:attrNameLst>
                                      </p:cBhvr>
                                      <p:to>
                                        <p:strVal val="visible"/>
                                      </p:to>
                                    </p:set>
                                  </p:childTnLst>
                                </p:cTn>
                              </p:par>
                              <p:par>
                                <p:cTn id="255" presetID="1" presetClass="entr" presetSubtype="0" fill="hold" nodeType="withEffect">
                                  <p:stCondLst>
                                    <p:cond delay="0"/>
                                  </p:stCondLst>
                                  <p:childTnLst>
                                    <p:set>
                                      <p:cBhvr>
                                        <p:cTn id="256" dur="1" fill="hold">
                                          <p:stCondLst>
                                            <p:cond delay="0"/>
                                          </p:stCondLst>
                                        </p:cTn>
                                        <p:tgtEl>
                                          <p:spTgt spid="21"/>
                                        </p:tgtEl>
                                        <p:attrNameLst>
                                          <p:attrName>style.visibility</p:attrName>
                                        </p:attrNameLst>
                                      </p:cBhvr>
                                      <p:to>
                                        <p:strVal val="visible"/>
                                      </p:to>
                                    </p:set>
                                  </p:childTnLst>
                                </p:cTn>
                              </p:par>
                              <p:par>
                                <p:cTn id="257" presetID="1" presetClass="entr" presetSubtype="0" fill="hold" nodeType="withEffect">
                                  <p:stCondLst>
                                    <p:cond delay="0"/>
                                  </p:stCondLst>
                                  <p:childTnLst>
                                    <p:set>
                                      <p:cBhvr>
                                        <p:cTn id="258" dur="1" fill="hold">
                                          <p:stCondLst>
                                            <p:cond delay="0"/>
                                          </p:stCondLst>
                                        </p:cTn>
                                        <p:tgtEl>
                                          <p:spTgt spid="20"/>
                                        </p:tgtEl>
                                        <p:attrNameLst>
                                          <p:attrName>style.visibility</p:attrName>
                                        </p:attrNameLst>
                                      </p:cBhvr>
                                      <p:to>
                                        <p:strVal val="visible"/>
                                      </p:to>
                                    </p:set>
                                  </p:childTnLst>
                                </p:cTn>
                              </p:par>
                              <p:par>
                                <p:cTn id="259" presetID="1" presetClass="entr" presetSubtype="0" fill="hold" nodeType="withEffect">
                                  <p:stCondLst>
                                    <p:cond delay="0"/>
                                  </p:stCondLst>
                                  <p:childTnLst>
                                    <p:set>
                                      <p:cBhvr>
                                        <p:cTn id="26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animBg="1"/>
      <p:bldP spid="17" grpId="0" animBg="1"/>
      <p:bldP spid="22" grpId="0" animBg="1"/>
      <p:bldP spid="23" grpId="0" animBg="1"/>
      <p:bldP spid="24" grpId="0" animBg="1"/>
      <p:bldP spid="26" grpId="0" animBg="1"/>
      <p:bldP spid="29" grpId="0" animBg="1"/>
      <p:bldP spid="41" grpId="0" animBg="1"/>
      <p:bldP spid="42" grpId="0" animBg="1"/>
      <p:bldP spid="44" grpId="0" animBg="1"/>
      <p:bldP spid="45" grpId="0" animBg="1"/>
      <p:bldP spid="46" grpId="0" animBg="1"/>
      <p:bldP spid="47" grpId="0" animBg="1"/>
      <p:bldP spid="47" grpId="1" animBg="1"/>
      <p:bldP spid="48" grpId="0" animBg="1"/>
      <p:bldP spid="50" grpId="0" animBg="1"/>
      <p:bldP spid="49" grpId="0" animBg="1"/>
      <p:bldP spid="52" grpId="0" animBg="1"/>
      <p:bldP spid="53" grpId="0" animBg="1"/>
      <p:bldP spid="54" grpId="0" animBg="1"/>
      <p:bldP spid="56" grpId="0" animBg="1"/>
      <p:bldP spid="57" grpId="0" animBg="1"/>
      <p:bldP spid="62" grpId="0" animBg="1"/>
      <p:bldP spid="63" grpId="0" animBg="1"/>
      <p:bldP spid="64" grpId="0" animBg="1"/>
      <p:bldP spid="78" grpId="0"/>
      <p:bldP spid="127" grpId="0" animBg="1"/>
      <p:bldP spid="129" grpId="0" animBg="1"/>
      <p:bldP spid="130" grpId="0" animBg="1"/>
      <p:bldP spid="138" grpId="0" animBg="1"/>
      <p:bldP spid="139" grpId="0" animBg="1"/>
      <p:bldP spid="140" grpId="0" animBg="1"/>
      <p:bldP spid="141" grpId="0" animBg="1"/>
      <p:bldP spid="142" grpId="0" animBg="1"/>
      <p:bldP spid="143" grpId="0" animBg="1"/>
      <p:bldP spid="144" grpId="0"/>
      <p:bldP spid="146" grpId="0"/>
      <p:bldP spid="147" grpId="0"/>
      <p:bldP spid="151" grpId="0"/>
      <p:bldP spid="152" grpId="0"/>
      <p:bldP spid="153" grpId="0"/>
      <p:bldP spid="156" grpId="0"/>
      <p:bldP spid="157" grpId="0"/>
      <p:bldP spid="158" grpId="0"/>
      <p:bldP spid="159" grpId="0"/>
      <p:bldP spid="191" grpId="0"/>
      <p:bldP spid="192" grpId="0"/>
      <p:bldP spid="194" grpId="0" animBg="1"/>
      <p:bldP spid="195" grpId="0" animBg="1"/>
      <p:bldP spid="196" grpId="0" animBg="1"/>
      <p:bldP spid="70" grpId="0" animBg="1"/>
      <p:bldP spid="37" grpId="0" animBg="1"/>
      <p:bldP spid="38" grpId="0" animBg="1"/>
      <p:bldP spid="39" grpId="0" animBg="1"/>
      <p:bldP spid="40" grpId="0" animBg="1"/>
      <p:bldP spid="43" grpId="0" animBg="1"/>
      <p:bldP spid="5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032AA3-9CA2-3AB1-0649-F1DF3D91B4FA}"/>
            </a:ext>
          </a:extLst>
        </p:cNvPr>
        <p:cNvGrpSpPr/>
        <p:nvPr/>
      </p:nvGrpSpPr>
      <p:grpSpPr>
        <a:xfrm>
          <a:off x="0" y="0"/>
          <a:ext cx="0" cy="0"/>
          <a:chOff x="0" y="0"/>
          <a:chExt cx="0" cy="0"/>
        </a:xfrm>
      </p:grpSpPr>
      <p:sp>
        <p:nvSpPr>
          <p:cNvPr id="129" name="四角形: 角を丸くする 128">
            <a:extLst>
              <a:ext uri="{FF2B5EF4-FFF2-40B4-BE49-F238E27FC236}">
                <a16:creationId xmlns:a16="http://schemas.microsoft.com/office/drawing/2014/main" id="{91163B15-A1B4-EF94-BBF0-C38D4633E03B}"/>
              </a:ext>
            </a:extLst>
          </p:cNvPr>
          <p:cNvSpPr/>
          <p:nvPr/>
        </p:nvSpPr>
        <p:spPr>
          <a:xfrm>
            <a:off x="542247" y="5137934"/>
            <a:ext cx="7654441" cy="588871"/>
          </a:xfrm>
          <a:prstGeom prst="round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0" name="テキスト ボックス 129">
            <a:extLst>
              <a:ext uri="{FF2B5EF4-FFF2-40B4-BE49-F238E27FC236}">
                <a16:creationId xmlns:a16="http://schemas.microsoft.com/office/drawing/2014/main" id="{6A42F92D-783C-7445-3EA0-5EA8C2B344B6}"/>
              </a:ext>
            </a:extLst>
          </p:cNvPr>
          <p:cNvSpPr txBox="1"/>
          <p:nvPr/>
        </p:nvSpPr>
        <p:spPr>
          <a:xfrm>
            <a:off x="401018" y="5183462"/>
            <a:ext cx="1240592" cy="523220"/>
          </a:xfrm>
          <a:prstGeom prst="rect">
            <a:avLst/>
          </a:prstGeom>
          <a:noFill/>
        </p:spPr>
        <p:txBody>
          <a:bodyPr wrap="square" rtlCol="0">
            <a:spAutoFit/>
          </a:bodyPr>
          <a:lstStyle/>
          <a:p>
            <a:pPr algn="ctr"/>
            <a:r>
              <a:rPr kumimoji="1" lang="ja-JP" altLang="en-US" sz="2800"/>
              <a:t>共有</a:t>
            </a:r>
          </a:p>
        </p:txBody>
      </p:sp>
      <p:cxnSp>
        <p:nvCxnSpPr>
          <p:cNvPr id="179" name="直線コネクタ 178">
            <a:extLst>
              <a:ext uri="{FF2B5EF4-FFF2-40B4-BE49-F238E27FC236}">
                <a16:creationId xmlns:a16="http://schemas.microsoft.com/office/drawing/2014/main" id="{8391D8AB-5FFB-079B-B117-670C67D8A838}"/>
              </a:ext>
            </a:extLst>
          </p:cNvPr>
          <p:cNvCxnSpPr>
            <a:cxnSpLocks/>
          </p:cNvCxnSpPr>
          <p:nvPr/>
        </p:nvCxnSpPr>
        <p:spPr>
          <a:xfrm>
            <a:off x="7809050" y="4280771"/>
            <a:ext cx="912786" cy="141291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5" name="直線コネクタ 174">
            <a:extLst>
              <a:ext uri="{FF2B5EF4-FFF2-40B4-BE49-F238E27FC236}">
                <a16:creationId xmlns:a16="http://schemas.microsoft.com/office/drawing/2014/main" id="{37D2B305-63A0-A08B-9D33-ED7CF3A20A81}"/>
              </a:ext>
            </a:extLst>
          </p:cNvPr>
          <p:cNvCxnSpPr>
            <a:cxnSpLocks/>
          </p:cNvCxnSpPr>
          <p:nvPr/>
        </p:nvCxnSpPr>
        <p:spPr>
          <a:xfrm flipV="1">
            <a:off x="7792333" y="1957177"/>
            <a:ext cx="922204" cy="161389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四角形: 角を丸くする 4">
            <a:extLst>
              <a:ext uri="{FF2B5EF4-FFF2-40B4-BE49-F238E27FC236}">
                <a16:creationId xmlns:a16="http://schemas.microsoft.com/office/drawing/2014/main" id="{BFB6D8EB-5A5E-CA7B-9580-7DB24E103464}"/>
              </a:ext>
            </a:extLst>
          </p:cNvPr>
          <p:cNvSpPr/>
          <p:nvPr/>
        </p:nvSpPr>
        <p:spPr>
          <a:xfrm>
            <a:off x="8600264" y="1747669"/>
            <a:ext cx="3091207" cy="4128839"/>
          </a:xfrm>
          <a:prstGeom prst="roundRect">
            <a:avLst/>
          </a:prstGeom>
          <a:solidFill>
            <a:schemeClr val="bg1">
              <a:lumMod val="95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9" name="直線矢印コネクタ 58">
            <a:extLst>
              <a:ext uri="{FF2B5EF4-FFF2-40B4-BE49-F238E27FC236}">
                <a16:creationId xmlns:a16="http://schemas.microsoft.com/office/drawing/2014/main" id="{0875F2F4-AD57-D529-987C-79BE5E5C857E}"/>
              </a:ext>
            </a:extLst>
          </p:cNvPr>
          <p:cNvCxnSpPr>
            <a:cxnSpLocks/>
            <a:stCxn id="23" idx="2"/>
          </p:cNvCxnSpPr>
          <p:nvPr/>
        </p:nvCxnSpPr>
        <p:spPr>
          <a:xfrm>
            <a:off x="10127812" y="3608173"/>
            <a:ext cx="18052" cy="251109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矢印コネクタ 31">
            <a:extLst>
              <a:ext uri="{FF2B5EF4-FFF2-40B4-BE49-F238E27FC236}">
                <a16:creationId xmlns:a16="http://schemas.microsoft.com/office/drawing/2014/main" id="{1039FEEA-8887-78F0-C7AF-3E59FFDE256A}"/>
              </a:ext>
            </a:extLst>
          </p:cNvPr>
          <p:cNvCxnSpPr>
            <a:cxnSpLocks/>
            <a:stCxn id="89" idx="2"/>
            <a:endCxn id="23" idx="0"/>
          </p:cNvCxnSpPr>
          <p:nvPr/>
        </p:nvCxnSpPr>
        <p:spPr>
          <a:xfrm flipH="1">
            <a:off x="10127812" y="1489659"/>
            <a:ext cx="1" cy="153557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直線矢印コネクタ 110">
            <a:extLst>
              <a:ext uri="{FF2B5EF4-FFF2-40B4-BE49-F238E27FC236}">
                <a16:creationId xmlns:a16="http://schemas.microsoft.com/office/drawing/2014/main" id="{B7DBCDF4-08FC-1917-2657-7A8B0884D835}"/>
              </a:ext>
            </a:extLst>
          </p:cNvPr>
          <p:cNvCxnSpPr>
            <a:cxnSpLocks/>
          </p:cNvCxnSpPr>
          <p:nvPr/>
        </p:nvCxnSpPr>
        <p:spPr>
          <a:xfrm>
            <a:off x="7143127" y="5105203"/>
            <a:ext cx="0" cy="79367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直線矢印コネクタ 109">
            <a:extLst>
              <a:ext uri="{FF2B5EF4-FFF2-40B4-BE49-F238E27FC236}">
                <a16:creationId xmlns:a16="http://schemas.microsoft.com/office/drawing/2014/main" id="{5DB0F2E8-1430-1E16-869F-3A43D4C53B68}"/>
              </a:ext>
            </a:extLst>
          </p:cNvPr>
          <p:cNvCxnSpPr>
            <a:cxnSpLocks/>
          </p:cNvCxnSpPr>
          <p:nvPr/>
        </p:nvCxnSpPr>
        <p:spPr>
          <a:xfrm>
            <a:off x="4438247" y="5098826"/>
            <a:ext cx="0" cy="79367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スライド番号プレースホルダー 1">
            <a:extLst>
              <a:ext uri="{FF2B5EF4-FFF2-40B4-BE49-F238E27FC236}">
                <a16:creationId xmlns:a16="http://schemas.microsoft.com/office/drawing/2014/main" id="{0FA671EF-57E2-22F7-1DE8-CD42BEE97C1E}"/>
              </a:ext>
            </a:extLst>
          </p:cNvPr>
          <p:cNvSpPr>
            <a:spLocks noGrp="1"/>
          </p:cNvSpPr>
          <p:nvPr>
            <p:ph type="sldNum" sz="quarter" idx="12"/>
          </p:nvPr>
        </p:nvSpPr>
        <p:spPr/>
        <p:txBody>
          <a:bodyPr/>
          <a:lstStyle/>
          <a:p>
            <a:r>
              <a:rPr kumimoji="1" lang="en-US" altLang="ja-JP" sz="2800"/>
              <a:t>9</a:t>
            </a:r>
            <a:endParaRPr kumimoji="1" lang="ja-JP" altLang="en-US" sz="2800"/>
          </a:p>
        </p:txBody>
      </p:sp>
      <p:sp>
        <p:nvSpPr>
          <p:cNvPr id="76" name="タイトル 1">
            <a:extLst>
              <a:ext uri="{FF2B5EF4-FFF2-40B4-BE49-F238E27FC236}">
                <a16:creationId xmlns:a16="http://schemas.microsoft.com/office/drawing/2014/main" id="{3E2B0EB1-264C-A021-4217-1C2E2E27F412}"/>
              </a:ext>
            </a:extLst>
          </p:cNvPr>
          <p:cNvSpPr txBox="1">
            <a:spLocks/>
          </p:cNvSpPr>
          <p:nvPr/>
        </p:nvSpPr>
        <p:spPr>
          <a:xfrm>
            <a:off x="834555" y="343446"/>
            <a:ext cx="7208231" cy="827302"/>
          </a:xfrm>
          <a:prstGeom prst="rect">
            <a:avLst/>
          </a:prstGeom>
        </p:spPr>
        <p:txBody>
          <a:bodyPr/>
          <a:lstStyle>
            <a:lvl1pPr algn="l" defTabSz="914400" rtl="0" eaLnBrk="1" latinLnBrk="0" hangingPunct="1">
              <a:lnSpc>
                <a:spcPct val="85000"/>
              </a:lnSpc>
              <a:spcBef>
                <a:spcPct val="0"/>
              </a:spcBef>
              <a:buNone/>
              <a:defRPr kumimoji="1" sz="4800" kern="1200" spc="-50" baseline="0">
                <a:solidFill>
                  <a:schemeClr val="tx1">
                    <a:lumMod val="75000"/>
                    <a:lumOff val="25000"/>
                  </a:schemeClr>
                </a:solidFill>
                <a:latin typeface="+mj-lt"/>
                <a:ea typeface="+mj-ea"/>
                <a:cs typeface="+mj-cs"/>
              </a:defRPr>
            </a:lvl1pPr>
          </a:lstStyle>
          <a:p>
            <a:r>
              <a:rPr lang="ja-JP" altLang="en-US"/>
              <a:t>提案手法</a:t>
            </a:r>
            <a:r>
              <a:rPr lang="en-US" altLang="ja-JP" b="1"/>
              <a:t>A</a:t>
            </a:r>
            <a:r>
              <a:rPr lang="ja-JP" altLang="en-US"/>
              <a:t>の</a:t>
            </a:r>
            <a:r>
              <a:rPr lang="en-US" altLang="ja-JP" b="1"/>
              <a:t>Transformer</a:t>
            </a:r>
          </a:p>
        </p:txBody>
      </p:sp>
      <p:sp>
        <p:nvSpPr>
          <p:cNvPr id="89" name="四角形: 角を丸くする 88">
            <a:extLst>
              <a:ext uri="{FF2B5EF4-FFF2-40B4-BE49-F238E27FC236}">
                <a16:creationId xmlns:a16="http://schemas.microsoft.com/office/drawing/2014/main" id="{5CB425B3-0D38-7751-CB4B-AAF02F1A64FE}"/>
              </a:ext>
            </a:extLst>
          </p:cNvPr>
          <p:cNvSpPr/>
          <p:nvPr/>
        </p:nvSpPr>
        <p:spPr>
          <a:xfrm>
            <a:off x="8880053" y="1057958"/>
            <a:ext cx="2495519" cy="431701"/>
          </a:xfrm>
          <a:prstGeom prst="roundRect">
            <a:avLst/>
          </a:prstGeom>
          <a:solidFill>
            <a:schemeClr val="accent3">
              <a:lumMod val="20000"/>
              <a:lumOff val="80000"/>
            </a:schemeClr>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a:solidFill>
                  <a:schemeClr val="tx1"/>
                </a:solidFill>
                <a:latin typeface="Arial Black" panose="020B0A04020102020204" pitchFamily="34" charset="0"/>
              </a:rPr>
              <a:t>Object feature</a:t>
            </a:r>
            <a:endParaRPr kumimoji="1" lang="ja-JP" altLang="en-US">
              <a:solidFill>
                <a:schemeClr val="tx1"/>
              </a:solidFill>
              <a:latin typeface="Arial Black" panose="020B0A04020102020204" pitchFamily="34" charset="0"/>
            </a:endParaRPr>
          </a:p>
        </p:txBody>
      </p:sp>
      <p:sp>
        <p:nvSpPr>
          <p:cNvPr id="90" name="直方体 89">
            <a:extLst>
              <a:ext uri="{FF2B5EF4-FFF2-40B4-BE49-F238E27FC236}">
                <a16:creationId xmlns:a16="http://schemas.microsoft.com/office/drawing/2014/main" id="{BD613B50-462A-1C33-2B5A-BAD517BDA34B}"/>
              </a:ext>
            </a:extLst>
          </p:cNvPr>
          <p:cNvSpPr/>
          <p:nvPr/>
        </p:nvSpPr>
        <p:spPr>
          <a:xfrm>
            <a:off x="9398574" y="740204"/>
            <a:ext cx="265122" cy="267917"/>
          </a:xfrm>
          <a:prstGeom prst="cube">
            <a:avLst>
              <a:gd name="adj" fmla="val 75836"/>
            </a:avLst>
          </a:prstGeom>
          <a:solidFill>
            <a:schemeClr val="accent5">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1" name="直方体 90">
            <a:extLst>
              <a:ext uri="{FF2B5EF4-FFF2-40B4-BE49-F238E27FC236}">
                <a16:creationId xmlns:a16="http://schemas.microsoft.com/office/drawing/2014/main" id="{A88AE465-106A-FC26-1FB3-3EE64FFB39CA}"/>
              </a:ext>
            </a:extLst>
          </p:cNvPr>
          <p:cNvSpPr/>
          <p:nvPr/>
        </p:nvSpPr>
        <p:spPr>
          <a:xfrm>
            <a:off x="9849418" y="740203"/>
            <a:ext cx="265122" cy="267917"/>
          </a:xfrm>
          <a:prstGeom prst="cube">
            <a:avLst>
              <a:gd name="adj" fmla="val 75836"/>
            </a:avLst>
          </a:prstGeom>
          <a:solidFill>
            <a:schemeClr val="accent5">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2" name="直方体 91">
            <a:extLst>
              <a:ext uri="{FF2B5EF4-FFF2-40B4-BE49-F238E27FC236}">
                <a16:creationId xmlns:a16="http://schemas.microsoft.com/office/drawing/2014/main" id="{6E62A326-411C-A47C-3669-55522E97B272}"/>
              </a:ext>
            </a:extLst>
          </p:cNvPr>
          <p:cNvSpPr/>
          <p:nvPr/>
        </p:nvSpPr>
        <p:spPr>
          <a:xfrm>
            <a:off x="10582236" y="734070"/>
            <a:ext cx="265122" cy="267917"/>
          </a:xfrm>
          <a:prstGeom prst="cube">
            <a:avLst>
              <a:gd name="adj" fmla="val 75836"/>
            </a:avLst>
          </a:prstGeom>
          <a:solidFill>
            <a:schemeClr val="accent5">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93" name="直線コネクタ 92">
            <a:extLst>
              <a:ext uri="{FF2B5EF4-FFF2-40B4-BE49-F238E27FC236}">
                <a16:creationId xmlns:a16="http://schemas.microsoft.com/office/drawing/2014/main" id="{DEB600C6-4C4A-1089-7D5F-E74CDB8B7B8B}"/>
              </a:ext>
            </a:extLst>
          </p:cNvPr>
          <p:cNvCxnSpPr>
            <a:cxnSpLocks/>
          </p:cNvCxnSpPr>
          <p:nvPr/>
        </p:nvCxnSpPr>
        <p:spPr>
          <a:xfrm>
            <a:off x="10145865" y="906381"/>
            <a:ext cx="333447" cy="0"/>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7" name="テキスト ボックス 166">
                <a:extLst>
                  <a:ext uri="{FF2B5EF4-FFF2-40B4-BE49-F238E27FC236}">
                    <a16:creationId xmlns:a16="http://schemas.microsoft.com/office/drawing/2014/main" id="{51A7B1C6-D5E3-D506-A2D3-042557A4F0A5}"/>
                  </a:ext>
                </a:extLst>
              </p:cNvPr>
              <p:cNvSpPr txBox="1"/>
              <p:nvPr/>
            </p:nvSpPr>
            <p:spPr>
              <a:xfrm>
                <a:off x="10762650" y="734070"/>
                <a:ext cx="1270404" cy="338554"/>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r>
                        <a:rPr kumimoji="1" lang="en-US" altLang="ja-JP" sz="1600" i="1" smtClean="0">
                          <a:latin typeface="Cambria Math" panose="02040503050406030204" pitchFamily="18" charset="0"/>
                        </a:rPr>
                        <m:t>(</m:t>
                      </m:r>
                      <m:r>
                        <a:rPr kumimoji="1" lang="en-US" altLang="ja-JP" sz="1600" b="0" i="1" smtClean="0">
                          <a:latin typeface="Cambria Math" panose="02040503050406030204" pitchFamily="18" charset="0"/>
                        </a:rPr>
                        <m:t>𝑑</m:t>
                      </m:r>
                      <m:r>
                        <a:rPr kumimoji="1" lang="en-US" altLang="ja-JP" sz="1600" i="1" smtClean="0">
                          <a:latin typeface="Cambria Math" panose="02040503050406030204" pitchFamily="18" charset="0"/>
                        </a:rPr>
                        <m:t>, </m:t>
                      </m:r>
                      <m:r>
                        <a:rPr kumimoji="1" lang="en-US" altLang="ja-JP" sz="1600" b="0" i="1" smtClean="0">
                          <a:latin typeface="Cambria Math" panose="02040503050406030204" pitchFamily="18" charset="0"/>
                        </a:rPr>
                        <m:t>4096</m:t>
                      </m:r>
                      <m:r>
                        <a:rPr kumimoji="1" lang="en-US" altLang="ja-JP" sz="1600" i="1" smtClean="0">
                          <a:latin typeface="Cambria Math" panose="02040503050406030204" pitchFamily="18" charset="0"/>
                        </a:rPr>
                        <m:t>)</m:t>
                      </m:r>
                    </m:oMath>
                  </m:oMathPara>
                </a14:m>
                <a:endParaRPr kumimoji="1" lang="ja-JP" altLang="en-US" sz="1600"/>
              </a:p>
            </p:txBody>
          </p:sp>
        </mc:Choice>
        <mc:Fallback xmlns="">
          <p:sp>
            <p:nvSpPr>
              <p:cNvPr id="167" name="テキスト ボックス 166">
                <a:extLst>
                  <a:ext uri="{FF2B5EF4-FFF2-40B4-BE49-F238E27FC236}">
                    <a16:creationId xmlns:a16="http://schemas.microsoft.com/office/drawing/2014/main" id="{51A7B1C6-D5E3-D506-A2D3-042557A4F0A5}"/>
                  </a:ext>
                </a:extLst>
              </p:cNvPr>
              <p:cNvSpPr txBox="1">
                <a:spLocks noRot="1" noChangeAspect="1" noMove="1" noResize="1" noEditPoints="1" noAdjustHandles="1" noChangeArrowheads="1" noChangeShapeType="1" noTextEdit="1"/>
              </p:cNvSpPr>
              <p:nvPr/>
            </p:nvSpPr>
            <p:spPr>
              <a:xfrm>
                <a:off x="10762650" y="734070"/>
                <a:ext cx="1270404" cy="338554"/>
              </a:xfrm>
              <a:prstGeom prst="rect">
                <a:avLst/>
              </a:prstGeom>
              <a:blipFill>
                <a:blip r:embed="rId2"/>
                <a:stretch>
                  <a:fillRect b="-8929"/>
                </a:stretch>
              </a:blipFill>
            </p:spPr>
            <p:txBody>
              <a:bodyPr/>
              <a:lstStyle/>
              <a:p>
                <a:r>
                  <a:rPr lang="ja-JP" altLang="en-US">
                    <a:noFill/>
                  </a:rPr>
                  <a:t> </a:t>
                </a:r>
              </a:p>
            </p:txBody>
          </p:sp>
        </mc:Fallback>
      </mc:AlternateContent>
      <p:sp>
        <p:nvSpPr>
          <p:cNvPr id="3" name="直方体 2">
            <a:extLst>
              <a:ext uri="{FF2B5EF4-FFF2-40B4-BE49-F238E27FC236}">
                <a16:creationId xmlns:a16="http://schemas.microsoft.com/office/drawing/2014/main" id="{88E6B732-5A5E-D5F4-A099-932FCF2751C3}"/>
              </a:ext>
            </a:extLst>
          </p:cNvPr>
          <p:cNvSpPr/>
          <p:nvPr/>
        </p:nvSpPr>
        <p:spPr>
          <a:xfrm>
            <a:off x="2213920" y="1489659"/>
            <a:ext cx="500526" cy="503028"/>
          </a:xfrm>
          <a:prstGeom prst="cube">
            <a:avLst>
              <a:gd name="adj" fmla="val 75836"/>
            </a:avLst>
          </a:prstGeom>
          <a:solidFill>
            <a:schemeClr val="accent4">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 name="直線コネクタ 7">
            <a:extLst>
              <a:ext uri="{FF2B5EF4-FFF2-40B4-BE49-F238E27FC236}">
                <a16:creationId xmlns:a16="http://schemas.microsoft.com/office/drawing/2014/main" id="{45FE4AE0-33F6-6282-878E-BEA799B757D0}"/>
              </a:ext>
            </a:extLst>
          </p:cNvPr>
          <p:cNvCxnSpPr>
            <a:cxnSpLocks/>
          </p:cNvCxnSpPr>
          <p:nvPr/>
        </p:nvCxnSpPr>
        <p:spPr>
          <a:xfrm>
            <a:off x="5030209" y="2299838"/>
            <a:ext cx="590203" cy="0"/>
          </a:xfrm>
          <a:prstGeom prst="line">
            <a:avLst/>
          </a:prstGeom>
          <a:ln w="762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9" name="直方体 8">
            <a:extLst>
              <a:ext uri="{FF2B5EF4-FFF2-40B4-BE49-F238E27FC236}">
                <a16:creationId xmlns:a16="http://schemas.microsoft.com/office/drawing/2014/main" id="{282808F5-1F16-1A05-A930-3C5ACBBD7BCA}"/>
              </a:ext>
            </a:extLst>
          </p:cNvPr>
          <p:cNvSpPr/>
          <p:nvPr/>
        </p:nvSpPr>
        <p:spPr>
          <a:xfrm>
            <a:off x="4243544" y="1506640"/>
            <a:ext cx="500526" cy="503028"/>
          </a:xfrm>
          <a:prstGeom prst="cube">
            <a:avLst>
              <a:gd name="adj" fmla="val 75836"/>
            </a:avLst>
          </a:prstGeom>
          <a:solidFill>
            <a:schemeClr val="accent4">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直方体 9">
            <a:extLst>
              <a:ext uri="{FF2B5EF4-FFF2-40B4-BE49-F238E27FC236}">
                <a16:creationId xmlns:a16="http://schemas.microsoft.com/office/drawing/2014/main" id="{DE111FD9-B0C7-EE36-52E4-84C1C98FC48B}"/>
              </a:ext>
            </a:extLst>
          </p:cNvPr>
          <p:cNvSpPr/>
          <p:nvPr/>
        </p:nvSpPr>
        <p:spPr>
          <a:xfrm>
            <a:off x="6972632" y="1506640"/>
            <a:ext cx="500526" cy="503028"/>
          </a:xfrm>
          <a:prstGeom prst="cube">
            <a:avLst>
              <a:gd name="adj" fmla="val 75836"/>
            </a:avLst>
          </a:prstGeom>
          <a:solidFill>
            <a:schemeClr val="accent4">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直方体 10">
            <a:extLst>
              <a:ext uri="{FF2B5EF4-FFF2-40B4-BE49-F238E27FC236}">
                <a16:creationId xmlns:a16="http://schemas.microsoft.com/office/drawing/2014/main" id="{33ABEE57-9432-F2BD-E11A-6CD47B7EAA4A}"/>
              </a:ext>
            </a:extLst>
          </p:cNvPr>
          <p:cNvSpPr/>
          <p:nvPr/>
        </p:nvSpPr>
        <p:spPr>
          <a:xfrm>
            <a:off x="1228439" y="2058178"/>
            <a:ext cx="500526" cy="503028"/>
          </a:xfrm>
          <a:prstGeom prst="cube">
            <a:avLst>
              <a:gd name="adj" fmla="val 75836"/>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直方体 11">
            <a:extLst>
              <a:ext uri="{FF2B5EF4-FFF2-40B4-BE49-F238E27FC236}">
                <a16:creationId xmlns:a16="http://schemas.microsoft.com/office/drawing/2014/main" id="{E1C05619-997D-9CCA-9610-FB1BCA3A8ABC}"/>
              </a:ext>
            </a:extLst>
          </p:cNvPr>
          <p:cNvSpPr/>
          <p:nvPr/>
        </p:nvSpPr>
        <p:spPr>
          <a:xfrm>
            <a:off x="3275016" y="2056395"/>
            <a:ext cx="500526" cy="503028"/>
          </a:xfrm>
          <a:prstGeom prst="cube">
            <a:avLst>
              <a:gd name="adj" fmla="val 75836"/>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直方体 12">
            <a:extLst>
              <a:ext uri="{FF2B5EF4-FFF2-40B4-BE49-F238E27FC236}">
                <a16:creationId xmlns:a16="http://schemas.microsoft.com/office/drawing/2014/main" id="{457B1EA7-C499-E626-C47B-6C0C48CFDAA5}"/>
              </a:ext>
            </a:extLst>
          </p:cNvPr>
          <p:cNvSpPr/>
          <p:nvPr/>
        </p:nvSpPr>
        <p:spPr>
          <a:xfrm>
            <a:off x="5977566" y="2078027"/>
            <a:ext cx="500526" cy="503028"/>
          </a:xfrm>
          <a:prstGeom prst="cube">
            <a:avLst>
              <a:gd name="adj" fmla="val 75836"/>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楕円 13">
            <a:extLst>
              <a:ext uri="{FF2B5EF4-FFF2-40B4-BE49-F238E27FC236}">
                <a16:creationId xmlns:a16="http://schemas.microsoft.com/office/drawing/2014/main" id="{2D8B781A-709C-311F-5A8B-B8DBCE3A5A26}"/>
              </a:ext>
            </a:extLst>
          </p:cNvPr>
          <p:cNvSpPr/>
          <p:nvPr/>
        </p:nvSpPr>
        <p:spPr>
          <a:xfrm>
            <a:off x="1754293" y="2136372"/>
            <a:ext cx="377507" cy="346640"/>
          </a:xfrm>
          <a:prstGeom prst="ellipse">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2800">
                <a:solidFill>
                  <a:schemeClr val="tx1"/>
                </a:solidFill>
                <a:latin typeface="Arial Black" panose="020B0A04020102020204" pitchFamily="34" charset="0"/>
              </a:rPr>
              <a:t>+</a:t>
            </a:r>
            <a:endParaRPr kumimoji="1" lang="ja-JP" altLang="en-US" sz="2800">
              <a:solidFill>
                <a:schemeClr val="tx1"/>
              </a:solidFill>
              <a:latin typeface="Arial Black" panose="020B0A04020102020204" pitchFamily="34" charset="0"/>
            </a:endParaRPr>
          </a:p>
        </p:txBody>
      </p:sp>
      <p:sp>
        <p:nvSpPr>
          <p:cNvPr id="15" name="矢印: 右 14">
            <a:extLst>
              <a:ext uri="{FF2B5EF4-FFF2-40B4-BE49-F238E27FC236}">
                <a16:creationId xmlns:a16="http://schemas.microsoft.com/office/drawing/2014/main" id="{DEC3BF22-E438-A73C-6F88-6942D3283B57}"/>
              </a:ext>
            </a:extLst>
          </p:cNvPr>
          <p:cNvSpPr/>
          <p:nvPr/>
        </p:nvSpPr>
        <p:spPr>
          <a:xfrm>
            <a:off x="2109018" y="2091341"/>
            <a:ext cx="214199" cy="433136"/>
          </a:xfrm>
          <a:prstGeom prst="rightArrow">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楕円 15">
            <a:extLst>
              <a:ext uri="{FF2B5EF4-FFF2-40B4-BE49-F238E27FC236}">
                <a16:creationId xmlns:a16="http://schemas.microsoft.com/office/drawing/2014/main" id="{22B662EE-BFFE-962C-9CBF-21EE276BC55B}"/>
              </a:ext>
            </a:extLst>
          </p:cNvPr>
          <p:cNvSpPr/>
          <p:nvPr/>
        </p:nvSpPr>
        <p:spPr>
          <a:xfrm>
            <a:off x="3802869" y="2167630"/>
            <a:ext cx="377507" cy="346640"/>
          </a:xfrm>
          <a:prstGeom prst="ellipse">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2800">
                <a:solidFill>
                  <a:schemeClr val="tx1"/>
                </a:solidFill>
                <a:latin typeface="Arial Black" panose="020B0A04020102020204" pitchFamily="34" charset="0"/>
              </a:rPr>
              <a:t>+</a:t>
            </a:r>
            <a:endParaRPr kumimoji="1" lang="ja-JP" altLang="en-US" sz="2800">
              <a:solidFill>
                <a:schemeClr val="tx1"/>
              </a:solidFill>
              <a:latin typeface="Arial Black" panose="020B0A04020102020204" pitchFamily="34" charset="0"/>
            </a:endParaRPr>
          </a:p>
        </p:txBody>
      </p:sp>
      <p:sp>
        <p:nvSpPr>
          <p:cNvPr id="17" name="矢印: 右 16">
            <a:extLst>
              <a:ext uri="{FF2B5EF4-FFF2-40B4-BE49-F238E27FC236}">
                <a16:creationId xmlns:a16="http://schemas.microsoft.com/office/drawing/2014/main" id="{C763E555-83A4-05C1-9CFB-A8499EC46A83}"/>
              </a:ext>
            </a:extLst>
          </p:cNvPr>
          <p:cNvSpPr/>
          <p:nvPr/>
        </p:nvSpPr>
        <p:spPr>
          <a:xfrm>
            <a:off x="4157594" y="2122599"/>
            <a:ext cx="214199" cy="433136"/>
          </a:xfrm>
          <a:prstGeom prst="rightArrow">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楕円 17">
            <a:extLst>
              <a:ext uri="{FF2B5EF4-FFF2-40B4-BE49-F238E27FC236}">
                <a16:creationId xmlns:a16="http://schemas.microsoft.com/office/drawing/2014/main" id="{046BD3B6-8E0C-ED4B-909C-317B6AEF78EE}"/>
              </a:ext>
            </a:extLst>
          </p:cNvPr>
          <p:cNvSpPr/>
          <p:nvPr/>
        </p:nvSpPr>
        <p:spPr>
          <a:xfrm>
            <a:off x="6528745" y="2136372"/>
            <a:ext cx="377507" cy="346640"/>
          </a:xfrm>
          <a:prstGeom prst="ellipse">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2800">
                <a:solidFill>
                  <a:schemeClr val="tx1"/>
                </a:solidFill>
                <a:latin typeface="Arial Black" panose="020B0A04020102020204" pitchFamily="34" charset="0"/>
              </a:rPr>
              <a:t>+</a:t>
            </a:r>
            <a:endParaRPr kumimoji="1" lang="ja-JP" altLang="en-US" sz="2800">
              <a:solidFill>
                <a:schemeClr val="tx1"/>
              </a:solidFill>
              <a:latin typeface="Arial Black" panose="020B0A04020102020204" pitchFamily="34" charset="0"/>
            </a:endParaRPr>
          </a:p>
        </p:txBody>
      </p:sp>
      <p:sp>
        <p:nvSpPr>
          <p:cNvPr id="19" name="矢印: 右 18">
            <a:extLst>
              <a:ext uri="{FF2B5EF4-FFF2-40B4-BE49-F238E27FC236}">
                <a16:creationId xmlns:a16="http://schemas.microsoft.com/office/drawing/2014/main" id="{40A51334-AB35-6B80-115B-D440DCC09B99}"/>
              </a:ext>
            </a:extLst>
          </p:cNvPr>
          <p:cNvSpPr/>
          <p:nvPr/>
        </p:nvSpPr>
        <p:spPr>
          <a:xfrm>
            <a:off x="6883470" y="2091341"/>
            <a:ext cx="214199" cy="433136"/>
          </a:xfrm>
          <a:prstGeom prst="rightArrow">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テキスト ボックス 23">
            <a:extLst>
              <a:ext uri="{FF2B5EF4-FFF2-40B4-BE49-F238E27FC236}">
                <a16:creationId xmlns:a16="http://schemas.microsoft.com/office/drawing/2014/main" id="{B4338563-5B3C-2809-5AA0-4BEAF1DA9FFA}"/>
              </a:ext>
            </a:extLst>
          </p:cNvPr>
          <p:cNvSpPr txBox="1"/>
          <p:nvPr/>
        </p:nvSpPr>
        <p:spPr>
          <a:xfrm>
            <a:off x="232764" y="1671230"/>
            <a:ext cx="1981156" cy="400110"/>
          </a:xfrm>
          <a:prstGeom prst="rect">
            <a:avLst/>
          </a:prstGeom>
          <a:noFill/>
        </p:spPr>
        <p:txBody>
          <a:bodyPr wrap="square" rtlCol="0">
            <a:spAutoFit/>
          </a:bodyPr>
          <a:lstStyle/>
          <a:p>
            <a:r>
              <a:rPr kumimoji="1" lang="ja-JP" altLang="en-US" sz="2000" b="1"/>
              <a:t>物体の位置情報</a:t>
            </a:r>
          </a:p>
        </p:txBody>
      </p:sp>
      <p:sp>
        <p:nvSpPr>
          <p:cNvPr id="25" name="テキスト ボックス 24">
            <a:extLst>
              <a:ext uri="{FF2B5EF4-FFF2-40B4-BE49-F238E27FC236}">
                <a16:creationId xmlns:a16="http://schemas.microsoft.com/office/drawing/2014/main" id="{8E90DF1D-B334-B8A6-1256-A07F91766066}"/>
              </a:ext>
            </a:extLst>
          </p:cNvPr>
          <p:cNvSpPr txBox="1"/>
          <p:nvPr/>
        </p:nvSpPr>
        <p:spPr>
          <a:xfrm>
            <a:off x="1188251" y="1063675"/>
            <a:ext cx="2859981" cy="400110"/>
          </a:xfrm>
          <a:prstGeom prst="rect">
            <a:avLst/>
          </a:prstGeom>
          <a:noFill/>
        </p:spPr>
        <p:txBody>
          <a:bodyPr wrap="square" rtlCol="0">
            <a:spAutoFit/>
          </a:bodyPr>
          <a:lstStyle/>
          <a:p>
            <a:pPr algn="ctr"/>
            <a:r>
              <a:rPr kumimoji="1" lang="ja-JP" altLang="en-US" sz="2000" b="1"/>
              <a:t>物体の画像、クラス情報</a:t>
            </a:r>
          </a:p>
        </p:txBody>
      </p:sp>
      <mc:AlternateContent xmlns:mc="http://schemas.openxmlformats.org/markup-compatibility/2006" xmlns:a14="http://schemas.microsoft.com/office/drawing/2010/main">
        <mc:Choice Requires="a14">
          <p:sp>
            <p:nvSpPr>
              <p:cNvPr id="28" name="テキスト ボックス 27">
                <a:extLst>
                  <a:ext uri="{FF2B5EF4-FFF2-40B4-BE49-F238E27FC236}">
                    <a16:creationId xmlns:a16="http://schemas.microsoft.com/office/drawing/2014/main" id="{85D3EE96-AAFF-F26E-CB56-A67CDDD081A8}"/>
                  </a:ext>
                </a:extLst>
              </p:cNvPr>
              <p:cNvSpPr txBox="1"/>
              <p:nvPr/>
            </p:nvSpPr>
            <p:spPr>
              <a:xfrm>
                <a:off x="2152021" y="1787900"/>
                <a:ext cx="1270404" cy="338554"/>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r>
                        <a:rPr kumimoji="1" lang="en-US" altLang="ja-JP" sz="1600" i="1" smtClean="0">
                          <a:latin typeface="Cambria Math" panose="02040503050406030204" pitchFamily="18" charset="0"/>
                        </a:rPr>
                        <m:t>(</m:t>
                      </m:r>
                      <m:r>
                        <a:rPr kumimoji="1" lang="en-US" altLang="ja-JP" sz="1600" b="0" i="1" smtClean="0">
                          <a:latin typeface="Cambria Math" panose="02040503050406030204" pitchFamily="18" charset="0"/>
                        </a:rPr>
                        <m:t>4096</m:t>
                      </m:r>
                      <m:r>
                        <a:rPr kumimoji="1" lang="en-US" altLang="ja-JP" sz="1600" i="1" smtClean="0">
                          <a:latin typeface="Cambria Math" panose="02040503050406030204" pitchFamily="18" charset="0"/>
                        </a:rPr>
                        <m:t>)</m:t>
                      </m:r>
                    </m:oMath>
                  </m:oMathPara>
                </a14:m>
                <a:endParaRPr kumimoji="1" lang="ja-JP" altLang="en-US" sz="1600"/>
              </a:p>
            </p:txBody>
          </p:sp>
        </mc:Choice>
        <mc:Fallback xmlns="">
          <p:sp>
            <p:nvSpPr>
              <p:cNvPr id="28" name="テキスト ボックス 27">
                <a:extLst>
                  <a:ext uri="{FF2B5EF4-FFF2-40B4-BE49-F238E27FC236}">
                    <a16:creationId xmlns:a16="http://schemas.microsoft.com/office/drawing/2014/main" id="{9EECE473-5D20-B9BA-6D7A-8FAD644BDC5C}"/>
                  </a:ext>
                </a:extLst>
              </p:cNvPr>
              <p:cNvSpPr txBox="1">
                <a:spLocks noRot="1" noChangeAspect="1" noMove="1" noResize="1" noEditPoints="1" noAdjustHandles="1" noChangeArrowheads="1" noChangeShapeType="1" noTextEdit="1"/>
              </p:cNvSpPr>
              <p:nvPr/>
            </p:nvSpPr>
            <p:spPr>
              <a:xfrm>
                <a:off x="2152021" y="1787900"/>
                <a:ext cx="1270404" cy="338554"/>
              </a:xfrm>
              <a:prstGeom prst="rect">
                <a:avLst/>
              </a:prstGeom>
              <a:blipFill>
                <a:blip r:embed="rId8"/>
                <a:stretch>
                  <a:fillRect b="-892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9" name="テキスト ボックス 28">
                <a:extLst>
                  <a:ext uri="{FF2B5EF4-FFF2-40B4-BE49-F238E27FC236}">
                    <a16:creationId xmlns:a16="http://schemas.microsoft.com/office/drawing/2014/main" id="{96C36D66-A852-0617-08F0-50E226D04D9F}"/>
                  </a:ext>
                </a:extLst>
              </p:cNvPr>
              <p:cNvSpPr txBox="1"/>
              <p:nvPr/>
            </p:nvSpPr>
            <p:spPr>
              <a:xfrm>
                <a:off x="1084236" y="2424713"/>
                <a:ext cx="1270404" cy="338554"/>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r>
                        <a:rPr kumimoji="1" lang="en-US" altLang="ja-JP" sz="1600" i="1" smtClean="0">
                          <a:latin typeface="Cambria Math" panose="02040503050406030204" pitchFamily="18" charset="0"/>
                        </a:rPr>
                        <m:t>(</m:t>
                      </m:r>
                      <m:r>
                        <a:rPr kumimoji="1" lang="en-US" altLang="ja-JP" sz="1600" b="0" i="1" smtClean="0">
                          <a:latin typeface="Cambria Math" panose="02040503050406030204" pitchFamily="18" charset="0"/>
                        </a:rPr>
                        <m:t>4096</m:t>
                      </m:r>
                      <m:r>
                        <a:rPr kumimoji="1" lang="en-US" altLang="ja-JP" sz="1600" i="1" smtClean="0">
                          <a:latin typeface="Cambria Math" panose="02040503050406030204" pitchFamily="18" charset="0"/>
                        </a:rPr>
                        <m:t>)</m:t>
                      </m:r>
                    </m:oMath>
                  </m:oMathPara>
                </a14:m>
                <a:endParaRPr kumimoji="1" lang="ja-JP" altLang="en-US" sz="1600"/>
              </a:p>
            </p:txBody>
          </p:sp>
        </mc:Choice>
        <mc:Fallback xmlns="">
          <p:sp>
            <p:nvSpPr>
              <p:cNvPr id="29" name="テキスト ボックス 28">
                <a:extLst>
                  <a:ext uri="{FF2B5EF4-FFF2-40B4-BE49-F238E27FC236}">
                    <a16:creationId xmlns:a16="http://schemas.microsoft.com/office/drawing/2014/main" id="{3ADAE9E4-16C2-FE4A-2D4C-090B81A078AA}"/>
                  </a:ext>
                </a:extLst>
              </p:cNvPr>
              <p:cNvSpPr txBox="1">
                <a:spLocks noRot="1" noChangeAspect="1" noMove="1" noResize="1" noEditPoints="1" noAdjustHandles="1" noChangeArrowheads="1" noChangeShapeType="1" noTextEdit="1"/>
              </p:cNvSpPr>
              <p:nvPr/>
            </p:nvSpPr>
            <p:spPr>
              <a:xfrm>
                <a:off x="1084236" y="2424713"/>
                <a:ext cx="1270404" cy="338554"/>
              </a:xfrm>
              <a:prstGeom prst="rect">
                <a:avLst/>
              </a:prstGeom>
              <a:blipFill>
                <a:blip r:embed="rId9"/>
                <a:stretch>
                  <a:fillRect b="-1090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3" name="テキスト ボックス 32">
                <a:extLst>
                  <a:ext uri="{FF2B5EF4-FFF2-40B4-BE49-F238E27FC236}">
                    <a16:creationId xmlns:a16="http://schemas.microsoft.com/office/drawing/2014/main" id="{044B818E-1CE9-A3F6-FC94-C5E9FCFD5DEC}"/>
                  </a:ext>
                </a:extLst>
              </p:cNvPr>
              <p:cNvSpPr txBox="1"/>
              <p:nvPr/>
            </p:nvSpPr>
            <p:spPr>
              <a:xfrm>
                <a:off x="4227429" y="1787900"/>
                <a:ext cx="1270404" cy="338554"/>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r>
                        <a:rPr kumimoji="1" lang="en-US" altLang="ja-JP" sz="1600" i="1" smtClean="0">
                          <a:latin typeface="Cambria Math" panose="02040503050406030204" pitchFamily="18" charset="0"/>
                        </a:rPr>
                        <m:t>(</m:t>
                      </m:r>
                      <m:r>
                        <a:rPr kumimoji="1" lang="en-US" altLang="ja-JP" sz="1600" b="0" i="1" smtClean="0">
                          <a:latin typeface="Cambria Math" panose="02040503050406030204" pitchFamily="18" charset="0"/>
                        </a:rPr>
                        <m:t>4096</m:t>
                      </m:r>
                      <m:r>
                        <a:rPr kumimoji="1" lang="en-US" altLang="ja-JP" sz="1600" i="1" smtClean="0">
                          <a:latin typeface="Cambria Math" panose="02040503050406030204" pitchFamily="18" charset="0"/>
                        </a:rPr>
                        <m:t>)</m:t>
                      </m:r>
                    </m:oMath>
                  </m:oMathPara>
                </a14:m>
                <a:endParaRPr kumimoji="1" lang="ja-JP" altLang="en-US" sz="1600"/>
              </a:p>
            </p:txBody>
          </p:sp>
        </mc:Choice>
        <mc:Fallback xmlns="">
          <p:sp>
            <p:nvSpPr>
              <p:cNvPr id="33" name="テキスト ボックス 32">
                <a:extLst>
                  <a:ext uri="{FF2B5EF4-FFF2-40B4-BE49-F238E27FC236}">
                    <a16:creationId xmlns:a16="http://schemas.microsoft.com/office/drawing/2014/main" id="{89F99BDC-FDA9-2749-DA9B-F28F9F393952}"/>
                  </a:ext>
                </a:extLst>
              </p:cNvPr>
              <p:cNvSpPr txBox="1">
                <a:spLocks noRot="1" noChangeAspect="1" noMove="1" noResize="1" noEditPoints="1" noAdjustHandles="1" noChangeArrowheads="1" noChangeShapeType="1" noTextEdit="1"/>
              </p:cNvSpPr>
              <p:nvPr/>
            </p:nvSpPr>
            <p:spPr>
              <a:xfrm>
                <a:off x="4227429" y="1787900"/>
                <a:ext cx="1270404" cy="338554"/>
              </a:xfrm>
              <a:prstGeom prst="rect">
                <a:avLst/>
              </a:prstGeom>
              <a:blipFill>
                <a:blip r:embed="rId10"/>
                <a:stretch>
                  <a:fillRect b="-892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4" name="テキスト ボックス 33">
                <a:extLst>
                  <a:ext uri="{FF2B5EF4-FFF2-40B4-BE49-F238E27FC236}">
                    <a16:creationId xmlns:a16="http://schemas.microsoft.com/office/drawing/2014/main" id="{A8FF6EAB-979E-21C9-0571-527B2214D7EF}"/>
                  </a:ext>
                </a:extLst>
              </p:cNvPr>
              <p:cNvSpPr txBox="1"/>
              <p:nvPr/>
            </p:nvSpPr>
            <p:spPr>
              <a:xfrm>
                <a:off x="3143878" y="2448362"/>
                <a:ext cx="1270404" cy="338554"/>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r>
                        <a:rPr kumimoji="1" lang="en-US" altLang="ja-JP" sz="1600" i="1" smtClean="0">
                          <a:latin typeface="Cambria Math" panose="02040503050406030204" pitchFamily="18" charset="0"/>
                        </a:rPr>
                        <m:t>(</m:t>
                      </m:r>
                      <m:r>
                        <a:rPr kumimoji="1" lang="en-US" altLang="ja-JP" sz="1600" b="0" i="1" smtClean="0">
                          <a:latin typeface="Cambria Math" panose="02040503050406030204" pitchFamily="18" charset="0"/>
                        </a:rPr>
                        <m:t>4096</m:t>
                      </m:r>
                      <m:r>
                        <a:rPr kumimoji="1" lang="en-US" altLang="ja-JP" sz="1600" i="1" smtClean="0">
                          <a:latin typeface="Cambria Math" panose="02040503050406030204" pitchFamily="18" charset="0"/>
                        </a:rPr>
                        <m:t>)</m:t>
                      </m:r>
                    </m:oMath>
                  </m:oMathPara>
                </a14:m>
                <a:endParaRPr kumimoji="1" lang="ja-JP" altLang="en-US" sz="1600"/>
              </a:p>
            </p:txBody>
          </p:sp>
        </mc:Choice>
        <mc:Fallback xmlns="">
          <p:sp>
            <p:nvSpPr>
              <p:cNvPr id="34" name="テキスト ボックス 33">
                <a:extLst>
                  <a:ext uri="{FF2B5EF4-FFF2-40B4-BE49-F238E27FC236}">
                    <a16:creationId xmlns:a16="http://schemas.microsoft.com/office/drawing/2014/main" id="{FF967BDE-8333-5218-222C-C912E492EFF7}"/>
                  </a:ext>
                </a:extLst>
              </p:cNvPr>
              <p:cNvSpPr txBox="1">
                <a:spLocks noRot="1" noChangeAspect="1" noMove="1" noResize="1" noEditPoints="1" noAdjustHandles="1" noChangeArrowheads="1" noChangeShapeType="1" noTextEdit="1"/>
              </p:cNvSpPr>
              <p:nvPr/>
            </p:nvSpPr>
            <p:spPr>
              <a:xfrm>
                <a:off x="3143878" y="2448362"/>
                <a:ext cx="1270404" cy="338554"/>
              </a:xfrm>
              <a:prstGeom prst="rect">
                <a:avLst/>
              </a:prstGeom>
              <a:blipFill>
                <a:blip r:embed="rId11"/>
                <a:stretch>
                  <a:fillRect b="-1090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5" name="テキスト ボックス 34">
                <a:extLst>
                  <a:ext uri="{FF2B5EF4-FFF2-40B4-BE49-F238E27FC236}">
                    <a16:creationId xmlns:a16="http://schemas.microsoft.com/office/drawing/2014/main" id="{D7C1C046-6D97-0FB1-9F5D-3535A4805304}"/>
                  </a:ext>
                </a:extLst>
              </p:cNvPr>
              <p:cNvSpPr txBox="1"/>
              <p:nvPr/>
            </p:nvSpPr>
            <p:spPr>
              <a:xfrm>
                <a:off x="6940508" y="1787900"/>
                <a:ext cx="1270404" cy="338554"/>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r>
                        <a:rPr kumimoji="1" lang="en-US" altLang="ja-JP" sz="1600" i="1" smtClean="0">
                          <a:latin typeface="Cambria Math" panose="02040503050406030204" pitchFamily="18" charset="0"/>
                        </a:rPr>
                        <m:t>(</m:t>
                      </m:r>
                      <m:r>
                        <a:rPr kumimoji="1" lang="en-US" altLang="ja-JP" sz="1600" b="0" i="1" smtClean="0">
                          <a:latin typeface="Cambria Math" panose="02040503050406030204" pitchFamily="18" charset="0"/>
                        </a:rPr>
                        <m:t>4096</m:t>
                      </m:r>
                      <m:r>
                        <a:rPr kumimoji="1" lang="en-US" altLang="ja-JP" sz="1600" i="1" smtClean="0">
                          <a:latin typeface="Cambria Math" panose="02040503050406030204" pitchFamily="18" charset="0"/>
                        </a:rPr>
                        <m:t>)</m:t>
                      </m:r>
                    </m:oMath>
                  </m:oMathPara>
                </a14:m>
                <a:endParaRPr kumimoji="1" lang="ja-JP" altLang="en-US" sz="1600"/>
              </a:p>
            </p:txBody>
          </p:sp>
        </mc:Choice>
        <mc:Fallback xmlns="">
          <p:sp>
            <p:nvSpPr>
              <p:cNvPr id="35" name="テキスト ボックス 34">
                <a:extLst>
                  <a:ext uri="{FF2B5EF4-FFF2-40B4-BE49-F238E27FC236}">
                    <a16:creationId xmlns:a16="http://schemas.microsoft.com/office/drawing/2014/main" id="{23174052-3C19-0FA1-A213-F8E1DAE13CA5}"/>
                  </a:ext>
                </a:extLst>
              </p:cNvPr>
              <p:cNvSpPr txBox="1">
                <a:spLocks noRot="1" noChangeAspect="1" noMove="1" noResize="1" noEditPoints="1" noAdjustHandles="1" noChangeArrowheads="1" noChangeShapeType="1" noTextEdit="1"/>
              </p:cNvSpPr>
              <p:nvPr/>
            </p:nvSpPr>
            <p:spPr>
              <a:xfrm>
                <a:off x="6940508" y="1787900"/>
                <a:ext cx="1270404" cy="338554"/>
              </a:xfrm>
              <a:prstGeom prst="rect">
                <a:avLst/>
              </a:prstGeom>
              <a:blipFill>
                <a:blip r:embed="rId12"/>
                <a:stretch>
                  <a:fillRect b="-892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6" name="テキスト ボックス 35">
                <a:extLst>
                  <a:ext uri="{FF2B5EF4-FFF2-40B4-BE49-F238E27FC236}">
                    <a16:creationId xmlns:a16="http://schemas.microsoft.com/office/drawing/2014/main" id="{F6B61DA3-081C-9BAE-77CD-6B7CF4C93D31}"/>
                  </a:ext>
                </a:extLst>
              </p:cNvPr>
              <p:cNvSpPr txBox="1"/>
              <p:nvPr/>
            </p:nvSpPr>
            <p:spPr>
              <a:xfrm>
                <a:off x="5872723" y="2424713"/>
                <a:ext cx="1270404" cy="338554"/>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r>
                        <a:rPr kumimoji="1" lang="en-US" altLang="ja-JP" sz="1600" i="1" smtClean="0">
                          <a:latin typeface="Cambria Math" panose="02040503050406030204" pitchFamily="18" charset="0"/>
                        </a:rPr>
                        <m:t>(</m:t>
                      </m:r>
                      <m:r>
                        <a:rPr kumimoji="1" lang="en-US" altLang="ja-JP" sz="1600" b="0" i="1" smtClean="0">
                          <a:latin typeface="Cambria Math" panose="02040503050406030204" pitchFamily="18" charset="0"/>
                        </a:rPr>
                        <m:t>4096</m:t>
                      </m:r>
                      <m:r>
                        <a:rPr kumimoji="1" lang="en-US" altLang="ja-JP" sz="1600" i="1" smtClean="0">
                          <a:latin typeface="Cambria Math" panose="02040503050406030204" pitchFamily="18" charset="0"/>
                        </a:rPr>
                        <m:t>)</m:t>
                      </m:r>
                    </m:oMath>
                  </m:oMathPara>
                </a14:m>
                <a:endParaRPr kumimoji="1" lang="ja-JP" altLang="en-US" sz="1600"/>
              </a:p>
            </p:txBody>
          </p:sp>
        </mc:Choice>
        <mc:Fallback xmlns="">
          <p:sp>
            <p:nvSpPr>
              <p:cNvPr id="36" name="テキスト ボックス 35">
                <a:extLst>
                  <a:ext uri="{FF2B5EF4-FFF2-40B4-BE49-F238E27FC236}">
                    <a16:creationId xmlns:a16="http://schemas.microsoft.com/office/drawing/2014/main" id="{B526204D-ADF1-6EA3-A386-6C6E11710694}"/>
                  </a:ext>
                </a:extLst>
              </p:cNvPr>
              <p:cNvSpPr txBox="1">
                <a:spLocks noRot="1" noChangeAspect="1" noMove="1" noResize="1" noEditPoints="1" noAdjustHandles="1" noChangeArrowheads="1" noChangeShapeType="1" noTextEdit="1"/>
              </p:cNvSpPr>
              <p:nvPr/>
            </p:nvSpPr>
            <p:spPr>
              <a:xfrm>
                <a:off x="5872723" y="2424713"/>
                <a:ext cx="1270404" cy="338554"/>
              </a:xfrm>
              <a:prstGeom prst="rect">
                <a:avLst/>
              </a:prstGeom>
              <a:blipFill>
                <a:blip r:embed="rId13"/>
                <a:stretch>
                  <a:fillRect b="-10909"/>
                </a:stretch>
              </a:blipFill>
            </p:spPr>
            <p:txBody>
              <a:bodyPr/>
              <a:lstStyle/>
              <a:p>
                <a:r>
                  <a:rPr lang="ja-JP" altLang="en-US">
                    <a:noFill/>
                  </a:rPr>
                  <a:t> </a:t>
                </a:r>
              </a:p>
            </p:txBody>
          </p:sp>
        </mc:Fallback>
      </mc:AlternateContent>
      <p:cxnSp>
        <p:nvCxnSpPr>
          <p:cNvPr id="49" name="直線矢印コネクタ 48">
            <a:extLst>
              <a:ext uri="{FF2B5EF4-FFF2-40B4-BE49-F238E27FC236}">
                <a16:creationId xmlns:a16="http://schemas.microsoft.com/office/drawing/2014/main" id="{1E8F35D1-BC48-0A74-0EE0-66F7F2B52F21}"/>
              </a:ext>
            </a:extLst>
          </p:cNvPr>
          <p:cNvCxnSpPr>
            <a:cxnSpLocks/>
          </p:cNvCxnSpPr>
          <p:nvPr/>
        </p:nvCxnSpPr>
        <p:spPr>
          <a:xfrm>
            <a:off x="4414282" y="2056395"/>
            <a:ext cx="0" cy="73052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直線矢印コネクタ 53">
            <a:extLst>
              <a:ext uri="{FF2B5EF4-FFF2-40B4-BE49-F238E27FC236}">
                <a16:creationId xmlns:a16="http://schemas.microsoft.com/office/drawing/2014/main" id="{01CCE488-8BBA-24F3-39DC-967C9D0A11BB}"/>
              </a:ext>
            </a:extLst>
          </p:cNvPr>
          <p:cNvCxnSpPr>
            <a:cxnSpLocks/>
          </p:cNvCxnSpPr>
          <p:nvPr/>
        </p:nvCxnSpPr>
        <p:spPr>
          <a:xfrm>
            <a:off x="2354640" y="2043200"/>
            <a:ext cx="0" cy="73052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直線矢印コネクタ 54">
            <a:extLst>
              <a:ext uri="{FF2B5EF4-FFF2-40B4-BE49-F238E27FC236}">
                <a16:creationId xmlns:a16="http://schemas.microsoft.com/office/drawing/2014/main" id="{3CE9EAE6-C743-BD6B-5D5C-9E18CCFF7BA8}"/>
              </a:ext>
            </a:extLst>
          </p:cNvPr>
          <p:cNvCxnSpPr>
            <a:cxnSpLocks/>
          </p:cNvCxnSpPr>
          <p:nvPr/>
        </p:nvCxnSpPr>
        <p:spPr>
          <a:xfrm>
            <a:off x="7143127" y="2056394"/>
            <a:ext cx="0" cy="73052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直方体 55">
            <a:extLst>
              <a:ext uri="{FF2B5EF4-FFF2-40B4-BE49-F238E27FC236}">
                <a16:creationId xmlns:a16="http://schemas.microsoft.com/office/drawing/2014/main" id="{13E79D13-BF15-849F-F40C-BC9D6D149CBE}"/>
              </a:ext>
            </a:extLst>
          </p:cNvPr>
          <p:cNvSpPr/>
          <p:nvPr/>
        </p:nvSpPr>
        <p:spPr>
          <a:xfrm>
            <a:off x="2225673" y="2773721"/>
            <a:ext cx="500526" cy="503028"/>
          </a:xfrm>
          <a:prstGeom prst="cube">
            <a:avLst>
              <a:gd name="adj" fmla="val 75836"/>
            </a:avLst>
          </a:prstGeom>
          <a:solidFill>
            <a:schemeClr val="accent5">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 name="直方体 59">
            <a:extLst>
              <a:ext uri="{FF2B5EF4-FFF2-40B4-BE49-F238E27FC236}">
                <a16:creationId xmlns:a16="http://schemas.microsoft.com/office/drawing/2014/main" id="{49E6067A-2ACC-8D63-C441-733CCBA0D386}"/>
              </a:ext>
            </a:extLst>
          </p:cNvPr>
          <p:cNvSpPr/>
          <p:nvPr/>
        </p:nvSpPr>
        <p:spPr>
          <a:xfrm>
            <a:off x="4247414" y="2790702"/>
            <a:ext cx="500526" cy="503028"/>
          </a:xfrm>
          <a:prstGeom prst="cube">
            <a:avLst>
              <a:gd name="adj" fmla="val 75836"/>
            </a:avLst>
          </a:prstGeom>
          <a:solidFill>
            <a:schemeClr val="accent5">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4" name="直方体 63">
            <a:extLst>
              <a:ext uri="{FF2B5EF4-FFF2-40B4-BE49-F238E27FC236}">
                <a16:creationId xmlns:a16="http://schemas.microsoft.com/office/drawing/2014/main" id="{3FD58D1A-A284-4860-2AD9-6D6B07827094}"/>
              </a:ext>
            </a:extLst>
          </p:cNvPr>
          <p:cNvSpPr/>
          <p:nvPr/>
        </p:nvSpPr>
        <p:spPr>
          <a:xfrm>
            <a:off x="6984385" y="2790702"/>
            <a:ext cx="500526" cy="503028"/>
          </a:xfrm>
          <a:prstGeom prst="cube">
            <a:avLst>
              <a:gd name="adj" fmla="val 75836"/>
            </a:avLst>
          </a:prstGeom>
          <a:solidFill>
            <a:schemeClr val="accent5">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5" name="直線矢印コネクタ 64">
            <a:extLst>
              <a:ext uri="{FF2B5EF4-FFF2-40B4-BE49-F238E27FC236}">
                <a16:creationId xmlns:a16="http://schemas.microsoft.com/office/drawing/2014/main" id="{F71BC240-C93C-5981-B04D-E3B86733A3C3}"/>
              </a:ext>
            </a:extLst>
          </p:cNvPr>
          <p:cNvCxnSpPr>
            <a:cxnSpLocks/>
          </p:cNvCxnSpPr>
          <p:nvPr/>
        </p:nvCxnSpPr>
        <p:spPr>
          <a:xfrm>
            <a:off x="4414282" y="3382584"/>
            <a:ext cx="0" cy="112481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直線矢印コネクタ 65">
            <a:extLst>
              <a:ext uri="{FF2B5EF4-FFF2-40B4-BE49-F238E27FC236}">
                <a16:creationId xmlns:a16="http://schemas.microsoft.com/office/drawing/2014/main" id="{7658C6CA-F02D-941C-90D1-9CF17CC6DABD}"/>
              </a:ext>
            </a:extLst>
          </p:cNvPr>
          <p:cNvCxnSpPr>
            <a:cxnSpLocks/>
          </p:cNvCxnSpPr>
          <p:nvPr/>
        </p:nvCxnSpPr>
        <p:spPr>
          <a:xfrm>
            <a:off x="7143127" y="3382583"/>
            <a:ext cx="0" cy="112481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直線矢印コネクタ 66">
            <a:extLst>
              <a:ext uri="{FF2B5EF4-FFF2-40B4-BE49-F238E27FC236}">
                <a16:creationId xmlns:a16="http://schemas.microsoft.com/office/drawing/2014/main" id="{1A97E86B-C07F-A772-5449-E9E825D8BC5E}"/>
              </a:ext>
            </a:extLst>
          </p:cNvPr>
          <p:cNvCxnSpPr>
            <a:cxnSpLocks/>
          </p:cNvCxnSpPr>
          <p:nvPr/>
        </p:nvCxnSpPr>
        <p:spPr>
          <a:xfrm>
            <a:off x="2354640" y="3382583"/>
            <a:ext cx="0" cy="112481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四角形: 角を丸くする 25">
            <a:extLst>
              <a:ext uri="{FF2B5EF4-FFF2-40B4-BE49-F238E27FC236}">
                <a16:creationId xmlns:a16="http://schemas.microsoft.com/office/drawing/2014/main" id="{D7008C2F-4A6E-26F7-D44B-704E040E7D16}"/>
              </a:ext>
            </a:extLst>
          </p:cNvPr>
          <p:cNvSpPr/>
          <p:nvPr/>
        </p:nvSpPr>
        <p:spPr>
          <a:xfrm>
            <a:off x="1317305" y="3519242"/>
            <a:ext cx="6515727" cy="781659"/>
          </a:xfrm>
          <a:prstGeom prst="roundRect">
            <a:avLst/>
          </a:prstGeom>
          <a:solidFill>
            <a:srgbClr val="FFC000"/>
          </a:solidFill>
          <a:ln w="57150">
            <a:solidFill>
              <a:schemeClr val="tx1"/>
            </a:solidFill>
            <a:prstDash val="solid"/>
            <a:extLst>
              <a:ext uri="{C807C97D-BFC1-408E-A445-0C87EB9F89A2}">
                <ask:lineSketchStyleProps xmlns:ask="http://schemas.microsoft.com/office/drawing/2018/sketchyshapes">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3200">
                <a:solidFill>
                  <a:schemeClr val="tx1"/>
                </a:solidFill>
                <a:latin typeface="Arial Black" panose="020B0A04020102020204" pitchFamily="34" charset="0"/>
              </a:rPr>
              <a:t>Transformer Encoder</a:t>
            </a:r>
            <a:endParaRPr kumimoji="1" lang="ja-JP" altLang="en-US" sz="3200">
              <a:solidFill>
                <a:schemeClr val="tx1"/>
              </a:solidFill>
              <a:latin typeface="Arial Black" panose="020B0A04020102020204" pitchFamily="34" charset="0"/>
            </a:endParaRPr>
          </a:p>
        </p:txBody>
      </p:sp>
      <p:sp>
        <p:nvSpPr>
          <p:cNvPr id="94" name="直方体 93">
            <a:extLst>
              <a:ext uri="{FF2B5EF4-FFF2-40B4-BE49-F238E27FC236}">
                <a16:creationId xmlns:a16="http://schemas.microsoft.com/office/drawing/2014/main" id="{51A6B4DA-85DA-C799-5013-5E628E5F575C}"/>
              </a:ext>
            </a:extLst>
          </p:cNvPr>
          <p:cNvSpPr/>
          <p:nvPr/>
        </p:nvSpPr>
        <p:spPr>
          <a:xfrm>
            <a:off x="2241965" y="4490421"/>
            <a:ext cx="500526" cy="503028"/>
          </a:xfrm>
          <a:prstGeom prst="cube">
            <a:avLst>
              <a:gd name="adj" fmla="val 75836"/>
            </a:avLst>
          </a:prstGeom>
          <a:solidFill>
            <a:srgbClr val="D5A7B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5" name="直方体 94">
            <a:extLst>
              <a:ext uri="{FF2B5EF4-FFF2-40B4-BE49-F238E27FC236}">
                <a16:creationId xmlns:a16="http://schemas.microsoft.com/office/drawing/2014/main" id="{8E0DCC1F-3452-C6C8-4E1E-D2A2A84559D1}"/>
              </a:ext>
            </a:extLst>
          </p:cNvPr>
          <p:cNvSpPr/>
          <p:nvPr/>
        </p:nvSpPr>
        <p:spPr>
          <a:xfrm>
            <a:off x="4271589" y="4507402"/>
            <a:ext cx="500526" cy="503028"/>
          </a:xfrm>
          <a:prstGeom prst="cube">
            <a:avLst>
              <a:gd name="adj" fmla="val 75836"/>
            </a:avLst>
          </a:prstGeom>
          <a:solidFill>
            <a:srgbClr val="D5A7B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6" name="直方体 95">
            <a:extLst>
              <a:ext uri="{FF2B5EF4-FFF2-40B4-BE49-F238E27FC236}">
                <a16:creationId xmlns:a16="http://schemas.microsoft.com/office/drawing/2014/main" id="{0AA3C911-B7E8-CBC5-F623-03480CA6CB34}"/>
              </a:ext>
            </a:extLst>
          </p:cNvPr>
          <p:cNvSpPr/>
          <p:nvPr/>
        </p:nvSpPr>
        <p:spPr>
          <a:xfrm>
            <a:off x="7000677" y="4507402"/>
            <a:ext cx="500526" cy="503028"/>
          </a:xfrm>
          <a:prstGeom prst="cube">
            <a:avLst>
              <a:gd name="adj" fmla="val 75836"/>
            </a:avLst>
          </a:prstGeom>
          <a:solidFill>
            <a:srgbClr val="D5A7B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97" name="直線コネクタ 96">
            <a:extLst>
              <a:ext uri="{FF2B5EF4-FFF2-40B4-BE49-F238E27FC236}">
                <a16:creationId xmlns:a16="http://schemas.microsoft.com/office/drawing/2014/main" id="{26A09D84-3948-AACA-A980-B4B5EEC08F00}"/>
              </a:ext>
            </a:extLst>
          </p:cNvPr>
          <p:cNvCxnSpPr>
            <a:cxnSpLocks/>
          </p:cNvCxnSpPr>
          <p:nvPr/>
        </p:nvCxnSpPr>
        <p:spPr>
          <a:xfrm>
            <a:off x="5637468" y="4770709"/>
            <a:ext cx="590203" cy="0"/>
          </a:xfrm>
          <a:prstGeom prst="line">
            <a:avLst/>
          </a:prstGeom>
          <a:ln w="76200">
            <a:solidFill>
              <a:schemeClr val="tx1"/>
            </a:solidFill>
            <a:prstDash val="sysDot"/>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0" name="テキスト ボックス 99">
                <a:extLst>
                  <a:ext uri="{FF2B5EF4-FFF2-40B4-BE49-F238E27FC236}">
                    <a16:creationId xmlns:a16="http://schemas.microsoft.com/office/drawing/2014/main" id="{6B1D715A-0AA4-83E9-CB48-CC95A6E68374}"/>
                  </a:ext>
                </a:extLst>
              </p:cNvPr>
              <p:cNvSpPr txBox="1"/>
              <p:nvPr/>
            </p:nvSpPr>
            <p:spPr>
              <a:xfrm>
                <a:off x="2178051" y="4760272"/>
                <a:ext cx="1270404" cy="338554"/>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r>
                        <a:rPr kumimoji="1" lang="en-US" altLang="ja-JP" sz="1600" i="1" smtClean="0">
                          <a:latin typeface="Cambria Math" panose="02040503050406030204" pitchFamily="18" charset="0"/>
                        </a:rPr>
                        <m:t>(</m:t>
                      </m:r>
                      <m:r>
                        <a:rPr kumimoji="1" lang="en-US" altLang="ja-JP" sz="1600" b="0" i="1" smtClean="0">
                          <a:latin typeface="Cambria Math" panose="02040503050406030204" pitchFamily="18" charset="0"/>
                        </a:rPr>
                        <m:t>4096</m:t>
                      </m:r>
                      <m:r>
                        <a:rPr kumimoji="1" lang="en-US" altLang="ja-JP" sz="1600" i="1" smtClean="0">
                          <a:latin typeface="Cambria Math" panose="02040503050406030204" pitchFamily="18" charset="0"/>
                        </a:rPr>
                        <m:t>)</m:t>
                      </m:r>
                    </m:oMath>
                  </m:oMathPara>
                </a14:m>
                <a:endParaRPr kumimoji="1" lang="ja-JP" altLang="en-US" sz="1600"/>
              </a:p>
            </p:txBody>
          </p:sp>
        </mc:Choice>
        <mc:Fallback xmlns="">
          <p:sp>
            <p:nvSpPr>
              <p:cNvPr id="100" name="テキスト ボックス 99">
                <a:extLst>
                  <a:ext uri="{FF2B5EF4-FFF2-40B4-BE49-F238E27FC236}">
                    <a16:creationId xmlns:a16="http://schemas.microsoft.com/office/drawing/2014/main" id="{CE9FC980-B39A-3FCC-3964-7AB113BAF2F3}"/>
                  </a:ext>
                </a:extLst>
              </p:cNvPr>
              <p:cNvSpPr txBox="1">
                <a:spLocks noRot="1" noChangeAspect="1" noMove="1" noResize="1" noEditPoints="1" noAdjustHandles="1" noChangeArrowheads="1" noChangeShapeType="1" noTextEdit="1"/>
              </p:cNvSpPr>
              <p:nvPr/>
            </p:nvSpPr>
            <p:spPr>
              <a:xfrm>
                <a:off x="2178051" y="4760272"/>
                <a:ext cx="1270404" cy="338554"/>
              </a:xfrm>
              <a:prstGeom prst="rect">
                <a:avLst/>
              </a:prstGeom>
              <a:blipFill>
                <a:blip r:embed="rId14"/>
                <a:stretch>
                  <a:fillRect b="-1090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1" name="テキスト ボックス 100">
                <a:extLst>
                  <a:ext uri="{FF2B5EF4-FFF2-40B4-BE49-F238E27FC236}">
                    <a16:creationId xmlns:a16="http://schemas.microsoft.com/office/drawing/2014/main" id="{6FA859C6-3B65-A837-71A2-A5D15F319DDC}"/>
                  </a:ext>
                </a:extLst>
              </p:cNvPr>
              <p:cNvSpPr txBox="1"/>
              <p:nvPr/>
            </p:nvSpPr>
            <p:spPr>
              <a:xfrm>
                <a:off x="4253459" y="4760272"/>
                <a:ext cx="1270404" cy="338554"/>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r>
                        <a:rPr kumimoji="1" lang="en-US" altLang="ja-JP" sz="1600" i="1" smtClean="0">
                          <a:latin typeface="Cambria Math" panose="02040503050406030204" pitchFamily="18" charset="0"/>
                        </a:rPr>
                        <m:t>(</m:t>
                      </m:r>
                      <m:r>
                        <a:rPr kumimoji="1" lang="en-US" altLang="ja-JP" sz="1600" b="0" i="1" smtClean="0">
                          <a:latin typeface="Cambria Math" panose="02040503050406030204" pitchFamily="18" charset="0"/>
                        </a:rPr>
                        <m:t>4096</m:t>
                      </m:r>
                      <m:r>
                        <a:rPr kumimoji="1" lang="en-US" altLang="ja-JP" sz="1600" i="1" smtClean="0">
                          <a:latin typeface="Cambria Math" panose="02040503050406030204" pitchFamily="18" charset="0"/>
                        </a:rPr>
                        <m:t>)</m:t>
                      </m:r>
                    </m:oMath>
                  </m:oMathPara>
                </a14:m>
                <a:endParaRPr kumimoji="1" lang="ja-JP" altLang="en-US" sz="1600"/>
              </a:p>
            </p:txBody>
          </p:sp>
        </mc:Choice>
        <mc:Fallback xmlns="">
          <p:sp>
            <p:nvSpPr>
              <p:cNvPr id="101" name="テキスト ボックス 100">
                <a:extLst>
                  <a:ext uri="{FF2B5EF4-FFF2-40B4-BE49-F238E27FC236}">
                    <a16:creationId xmlns:a16="http://schemas.microsoft.com/office/drawing/2014/main" id="{22AFC81B-7679-0CA6-A6DB-D8EC63272864}"/>
                  </a:ext>
                </a:extLst>
              </p:cNvPr>
              <p:cNvSpPr txBox="1">
                <a:spLocks noRot="1" noChangeAspect="1" noMove="1" noResize="1" noEditPoints="1" noAdjustHandles="1" noChangeArrowheads="1" noChangeShapeType="1" noTextEdit="1"/>
              </p:cNvSpPr>
              <p:nvPr/>
            </p:nvSpPr>
            <p:spPr>
              <a:xfrm>
                <a:off x="4253459" y="4760272"/>
                <a:ext cx="1270404" cy="338554"/>
              </a:xfrm>
              <a:prstGeom prst="rect">
                <a:avLst/>
              </a:prstGeom>
              <a:blipFill>
                <a:blip r:embed="rId15"/>
                <a:stretch>
                  <a:fillRect b="-1090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2" name="テキスト ボックス 101">
                <a:extLst>
                  <a:ext uri="{FF2B5EF4-FFF2-40B4-BE49-F238E27FC236}">
                    <a16:creationId xmlns:a16="http://schemas.microsoft.com/office/drawing/2014/main" id="{E5D179D1-5ACE-C0ED-E39D-D09DB1DC022F}"/>
                  </a:ext>
                </a:extLst>
              </p:cNvPr>
              <p:cNvSpPr txBox="1"/>
              <p:nvPr/>
            </p:nvSpPr>
            <p:spPr>
              <a:xfrm>
                <a:off x="6989504" y="4760272"/>
                <a:ext cx="1270404" cy="338554"/>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r>
                        <a:rPr kumimoji="1" lang="en-US" altLang="ja-JP" sz="1600" i="1" smtClean="0">
                          <a:latin typeface="Cambria Math" panose="02040503050406030204" pitchFamily="18" charset="0"/>
                        </a:rPr>
                        <m:t>(</m:t>
                      </m:r>
                      <m:r>
                        <a:rPr kumimoji="1" lang="en-US" altLang="ja-JP" sz="1600" b="0" i="1" smtClean="0">
                          <a:latin typeface="Cambria Math" panose="02040503050406030204" pitchFamily="18" charset="0"/>
                        </a:rPr>
                        <m:t>4096</m:t>
                      </m:r>
                      <m:r>
                        <a:rPr kumimoji="1" lang="en-US" altLang="ja-JP" sz="1600" i="1" smtClean="0">
                          <a:latin typeface="Cambria Math" panose="02040503050406030204" pitchFamily="18" charset="0"/>
                        </a:rPr>
                        <m:t>)</m:t>
                      </m:r>
                    </m:oMath>
                  </m:oMathPara>
                </a14:m>
                <a:endParaRPr kumimoji="1" lang="ja-JP" altLang="en-US" sz="1600"/>
              </a:p>
            </p:txBody>
          </p:sp>
        </mc:Choice>
        <mc:Fallback xmlns="">
          <p:sp>
            <p:nvSpPr>
              <p:cNvPr id="102" name="テキスト ボックス 101">
                <a:extLst>
                  <a:ext uri="{FF2B5EF4-FFF2-40B4-BE49-F238E27FC236}">
                    <a16:creationId xmlns:a16="http://schemas.microsoft.com/office/drawing/2014/main" id="{E5D179D1-5ACE-C0ED-E39D-D09DB1DC022F}"/>
                  </a:ext>
                </a:extLst>
              </p:cNvPr>
              <p:cNvSpPr txBox="1">
                <a:spLocks noRot="1" noChangeAspect="1" noMove="1" noResize="1" noEditPoints="1" noAdjustHandles="1" noChangeArrowheads="1" noChangeShapeType="1" noTextEdit="1"/>
              </p:cNvSpPr>
              <p:nvPr/>
            </p:nvSpPr>
            <p:spPr>
              <a:xfrm>
                <a:off x="6989504" y="4760272"/>
                <a:ext cx="1270404" cy="338554"/>
              </a:xfrm>
              <a:prstGeom prst="rect">
                <a:avLst/>
              </a:prstGeom>
              <a:blipFill>
                <a:blip r:embed="rId16"/>
                <a:stretch>
                  <a:fillRect b="-10909"/>
                </a:stretch>
              </a:blipFill>
            </p:spPr>
            <p:txBody>
              <a:bodyPr/>
              <a:lstStyle/>
              <a:p>
                <a:r>
                  <a:rPr lang="ja-JP" altLang="en-US">
                    <a:noFill/>
                  </a:rPr>
                  <a:t> </a:t>
                </a:r>
              </a:p>
            </p:txBody>
          </p:sp>
        </mc:Fallback>
      </mc:AlternateContent>
      <p:cxnSp>
        <p:nvCxnSpPr>
          <p:cNvPr id="104" name="直線矢印コネクタ 103">
            <a:extLst>
              <a:ext uri="{FF2B5EF4-FFF2-40B4-BE49-F238E27FC236}">
                <a16:creationId xmlns:a16="http://schemas.microsoft.com/office/drawing/2014/main" id="{5E6082BC-6BB0-07D9-658B-23224F833AE1}"/>
              </a:ext>
            </a:extLst>
          </p:cNvPr>
          <p:cNvCxnSpPr>
            <a:cxnSpLocks/>
          </p:cNvCxnSpPr>
          <p:nvPr/>
        </p:nvCxnSpPr>
        <p:spPr>
          <a:xfrm>
            <a:off x="2354640" y="5098826"/>
            <a:ext cx="0" cy="79367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7" name="四角形: 角を丸くする 106">
            <a:extLst>
              <a:ext uri="{FF2B5EF4-FFF2-40B4-BE49-F238E27FC236}">
                <a16:creationId xmlns:a16="http://schemas.microsoft.com/office/drawing/2014/main" id="{140B73B0-AF95-665D-45F8-DE5E74273E89}"/>
              </a:ext>
            </a:extLst>
          </p:cNvPr>
          <p:cNvSpPr/>
          <p:nvPr/>
        </p:nvSpPr>
        <p:spPr>
          <a:xfrm>
            <a:off x="1402761" y="5219985"/>
            <a:ext cx="1909538" cy="433137"/>
          </a:xfrm>
          <a:prstGeom prst="roundRect">
            <a:avLst/>
          </a:prstGeom>
          <a:solidFill>
            <a:srgbClr val="F5F9A1"/>
          </a:solidFill>
          <a:ln w="28575">
            <a:solidFill>
              <a:schemeClr val="tx1"/>
            </a:solidFill>
            <a:prstDash val="solid"/>
            <a:extLst>
              <a:ext uri="{C807C97D-BFC1-408E-A445-0C87EB9F89A2}">
                <ask:lineSketchStyleProps xmlns:ask="http://schemas.microsoft.com/office/drawing/2018/sketchyshapes">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2400">
                <a:solidFill>
                  <a:schemeClr val="tx1"/>
                </a:solidFill>
                <a:latin typeface="Arial Black" panose="020B0A04020102020204" pitchFamily="34" charset="0"/>
              </a:rPr>
              <a:t>MLP Head</a:t>
            </a:r>
            <a:endParaRPr kumimoji="1" lang="ja-JP" altLang="en-US" sz="2400">
              <a:solidFill>
                <a:schemeClr val="tx1"/>
              </a:solidFill>
              <a:latin typeface="Arial Black" panose="020B0A04020102020204" pitchFamily="34" charset="0"/>
            </a:endParaRPr>
          </a:p>
        </p:txBody>
      </p:sp>
      <mc:AlternateContent xmlns:mc="http://schemas.openxmlformats.org/markup-compatibility/2006" xmlns:a14="http://schemas.microsoft.com/office/drawing/2010/main">
        <mc:Choice Requires="a14">
          <p:sp>
            <p:nvSpPr>
              <p:cNvPr id="115" name="テキスト ボックス 114">
                <a:extLst>
                  <a:ext uri="{FF2B5EF4-FFF2-40B4-BE49-F238E27FC236}">
                    <a16:creationId xmlns:a16="http://schemas.microsoft.com/office/drawing/2014/main" id="{45013637-9900-881E-9916-4286356B8E1B}"/>
                  </a:ext>
                </a:extLst>
              </p:cNvPr>
              <p:cNvSpPr txBox="1"/>
              <p:nvPr/>
            </p:nvSpPr>
            <p:spPr>
              <a:xfrm>
                <a:off x="7505075" y="6009290"/>
                <a:ext cx="542099" cy="338554"/>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r>
                        <a:rPr kumimoji="1" lang="en-US" altLang="ja-JP" sz="1600" i="1" smtClean="0">
                          <a:latin typeface="Cambria Math" panose="02040503050406030204" pitchFamily="18" charset="0"/>
                        </a:rPr>
                        <m:t>(</m:t>
                      </m:r>
                      <m:r>
                        <a:rPr kumimoji="1" lang="en-US" altLang="ja-JP" sz="1600" b="0" i="1" smtClean="0">
                          <a:latin typeface="Cambria Math" panose="02040503050406030204" pitchFamily="18" charset="0"/>
                        </a:rPr>
                        <m:t>5</m:t>
                      </m:r>
                      <m:r>
                        <a:rPr kumimoji="1" lang="en-US" altLang="ja-JP" sz="1600" i="1" smtClean="0">
                          <a:latin typeface="Cambria Math" panose="02040503050406030204" pitchFamily="18" charset="0"/>
                        </a:rPr>
                        <m:t>)</m:t>
                      </m:r>
                    </m:oMath>
                  </m:oMathPara>
                </a14:m>
                <a:endParaRPr kumimoji="1" lang="ja-JP" altLang="en-US" sz="1600"/>
              </a:p>
            </p:txBody>
          </p:sp>
        </mc:Choice>
        <mc:Fallback xmlns="">
          <p:sp>
            <p:nvSpPr>
              <p:cNvPr id="115" name="テキスト ボックス 114">
                <a:extLst>
                  <a:ext uri="{FF2B5EF4-FFF2-40B4-BE49-F238E27FC236}">
                    <a16:creationId xmlns:a16="http://schemas.microsoft.com/office/drawing/2014/main" id="{7C57D398-8BAE-2A1F-903E-C10321ADBC5A}"/>
                  </a:ext>
                </a:extLst>
              </p:cNvPr>
              <p:cNvSpPr txBox="1">
                <a:spLocks noRot="1" noChangeAspect="1" noMove="1" noResize="1" noEditPoints="1" noAdjustHandles="1" noChangeArrowheads="1" noChangeShapeType="1" noTextEdit="1"/>
              </p:cNvSpPr>
              <p:nvPr/>
            </p:nvSpPr>
            <p:spPr>
              <a:xfrm>
                <a:off x="7505075" y="6009290"/>
                <a:ext cx="542099" cy="338554"/>
              </a:xfrm>
              <a:prstGeom prst="rect">
                <a:avLst/>
              </a:prstGeom>
              <a:blipFill>
                <a:blip r:embed="rId17"/>
                <a:stretch>
                  <a:fillRect b="-1090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6" name="テキスト ボックス 115">
                <a:extLst>
                  <a:ext uri="{FF2B5EF4-FFF2-40B4-BE49-F238E27FC236}">
                    <a16:creationId xmlns:a16="http://schemas.microsoft.com/office/drawing/2014/main" id="{C3155B79-A1CF-9B4F-A42A-BE8113EF9754}"/>
                  </a:ext>
                </a:extLst>
              </p:cNvPr>
              <p:cNvSpPr txBox="1"/>
              <p:nvPr/>
            </p:nvSpPr>
            <p:spPr>
              <a:xfrm>
                <a:off x="4824651" y="6009290"/>
                <a:ext cx="542099" cy="338554"/>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r>
                        <a:rPr kumimoji="1" lang="en-US" altLang="ja-JP" sz="1600" i="1" smtClean="0">
                          <a:latin typeface="Cambria Math" panose="02040503050406030204" pitchFamily="18" charset="0"/>
                        </a:rPr>
                        <m:t>(</m:t>
                      </m:r>
                      <m:r>
                        <a:rPr kumimoji="1" lang="en-US" altLang="ja-JP" sz="1600" b="0" i="1" smtClean="0">
                          <a:latin typeface="Cambria Math" panose="02040503050406030204" pitchFamily="18" charset="0"/>
                        </a:rPr>
                        <m:t>5</m:t>
                      </m:r>
                      <m:r>
                        <a:rPr kumimoji="1" lang="en-US" altLang="ja-JP" sz="1600" i="1" smtClean="0">
                          <a:latin typeface="Cambria Math" panose="02040503050406030204" pitchFamily="18" charset="0"/>
                        </a:rPr>
                        <m:t>)</m:t>
                      </m:r>
                    </m:oMath>
                  </m:oMathPara>
                </a14:m>
                <a:endParaRPr kumimoji="1" lang="ja-JP" altLang="en-US" sz="1600"/>
              </a:p>
            </p:txBody>
          </p:sp>
        </mc:Choice>
        <mc:Fallback xmlns="">
          <p:sp>
            <p:nvSpPr>
              <p:cNvPr id="116" name="テキスト ボックス 115">
                <a:extLst>
                  <a:ext uri="{FF2B5EF4-FFF2-40B4-BE49-F238E27FC236}">
                    <a16:creationId xmlns:a16="http://schemas.microsoft.com/office/drawing/2014/main" id="{DB4E697E-D70B-C082-4D3B-0AAB788390F2}"/>
                  </a:ext>
                </a:extLst>
              </p:cNvPr>
              <p:cNvSpPr txBox="1">
                <a:spLocks noRot="1" noChangeAspect="1" noMove="1" noResize="1" noEditPoints="1" noAdjustHandles="1" noChangeArrowheads="1" noChangeShapeType="1" noTextEdit="1"/>
              </p:cNvSpPr>
              <p:nvPr/>
            </p:nvSpPr>
            <p:spPr>
              <a:xfrm>
                <a:off x="4824651" y="6009290"/>
                <a:ext cx="542099" cy="338554"/>
              </a:xfrm>
              <a:prstGeom prst="rect">
                <a:avLst/>
              </a:prstGeom>
              <a:blipFill>
                <a:blip r:embed="rId18"/>
                <a:stretch>
                  <a:fillRect b="-1090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7" name="テキスト ボックス 116">
                <a:extLst>
                  <a:ext uri="{FF2B5EF4-FFF2-40B4-BE49-F238E27FC236}">
                    <a16:creationId xmlns:a16="http://schemas.microsoft.com/office/drawing/2014/main" id="{5449DA0E-B20B-D725-0CBB-37B32D96D3A3}"/>
                  </a:ext>
                </a:extLst>
              </p:cNvPr>
              <p:cNvSpPr txBox="1"/>
              <p:nvPr/>
            </p:nvSpPr>
            <p:spPr>
              <a:xfrm>
                <a:off x="2763830" y="6033019"/>
                <a:ext cx="542099" cy="338554"/>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r>
                        <a:rPr kumimoji="1" lang="en-US" altLang="ja-JP" sz="1600" i="1" smtClean="0">
                          <a:latin typeface="Cambria Math" panose="02040503050406030204" pitchFamily="18" charset="0"/>
                        </a:rPr>
                        <m:t>(</m:t>
                      </m:r>
                      <m:r>
                        <a:rPr kumimoji="1" lang="en-US" altLang="ja-JP" sz="1600" b="0" i="1" smtClean="0">
                          <a:latin typeface="Cambria Math" panose="02040503050406030204" pitchFamily="18" charset="0"/>
                        </a:rPr>
                        <m:t>5</m:t>
                      </m:r>
                      <m:r>
                        <a:rPr kumimoji="1" lang="en-US" altLang="ja-JP" sz="1600" i="1" smtClean="0">
                          <a:latin typeface="Cambria Math" panose="02040503050406030204" pitchFamily="18" charset="0"/>
                        </a:rPr>
                        <m:t>)</m:t>
                      </m:r>
                    </m:oMath>
                  </m:oMathPara>
                </a14:m>
                <a:endParaRPr kumimoji="1" lang="ja-JP" altLang="en-US" sz="1600"/>
              </a:p>
            </p:txBody>
          </p:sp>
        </mc:Choice>
        <mc:Fallback xmlns="">
          <p:sp>
            <p:nvSpPr>
              <p:cNvPr id="117" name="テキスト ボックス 116">
                <a:extLst>
                  <a:ext uri="{FF2B5EF4-FFF2-40B4-BE49-F238E27FC236}">
                    <a16:creationId xmlns:a16="http://schemas.microsoft.com/office/drawing/2014/main" id="{CE2FC26D-ABB3-9543-169F-5FCF152C6999}"/>
                  </a:ext>
                </a:extLst>
              </p:cNvPr>
              <p:cNvSpPr txBox="1">
                <a:spLocks noRot="1" noChangeAspect="1" noMove="1" noResize="1" noEditPoints="1" noAdjustHandles="1" noChangeArrowheads="1" noChangeShapeType="1" noTextEdit="1"/>
              </p:cNvSpPr>
              <p:nvPr/>
            </p:nvSpPr>
            <p:spPr>
              <a:xfrm>
                <a:off x="2763830" y="6033019"/>
                <a:ext cx="542099" cy="338554"/>
              </a:xfrm>
              <a:prstGeom prst="rect">
                <a:avLst/>
              </a:prstGeom>
              <a:blipFill>
                <a:blip r:embed="rId19"/>
                <a:stretch>
                  <a:fillRect b="-10909"/>
                </a:stretch>
              </a:blipFill>
            </p:spPr>
            <p:txBody>
              <a:bodyPr/>
              <a:lstStyle/>
              <a:p>
                <a:r>
                  <a:rPr lang="ja-JP" altLang="en-US">
                    <a:noFill/>
                  </a:rPr>
                  <a:t> </a:t>
                </a:r>
              </a:p>
            </p:txBody>
          </p:sp>
        </mc:Fallback>
      </mc:AlternateContent>
      <p:sp>
        <p:nvSpPr>
          <p:cNvPr id="118" name="テキスト ボックス 117">
            <a:extLst>
              <a:ext uri="{FF2B5EF4-FFF2-40B4-BE49-F238E27FC236}">
                <a16:creationId xmlns:a16="http://schemas.microsoft.com/office/drawing/2014/main" id="{FB2C562E-5793-B419-A6D0-A0A5355BDA01}"/>
              </a:ext>
            </a:extLst>
          </p:cNvPr>
          <p:cNvSpPr txBox="1"/>
          <p:nvPr/>
        </p:nvSpPr>
        <p:spPr>
          <a:xfrm>
            <a:off x="1520111" y="5944395"/>
            <a:ext cx="1656987" cy="369332"/>
          </a:xfrm>
          <a:prstGeom prst="rect">
            <a:avLst/>
          </a:prstGeom>
          <a:noFill/>
        </p:spPr>
        <p:txBody>
          <a:bodyPr wrap="square" rtlCol="0">
            <a:spAutoFit/>
          </a:bodyPr>
          <a:lstStyle/>
          <a:p>
            <a:pPr algn="ctr"/>
            <a:r>
              <a:rPr kumimoji="1" lang="ja-JP" altLang="en-US"/>
              <a:t>リスク要因</a:t>
            </a:r>
          </a:p>
        </p:txBody>
      </p:sp>
      <p:sp>
        <p:nvSpPr>
          <p:cNvPr id="119" name="テキスト ボックス 118">
            <a:extLst>
              <a:ext uri="{FF2B5EF4-FFF2-40B4-BE49-F238E27FC236}">
                <a16:creationId xmlns:a16="http://schemas.microsoft.com/office/drawing/2014/main" id="{781EFDA3-32AD-B31E-17AA-EEA25699DD48}"/>
              </a:ext>
            </a:extLst>
          </p:cNvPr>
          <p:cNvSpPr txBox="1"/>
          <p:nvPr/>
        </p:nvSpPr>
        <p:spPr>
          <a:xfrm>
            <a:off x="3580931" y="5898875"/>
            <a:ext cx="1656987" cy="369332"/>
          </a:xfrm>
          <a:prstGeom prst="rect">
            <a:avLst/>
          </a:prstGeom>
          <a:noFill/>
        </p:spPr>
        <p:txBody>
          <a:bodyPr wrap="square" rtlCol="0">
            <a:spAutoFit/>
          </a:bodyPr>
          <a:lstStyle/>
          <a:p>
            <a:pPr algn="ctr"/>
            <a:r>
              <a:rPr kumimoji="1" lang="ja-JP" altLang="en-US"/>
              <a:t>リスク要因</a:t>
            </a:r>
          </a:p>
        </p:txBody>
      </p:sp>
      <p:sp>
        <p:nvSpPr>
          <p:cNvPr id="120" name="テキスト ボックス 119">
            <a:extLst>
              <a:ext uri="{FF2B5EF4-FFF2-40B4-BE49-F238E27FC236}">
                <a16:creationId xmlns:a16="http://schemas.microsoft.com/office/drawing/2014/main" id="{E18174D3-B8BE-5226-6B6F-5CD48A3159A7}"/>
              </a:ext>
            </a:extLst>
          </p:cNvPr>
          <p:cNvSpPr txBox="1"/>
          <p:nvPr/>
        </p:nvSpPr>
        <p:spPr>
          <a:xfrm>
            <a:off x="6254323" y="5900662"/>
            <a:ext cx="1656987" cy="369332"/>
          </a:xfrm>
          <a:prstGeom prst="rect">
            <a:avLst/>
          </a:prstGeom>
          <a:noFill/>
        </p:spPr>
        <p:txBody>
          <a:bodyPr wrap="square" rtlCol="0">
            <a:spAutoFit/>
          </a:bodyPr>
          <a:lstStyle/>
          <a:p>
            <a:pPr algn="ctr"/>
            <a:r>
              <a:rPr kumimoji="1" lang="ja-JP" altLang="en-US"/>
              <a:t>リスク要因</a:t>
            </a:r>
          </a:p>
        </p:txBody>
      </p:sp>
      <p:sp>
        <p:nvSpPr>
          <p:cNvPr id="22" name="四角形: 角を丸くする 21">
            <a:extLst>
              <a:ext uri="{FF2B5EF4-FFF2-40B4-BE49-F238E27FC236}">
                <a16:creationId xmlns:a16="http://schemas.microsoft.com/office/drawing/2014/main" id="{172CFE76-FB57-AC0F-0D8A-6551224194CA}"/>
              </a:ext>
            </a:extLst>
          </p:cNvPr>
          <p:cNvSpPr/>
          <p:nvPr/>
        </p:nvSpPr>
        <p:spPr>
          <a:xfrm>
            <a:off x="8977848" y="2053454"/>
            <a:ext cx="2299928" cy="435341"/>
          </a:xfrm>
          <a:prstGeom prst="roundRect">
            <a:avLst/>
          </a:prstGeom>
          <a:solidFill>
            <a:schemeClr val="accent5">
              <a:lumMod val="60000"/>
              <a:lumOff val="40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a:solidFill>
                  <a:schemeClr val="tx1"/>
                </a:solidFill>
                <a:latin typeface="Arial Black" panose="020B0A04020102020204" pitchFamily="34" charset="0"/>
              </a:rPr>
              <a:t>Norm</a:t>
            </a:r>
            <a:endParaRPr kumimoji="1" lang="ja-JP" altLang="en-US">
              <a:solidFill>
                <a:schemeClr val="tx1"/>
              </a:solidFill>
              <a:latin typeface="Arial Black" panose="020B0A04020102020204" pitchFamily="34" charset="0"/>
            </a:endParaRPr>
          </a:p>
        </p:txBody>
      </p:sp>
      <p:sp>
        <p:nvSpPr>
          <p:cNvPr id="23" name="四角形: 角を丸くする 22">
            <a:extLst>
              <a:ext uri="{FF2B5EF4-FFF2-40B4-BE49-F238E27FC236}">
                <a16:creationId xmlns:a16="http://schemas.microsoft.com/office/drawing/2014/main" id="{47C9BA02-9E3F-F509-F8B2-0728DA41EA09}"/>
              </a:ext>
            </a:extLst>
          </p:cNvPr>
          <p:cNvSpPr/>
          <p:nvPr/>
        </p:nvSpPr>
        <p:spPr>
          <a:xfrm>
            <a:off x="8977848" y="3025235"/>
            <a:ext cx="2299928" cy="582938"/>
          </a:xfrm>
          <a:prstGeom prst="roundRect">
            <a:avLst/>
          </a:prstGeom>
          <a:solidFill>
            <a:srgbClr val="E5C5D6"/>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a:solidFill>
                  <a:schemeClr val="tx1"/>
                </a:solidFill>
                <a:latin typeface="Arial Black" panose="020B0A04020102020204" pitchFamily="34" charset="0"/>
              </a:rPr>
              <a:t>Multi Head Attention</a:t>
            </a:r>
            <a:endParaRPr kumimoji="1" lang="ja-JP" altLang="en-US">
              <a:solidFill>
                <a:schemeClr val="tx1"/>
              </a:solidFill>
              <a:latin typeface="Arial Black" panose="020B0A04020102020204" pitchFamily="34" charset="0"/>
            </a:endParaRPr>
          </a:p>
        </p:txBody>
      </p:sp>
      <p:sp>
        <p:nvSpPr>
          <p:cNvPr id="27" name="楕円 26">
            <a:extLst>
              <a:ext uri="{FF2B5EF4-FFF2-40B4-BE49-F238E27FC236}">
                <a16:creationId xmlns:a16="http://schemas.microsoft.com/office/drawing/2014/main" id="{97E61FA6-DFC4-34E5-0AEF-8ACDBAC5DFAD}"/>
              </a:ext>
            </a:extLst>
          </p:cNvPr>
          <p:cNvSpPr/>
          <p:nvPr/>
        </p:nvSpPr>
        <p:spPr>
          <a:xfrm>
            <a:off x="9957111" y="3812088"/>
            <a:ext cx="377507" cy="346640"/>
          </a:xfrm>
          <a:prstGeom prst="ellipse">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2800">
                <a:solidFill>
                  <a:schemeClr val="tx1"/>
                </a:solidFill>
                <a:latin typeface="Arial Black" panose="020B0A04020102020204" pitchFamily="34" charset="0"/>
              </a:rPr>
              <a:t>+</a:t>
            </a:r>
            <a:endParaRPr kumimoji="1" lang="ja-JP" altLang="en-US" sz="2800">
              <a:solidFill>
                <a:schemeClr val="tx1"/>
              </a:solidFill>
              <a:latin typeface="Arial Black" panose="020B0A04020102020204" pitchFamily="34" charset="0"/>
            </a:endParaRPr>
          </a:p>
        </p:txBody>
      </p:sp>
      <p:sp>
        <p:nvSpPr>
          <p:cNvPr id="30" name="四角形: 角を丸くする 29">
            <a:extLst>
              <a:ext uri="{FF2B5EF4-FFF2-40B4-BE49-F238E27FC236}">
                <a16:creationId xmlns:a16="http://schemas.microsoft.com/office/drawing/2014/main" id="{08B8BF15-5B30-05E4-7AE7-60231633A006}"/>
              </a:ext>
            </a:extLst>
          </p:cNvPr>
          <p:cNvSpPr/>
          <p:nvPr/>
        </p:nvSpPr>
        <p:spPr>
          <a:xfrm>
            <a:off x="8964576" y="4416738"/>
            <a:ext cx="2299928" cy="435341"/>
          </a:xfrm>
          <a:prstGeom prst="roundRect">
            <a:avLst/>
          </a:prstGeom>
          <a:solidFill>
            <a:schemeClr val="accent5">
              <a:lumMod val="60000"/>
              <a:lumOff val="40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a:solidFill>
                  <a:schemeClr val="tx1"/>
                </a:solidFill>
                <a:latin typeface="Arial Black" panose="020B0A04020102020204" pitchFamily="34" charset="0"/>
              </a:rPr>
              <a:t>Norm</a:t>
            </a:r>
            <a:endParaRPr kumimoji="1" lang="ja-JP" altLang="en-US">
              <a:solidFill>
                <a:schemeClr val="tx1"/>
              </a:solidFill>
              <a:latin typeface="Arial Black" panose="020B0A04020102020204" pitchFamily="34" charset="0"/>
            </a:endParaRPr>
          </a:p>
        </p:txBody>
      </p:sp>
      <p:sp>
        <p:nvSpPr>
          <p:cNvPr id="31" name="四角形: 角を丸くする 30">
            <a:extLst>
              <a:ext uri="{FF2B5EF4-FFF2-40B4-BE49-F238E27FC236}">
                <a16:creationId xmlns:a16="http://schemas.microsoft.com/office/drawing/2014/main" id="{B3739A1A-F2F2-AA21-BAA5-4678F27F744E}"/>
              </a:ext>
            </a:extLst>
          </p:cNvPr>
          <p:cNvSpPr/>
          <p:nvPr/>
        </p:nvSpPr>
        <p:spPr>
          <a:xfrm>
            <a:off x="8951645" y="5066698"/>
            <a:ext cx="2299928" cy="435341"/>
          </a:xfrm>
          <a:prstGeom prst="roundRect">
            <a:avLst/>
          </a:prstGeom>
          <a:solidFill>
            <a:schemeClr val="accent1">
              <a:lumMod val="20000"/>
              <a:lumOff val="80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a:solidFill>
                  <a:schemeClr val="tx1"/>
                </a:solidFill>
                <a:latin typeface="Arial Black" panose="020B0A04020102020204" pitchFamily="34" charset="0"/>
              </a:rPr>
              <a:t>MLP</a:t>
            </a:r>
            <a:endParaRPr kumimoji="1" lang="ja-JP" altLang="en-US">
              <a:solidFill>
                <a:schemeClr val="tx1"/>
              </a:solidFill>
              <a:latin typeface="Arial Black" panose="020B0A04020102020204" pitchFamily="34" charset="0"/>
            </a:endParaRPr>
          </a:p>
        </p:txBody>
      </p:sp>
      <p:cxnSp>
        <p:nvCxnSpPr>
          <p:cNvPr id="39" name="コネクタ: カギ線 38">
            <a:extLst>
              <a:ext uri="{FF2B5EF4-FFF2-40B4-BE49-F238E27FC236}">
                <a16:creationId xmlns:a16="http://schemas.microsoft.com/office/drawing/2014/main" id="{D81F22FA-A1B8-77BE-7D1E-BCED84FA4313}"/>
              </a:ext>
            </a:extLst>
          </p:cNvPr>
          <p:cNvCxnSpPr>
            <a:cxnSpLocks/>
          </p:cNvCxnSpPr>
          <p:nvPr/>
        </p:nvCxnSpPr>
        <p:spPr>
          <a:xfrm rot="10800000" flipV="1">
            <a:off x="9567512" y="2763267"/>
            <a:ext cx="547028" cy="261968"/>
          </a:xfrm>
          <a:prstGeom prst="bentConnector3">
            <a:avLst>
              <a:gd name="adj1" fmla="val 10034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コネクタ: カギ線 44">
            <a:extLst>
              <a:ext uri="{FF2B5EF4-FFF2-40B4-BE49-F238E27FC236}">
                <a16:creationId xmlns:a16="http://schemas.microsoft.com/office/drawing/2014/main" id="{B296E337-712F-EE2B-E6DB-D7B1AD3D632F}"/>
              </a:ext>
            </a:extLst>
          </p:cNvPr>
          <p:cNvCxnSpPr>
            <a:cxnSpLocks/>
          </p:cNvCxnSpPr>
          <p:nvPr/>
        </p:nvCxnSpPr>
        <p:spPr>
          <a:xfrm>
            <a:off x="10127811" y="2763265"/>
            <a:ext cx="590989" cy="261970"/>
          </a:xfrm>
          <a:prstGeom prst="bentConnector3">
            <a:avLst>
              <a:gd name="adj1" fmla="val 98996"/>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3" name="テキスト ボックス 52">
                <a:extLst>
                  <a:ext uri="{FF2B5EF4-FFF2-40B4-BE49-F238E27FC236}">
                    <a16:creationId xmlns:a16="http://schemas.microsoft.com/office/drawing/2014/main" id="{D274B92C-61CA-DCE8-0C02-347FC66D2DBC}"/>
                  </a:ext>
                </a:extLst>
              </p:cNvPr>
              <p:cNvSpPr txBox="1"/>
              <p:nvPr/>
            </p:nvSpPr>
            <p:spPr>
              <a:xfrm>
                <a:off x="9568794" y="2716044"/>
                <a:ext cx="361018" cy="338554"/>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r>
                        <a:rPr kumimoji="1" lang="en-US" altLang="ja-JP" sz="1600" b="1" i="1" smtClean="0">
                          <a:latin typeface="Cambria Math" panose="02040503050406030204" pitchFamily="18" charset="0"/>
                        </a:rPr>
                        <m:t>𝑸</m:t>
                      </m:r>
                    </m:oMath>
                  </m:oMathPara>
                </a14:m>
                <a:endParaRPr kumimoji="1" lang="ja-JP" altLang="en-US" sz="1600" b="1"/>
              </a:p>
            </p:txBody>
          </p:sp>
        </mc:Choice>
        <mc:Fallback xmlns="">
          <p:sp>
            <p:nvSpPr>
              <p:cNvPr id="53" name="テキスト ボックス 52">
                <a:extLst>
                  <a:ext uri="{FF2B5EF4-FFF2-40B4-BE49-F238E27FC236}">
                    <a16:creationId xmlns:a16="http://schemas.microsoft.com/office/drawing/2014/main" id="{D274B92C-61CA-DCE8-0C02-347FC66D2DBC}"/>
                  </a:ext>
                </a:extLst>
              </p:cNvPr>
              <p:cNvSpPr txBox="1">
                <a:spLocks noRot="1" noChangeAspect="1" noMove="1" noResize="1" noEditPoints="1" noAdjustHandles="1" noChangeArrowheads="1" noChangeShapeType="1" noTextEdit="1"/>
              </p:cNvSpPr>
              <p:nvPr/>
            </p:nvSpPr>
            <p:spPr>
              <a:xfrm>
                <a:off x="9568794" y="2716044"/>
                <a:ext cx="361018" cy="338554"/>
              </a:xfrm>
              <a:prstGeom prst="rect">
                <a:avLst/>
              </a:prstGeom>
              <a:blipFill>
                <a:blip r:embed="rId20"/>
                <a:stretch>
                  <a:fillRect l="-3390" b="-727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7" name="テキスト ボックス 56">
                <a:extLst>
                  <a:ext uri="{FF2B5EF4-FFF2-40B4-BE49-F238E27FC236}">
                    <a16:creationId xmlns:a16="http://schemas.microsoft.com/office/drawing/2014/main" id="{39CB3406-84DF-164F-87BE-E8CB60319513}"/>
                  </a:ext>
                </a:extLst>
              </p:cNvPr>
              <p:cNvSpPr txBox="1"/>
              <p:nvPr/>
            </p:nvSpPr>
            <p:spPr>
              <a:xfrm>
                <a:off x="10147082" y="2731556"/>
                <a:ext cx="361018" cy="338554"/>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r>
                        <a:rPr kumimoji="1" lang="en-US" altLang="ja-JP" sz="1600" b="1" i="1" smtClean="0">
                          <a:latin typeface="Cambria Math" panose="02040503050406030204" pitchFamily="18" charset="0"/>
                        </a:rPr>
                        <m:t>𝑲</m:t>
                      </m:r>
                    </m:oMath>
                  </m:oMathPara>
                </a14:m>
                <a:endParaRPr kumimoji="1" lang="ja-JP" altLang="en-US" sz="1600" b="1"/>
              </a:p>
            </p:txBody>
          </p:sp>
        </mc:Choice>
        <mc:Fallback xmlns="">
          <p:sp>
            <p:nvSpPr>
              <p:cNvPr id="57" name="テキスト ボックス 56">
                <a:extLst>
                  <a:ext uri="{FF2B5EF4-FFF2-40B4-BE49-F238E27FC236}">
                    <a16:creationId xmlns:a16="http://schemas.microsoft.com/office/drawing/2014/main" id="{39CB3406-84DF-164F-87BE-E8CB60319513}"/>
                  </a:ext>
                </a:extLst>
              </p:cNvPr>
              <p:cNvSpPr txBox="1">
                <a:spLocks noRot="1" noChangeAspect="1" noMove="1" noResize="1" noEditPoints="1" noAdjustHandles="1" noChangeArrowheads="1" noChangeShapeType="1" noTextEdit="1"/>
              </p:cNvSpPr>
              <p:nvPr/>
            </p:nvSpPr>
            <p:spPr>
              <a:xfrm>
                <a:off x="10147082" y="2731556"/>
                <a:ext cx="361018" cy="338554"/>
              </a:xfrm>
              <a:prstGeom prst="rect">
                <a:avLst/>
              </a:prstGeom>
              <a:blipFill>
                <a:blip r:embed="rId21"/>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8" name="テキスト ボックス 57">
                <a:extLst>
                  <a:ext uri="{FF2B5EF4-FFF2-40B4-BE49-F238E27FC236}">
                    <a16:creationId xmlns:a16="http://schemas.microsoft.com/office/drawing/2014/main" id="{311F7057-32A9-E63C-0952-243F571CF4B4}"/>
                  </a:ext>
                </a:extLst>
              </p:cNvPr>
              <p:cNvSpPr txBox="1"/>
              <p:nvPr/>
            </p:nvSpPr>
            <p:spPr>
              <a:xfrm>
                <a:off x="10714673" y="2740191"/>
                <a:ext cx="361018" cy="338554"/>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r>
                        <a:rPr kumimoji="1" lang="en-US" altLang="ja-JP" sz="1600" b="1" i="1" smtClean="0">
                          <a:latin typeface="Cambria Math" panose="02040503050406030204" pitchFamily="18" charset="0"/>
                        </a:rPr>
                        <m:t>𝑽</m:t>
                      </m:r>
                    </m:oMath>
                  </m:oMathPara>
                </a14:m>
                <a:endParaRPr kumimoji="1" lang="ja-JP" altLang="en-US" sz="1600" b="1"/>
              </a:p>
            </p:txBody>
          </p:sp>
        </mc:Choice>
        <mc:Fallback xmlns="">
          <p:sp>
            <p:nvSpPr>
              <p:cNvPr id="58" name="テキスト ボックス 57">
                <a:extLst>
                  <a:ext uri="{FF2B5EF4-FFF2-40B4-BE49-F238E27FC236}">
                    <a16:creationId xmlns:a16="http://schemas.microsoft.com/office/drawing/2014/main" id="{311F7057-32A9-E63C-0952-243F571CF4B4}"/>
                  </a:ext>
                </a:extLst>
              </p:cNvPr>
              <p:cNvSpPr txBox="1">
                <a:spLocks noRot="1" noChangeAspect="1" noMove="1" noResize="1" noEditPoints="1" noAdjustHandles="1" noChangeArrowheads="1" noChangeShapeType="1" noTextEdit="1"/>
              </p:cNvSpPr>
              <p:nvPr/>
            </p:nvSpPr>
            <p:spPr>
              <a:xfrm>
                <a:off x="10714673" y="2740191"/>
                <a:ext cx="361018" cy="338554"/>
              </a:xfrm>
              <a:prstGeom prst="rect">
                <a:avLst/>
              </a:prstGeom>
              <a:blipFill>
                <a:blip r:embed="rId2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8" name="テキスト ボックス 67">
                <a:extLst>
                  <a:ext uri="{FF2B5EF4-FFF2-40B4-BE49-F238E27FC236}">
                    <a16:creationId xmlns:a16="http://schemas.microsoft.com/office/drawing/2014/main" id="{18436095-058D-CBDA-497D-F8E8DE86A02B}"/>
                  </a:ext>
                </a:extLst>
              </p:cNvPr>
              <p:cNvSpPr txBox="1"/>
              <p:nvPr/>
            </p:nvSpPr>
            <p:spPr>
              <a:xfrm>
                <a:off x="10049635" y="5879750"/>
                <a:ext cx="1270404" cy="338554"/>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r>
                        <a:rPr kumimoji="1" lang="en-US" altLang="ja-JP" sz="1600" i="1" smtClean="0">
                          <a:latin typeface="Cambria Math" panose="02040503050406030204" pitchFamily="18" charset="0"/>
                        </a:rPr>
                        <m:t>(</m:t>
                      </m:r>
                      <m:r>
                        <a:rPr kumimoji="1" lang="en-US" altLang="ja-JP" sz="1600" b="0" i="1" smtClean="0">
                          <a:latin typeface="Cambria Math" panose="02040503050406030204" pitchFamily="18" charset="0"/>
                        </a:rPr>
                        <m:t>𝑑</m:t>
                      </m:r>
                      <m:r>
                        <a:rPr kumimoji="1" lang="en-US" altLang="ja-JP" sz="1600" i="1" smtClean="0">
                          <a:latin typeface="Cambria Math" panose="02040503050406030204" pitchFamily="18" charset="0"/>
                        </a:rPr>
                        <m:t>, </m:t>
                      </m:r>
                      <m:r>
                        <a:rPr kumimoji="1" lang="en-US" altLang="ja-JP" sz="1600" b="0" i="1" smtClean="0">
                          <a:latin typeface="Cambria Math" panose="02040503050406030204" pitchFamily="18" charset="0"/>
                        </a:rPr>
                        <m:t>4096</m:t>
                      </m:r>
                      <m:r>
                        <a:rPr kumimoji="1" lang="en-US" altLang="ja-JP" sz="1600" i="1" smtClean="0">
                          <a:latin typeface="Cambria Math" panose="02040503050406030204" pitchFamily="18" charset="0"/>
                        </a:rPr>
                        <m:t>)</m:t>
                      </m:r>
                    </m:oMath>
                  </m:oMathPara>
                </a14:m>
                <a:endParaRPr kumimoji="1" lang="ja-JP" altLang="en-US" sz="1600"/>
              </a:p>
            </p:txBody>
          </p:sp>
        </mc:Choice>
        <mc:Fallback xmlns="">
          <p:sp>
            <p:nvSpPr>
              <p:cNvPr id="68" name="テキスト ボックス 67">
                <a:extLst>
                  <a:ext uri="{FF2B5EF4-FFF2-40B4-BE49-F238E27FC236}">
                    <a16:creationId xmlns:a16="http://schemas.microsoft.com/office/drawing/2014/main" id="{18436095-058D-CBDA-497D-F8E8DE86A02B}"/>
                  </a:ext>
                </a:extLst>
              </p:cNvPr>
              <p:cNvSpPr txBox="1">
                <a:spLocks noRot="1" noChangeAspect="1" noMove="1" noResize="1" noEditPoints="1" noAdjustHandles="1" noChangeArrowheads="1" noChangeShapeType="1" noTextEdit="1"/>
              </p:cNvSpPr>
              <p:nvPr/>
            </p:nvSpPr>
            <p:spPr>
              <a:xfrm>
                <a:off x="10049635" y="5879750"/>
                <a:ext cx="1270404" cy="338554"/>
              </a:xfrm>
              <a:prstGeom prst="rect">
                <a:avLst/>
              </a:prstGeom>
              <a:blipFill>
                <a:blip r:embed="rId23"/>
                <a:stretch>
                  <a:fillRect b="-10909"/>
                </a:stretch>
              </a:blipFill>
            </p:spPr>
            <p:txBody>
              <a:bodyPr/>
              <a:lstStyle/>
              <a:p>
                <a:r>
                  <a:rPr lang="ja-JP" altLang="en-US">
                    <a:noFill/>
                  </a:rPr>
                  <a:t> </a:t>
                </a:r>
              </a:p>
            </p:txBody>
          </p:sp>
        </mc:Fallback>
      </mc:AlternateContent>
      <p:cxnSp>
        <p:nvCxnSpPr>
          <p:cNvPr id="69" name="コネクタ: カギ線 68">
            <a:extLst>
              <a:ext uri="{FF2B5EF4-FFF2-40B4-BE49-F238E27FC236}">
                <a16:creationId xmlns:a16="http://schemas.microsoft.com/office/drawing/2014/main" id="{52448141-EFE9-EBD8-549D-E552AA88D8C7}"/>
              </a:ext>
            </a:extLst>
          </p:cNvPr>
          <p:cNvCxnSpPr>
            <a:cxnSpLocks/>
            <a:endCxn id="27" idx="6"/>
          </p:cNvCxnSpPr>
          <p:nvPr/>
        </p:nvCxnSpPr>
        <p:spPr>
          <a:xfrm rot="16200000" flipH="1">
            <a:off x="9168675" y="2819465"/>
            <a:ext cx="2125078" cy="206808"/>
          </a:xfrm>
          <a:prstGeom prst="bentConnector4">
            <a:avLst>
              <a:gd name="adj1" fmla="val 2151"/>
              <a:gd name="adj2" fmla="val 61838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8" name="楕円 77">
            <a:extLst>
              <a:ext uri="{FF2B5EF4-FFF2-40B4-BE49-F238E27FC236}">
                <a16:creationId xmlns:a16="http://schemas.microsoft.com/office/drawing/2014/main" id="{BDAD677B-C4C2-623B-6EBB-8A567F4EFA7C}"/>
              </a:ext>
            </a:extLst>
          </p:cNvPr>
          <p:cNvSpPr/>
          <p:nvPr/>
        </p:nvSpPr>
        <p:spPr>
          <a:xfrm>
            <a:off x="10121459" y="5693689"/>
            <a:ext cx="45719" cy="87026"/>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9" name="コネクタ: カギ線 78">
            <a:extLst>
              <a:ext uri="{FF2B5EF4-FFF2-40B4-BE49-F238E27FC236}">
                <a16:creationId xmlns:a16="http://schemas.microsoft.com/office/drawing/2014/main" id="{29C280F1-40D2-7BD5-D701-C91078EB8D66}"/>
              </a:ext>
            </a:extLst>
          </p:cNvPr>
          <p:cNvCxnSpPr>
            <a:cxnSpLocks/>
            <a:endCxn id="106" idx="6"/>
          </p:cNvCxnSpPr>
          <p:nvPr/>
        </p:nvCxnSpPr>
        <p:spPr>
          <a:xfrm rot="16200000" flipH="1">
            <a:off x="9450347" y="4976288"/>
            <a:ext cx="1409676" cy="18642"/>
          </a:xfrm>
          <a:prstGeom prst="bentConnector4">
            <a:avLst>
              <a:gd name="adj1" fmla="val -1412"/>
              <a:gd name="adj2" fmla="val 6787678"/>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6" name="楕円 105">
            <a:extLst>
              <a:ext uri="{FF2B5EF4-FFF2-40B4-BE49-F238E27FC236}">
                <a16:creationId xmlns:a16="http://schemas.microsoft.com/office/drawing/2014/main" id="{05FC2339-5DF5-A4A4-DAE3-D164337E2DD0}"/>
              </a:ext>
            </a:extLst>
          </p:cNvPr>
          <p:cNvSpPr/>
          <p:nvPr/>
        </p:nvSpPr>
        <p:spPr>
          <a:xfrm>
            <a:off x="10118787" y="5667587"/>
            <a:ext cx="45719" cy="45719"/>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7" name="四角形: 角を丸くする 126">
            <a:extLst>
              <a:ext uri="{FF2B5EF4-FFF2-40B4-BE49-F238E27FC236}">
                <a16:creationId xmlns:a16="http://schemas.microsoft.com/office/drawing/2014/main" id="{A5E487AE-CC1B-274B-574C-46133F27F33B}"/>
              </a:ext>
            </a:extLst>
          </p:cNvPr>
          <p:cNvSpPr/>
          <p:nvPr/>
        </p:nvSpPr>
        <p:spPr>
          <a:xfrm>
            <a:off x="3485430" y="5219985"/>
            <a:ext cx="1909538" cy="433137"/>
          </a:xfrm>
          <a:prstGeom prst="roundRect">
            <a:avLst/>
          </a:prstGeom>
          <a:solidFill>
            <a:srgbClr val="F5F9A1"/>
          </a:solidFill>
          <a:ln w="28575">
            <a:solidFill>
              <a:schemeClr val="tx1"/>
            </a:solidFill>
            <a:prstDash val="solid"/>
            <a:extLst>
              <a:ext uri="{C807C97D-BFC1-408E-A445-0C87EB9F89A2}">
                <ask:lineSketchStyleProps xmlns:ask="http://schemas.microsoft.com/office/drawing/2018/sketchyshapes">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2400">
                <a:solidFill>
                  <a:schemeClr val="tx1"/>
                </a:solidFill>
                <a:latin typeface="Arial Black" panose="020B0A04020102020204" pitchFamily="34" charset="0"/>
              </a:rPr>
              <a:t>MLP Head</a:t>
            </a:r>
            <a:endParaRPr kumimoji="1" lang="ja-JP" altLang="en-US" sz="2400">
              <a:solidFill>
                <a:schemeClr val="tx1"/>
              </a:solidFill>
              <a:latin typeface="Arial Black" panose="020B0A04020102020204" pitchFamily="34" charset="0"/>
            </a:endParaRPr>
          </a:p>
        </p:txBody>
      </p:sp>
      <p:sp>
        <p:nvSpPr>
          <p:cNvPr id="128" name="四角形: 角を丸くする 127">
            <a:extLst>
              <a:ext uri="{FF2B5EF4-FFF2-40B4-BE49-F238E27FC236}">
                <a16:creationId xmlns:a16="http://schemas.microsoft.com/office/drawing/2014/main" id="{E8AE4C2D-096C-BF4E-B512-5FD43174B254}"/>
              </a:ext>
            </a:extLst>
          </p:cNvPr>
          <p:cNvSpPr/>
          <p:nvPr/>
        </p:nvSpPr>
        <p:spPr>
          <a:xfrm>
            <a:off x="6198461" y="5219985"/>
            <a:ext cx="1909538" cy="433137"/>
          </a:xfrm>
          <a:prstGeom prst="roundRect">
            <a:avLst/>
          </a:prstGeom>
          <a:solidFill>
            <a:srgbClr val="F5F9A1"/>
          </a:solidFill>
          <a:ln w="28575">
            <a:solidFill>
              <a:schemeClr val="tx1"/>
            </a:solidFill>
            <a:prstDash val="solid"/>
            <a:extLst>
              <a:ext uri="{C807C97D-BFC1-408E-A445-0C87EB9F89A2}">
                <ask:lineSketchStyleProps xmlns:ask="http://schemas.microsoft.com/office/drawing/2018/sketchyshapes">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2400">
                <a:solidFill>
                  <a:schemeClr val="tx1"/>
                </a:solidFill>
                <a:latin typeface="Arial Black" panose="020B0A04020102020204" pitchFamily="34" charset="0"/>
              </a:rPr>
              <a:t>MLP Head</a:t>
            </a:r>
            <a:endParaRPr kumimoji="1" lang="ja-JP" altLang="en-US" sz="2400">
              <a:solidFill>
                <a:schemeClr val="tx1"/>
              </a:solidFill>
              <a:latin typeface="Arial Black" panose="020B0A04020102020204" pitchFamily="34" charset="0"/>
            </a:endParaRPr>
          </a:p>
        </p:txBody>
      </p:sp>
    </p:spTree>
    <p:extLst>
      <p:ext uri="{BB962C8B-B14F-4D97-AF65-F5344CB8AC3E}">
        <p14:creationId xmlns:p14="http://schemas.microsoft.com/office/powerpoint/2010/main" val="3532866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fade">
                                      <p:cBhvr>
                                        <p:cTn id="13" dur="500"/>
                                        <p:tgtEl>
                                          <p:spTgt spid="2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3"/>
                                        </p:tgtEl>
                                        <p:attrNameLst>
                                          <p:attrName>style.visibility</p:attrName>
                                        </p:attrNameLst>
                                      </p:cBhvr>
                                      <p:to>
                                        <p:strVal val="visible"/>
                                      </p:to>
                                    </p:set>
                                    <p:animEffect transition="in" filter="fade">
                                      <p:cBhvr>
                                        <p:cTn id="16" dur="500"/>
                                        <p:tgtEl>
                                          <p:spTgt spid="33"/>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5"/>
                                        </p:tgtEl>
                                        <p:attrNameLst>
                                          <p:attrName>style.visibility</p:attrName>
                                        </p:attrNameLst>
                                      </p:cBhvr>
                                      <p:to>
                                        <p:strVal val="visible"/>
                                      </p:to>
                                    </p:set>
                                    <p:animEffect transition="in" filter="fade">
                                      <p:cBhvr>
                                        <p:cTn id="25" dur="500"/>
                                        <p:tgtEl>
                                          <p:spTgt spid="35"/>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24"/>
                                        </p:tgtEl>
                                        <p:attrNameLst>
                                          <p:attrName>style.visibility</p:attrName>
                                        </p:attrNameLst>
                                      </p:cBhvr>
                                      <p:to>
                                        <p:strVal val="visible"/>
                                      </p:to>
                                    </p:set>
                                    <p:animEffect transition="in" filter="fade">
                                      <p:cBhvr>
                                        <p:cTn id="30" dur="500"/>
                                        <p:tgtEl>
                                          <p:spTgt spid="24"/>
                                        </p:tgtEl>
                                      </p:cBhvr>
                                    </p:animEffect>
                                  </p:childTnLst>
                                </p:cTn>
                              </p:par>
                              <p:par>
                                <p:cTn id="31" presetID="1" presetClass="entr" presetSubtype="0" fill="hold" grpId="0" nodeType="withEffect">
                                  <p:stCondLst>
                                    <p:cond delay="0"/>
                                  </p:stCondLst>
                                  <p:childTnLst>
                                    <p:set>
                                      <p:cBhvr>
                                        <p:cTn id="32" dur="1" fill="hold">
                                          <p:stCondLst>
                                            <p:cond delay="0"/>
                                          </p:stCondLst>
                                        </p:cTn>
                                        <p:tgtEl>
                                          <p:spTgt spid="29"/>
                                        </p:tgtEl>
                                        <p:attrNameLst>
                                          <p:attrName>style.visibility</p:attrName>
                                        </p:attrNameLst>
                                      </p:cBhvr>
                                      <p:to>
                                        <p:strVal val="visible"/>
                                      </p:to>
                                    </p:set>
                                  </p:childTnLst>
                                </p:cTn>
                              </p:par>
                              <p:par>
                                <p:cTn id="33" presetID="10" presetClass="entr" presetSubtype="0" fill="hold" grpId="0" nodeType="with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fade">
                                      <p:cBhvr>
                                        <p:cTn id="35" dur="500"/>
                                        <p:tgtEl>
                                          <p:spTgt spid="11"/>
                                        </p:tgtEl>
                                      </p:cBhvr>
                                    </p:animEffect>
                                  </p:childTnLst>
                                </p:cTn>
                              </p:par>
                              <p:par>
                                <p:cTn id="36" presetID="10" presetClass="entr" presetSubtype="0" fill="hold" nodeType="withEffect">
                                  <p:stCondLst>
                                    <p:cond delay="0"/>
                                  </p:stCondLst>
                                  <p:childTnLst>
                                    <p:set>
                                      <p:cBhvr>
                                        <p:cTn id="37" dur="1" fill="hold">
                                          <p:stCondLst>
                                            <p:cond delay="0"/>
                                          </p:stCondLst>
                                        </p:cTn>
                                        <p:tgtEl>
                                          <p:spTgt spid="8"/>
                                        </p:tgtEl>
                                        <p:attrNameLst>
                                          <p:attrName>style.visibility</p:attrName>
                                        </p:attrNameLst>
                                      </p:cBhvr>
                                      <p:to>
                                        <p:strVal val="visible"/>
                                      </p:to>
                                    </p:set>
                                    <p:animEffect transition="in" filter="fade">
                                      <p:cBhvr>
                                        <p:cTn id="38" dur="500"/>
                                        <p:tgtEl>
                                          <p:spTgt spid="8"/>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2"/>
                                        </p:tgtEl>
                                        <p:attrNameLst>
                                          <p:attrName>style.visibility</p:attrName>
                                        </p:attrNameLst>
                                      </p:cBhvr>
                                      <p:to>
                                        <p:strVal val="visible"/>
                                      </p:to>
                                    </p:set>
                                    <p:animEffect transition="in" filter="fade">
                                      <p:cBhvr>
                                        <p:cTn id="41" dur="500"/>
                                        <p:tgtEl>
                                          <p:spTgt spid="12"/>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fade">
                                      <p:cBhvr>
                                        <p:cTn id="44" dur="500"/>
                                        <p:tgtEl>
                                          <p:spTgt spid="13"/>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fade">
                                      <p:cBhvr>
                                        <p:cTn id="47" dur="500"/>
                                        <p:tgtEl>
                                          <p:spTgt spid="14"/>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500"/>
                                        <p:tgtEl>
                                          <p:spTgt spid="15"/>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6"/>
                                        </p:tgtEl>
                                        <p:attrNameLst>
                                          <p:attrName>style.visibility</p:attrName>
                                        </p:attrNameLst>
                                      </p:cBhvr>
                                      <p:to>
                                        <p:strVal val="visible"/>
                                      </p:to>
                                    </p:set>
                                    <p:animEffect transition="in" filter="fade">
                                      <p:cBhvr>
                                        <p:cTn id="53" dur="500"/>
                                        <p:tgtEl>
                                          <p:spTgt spid="16"/>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17"/>
                                        </p:tgtEl>
                                        <p:attrNameLst>
                                          <p:attrName>style.visibility</p:attrName>
                                        </p:attrNameLst>
                                      </p:cBhvr>
                                      <p:to>
                                        <p:strVal val="visible"/>
                                      </p:to>
                                    </p:set>
                                    <p:animEffect transition="in" filter="fade">
                                      <p:cBhvr>
                                        <p:cTn id="56" dur="500"/>
                                        <p:tgtEl>
                                          <p:spTgt spid="17"/>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18"/>
                                        </p:tgtEl>
                                        <p:attrNameLst>
                                          <p:attrName>style.visibility</p:attrName>
                                        </p:attrNameLst>
                                      </p:cBhvr>
                                      <p:to>
                                        <p:strVal val="visible"/>
                                      </p:to>
                                    </p:set>
                                    <p:animEffect transition="in" filter="fade">
                                      <p:cBhvr>
                                        <p:cTn id="59" dur="500"/>
                                        <p:tgtEl>
                                          <p:spTgt spid="18"/>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19"/>
                                        </p:tgtEl>
                                        <p:attrNameLst>
                                          <p:attrName>style.visibility</p:attrName>
                                        </p:attrNameLst>
                                      </p:cBhvr>
                                      <p:to>
                                        <p:strVal val="visible"/>
                                      </p:to>
                                    </p:set>
                                    <p:animEffect transition="in" filter="fade">
                                      <p:cBhvr>
                                        <p:cTn id="62" dur="500"/>
                                        <p:tgtEl>
                                          <p:spTgt spid="19"/>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34"/>
                                        </p:tgtEl>
                                        <p:attrNameLst>
                                          <p:attrName>style.visibility</p:attrName>
                                        </p:attrNameLst>
                                      </p:cBhvr>
                                      <p:to>
                                        <p:strVal val="visible"/>
                                      </p:to>
                                    </p:set>
                                    <p:animEffect transition="in" filter="fade">
                                      <p:cBhvr>
                                        <p:cTn id="65" dur="500"/>
                                        <p:tgtEl>
                                          <p:spTgt spid="34"/>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36"/>
                                        </p:tgtEl>
                                        <p:attrNameLst>
                                          <p:attrName>style.visibility</p:attrName>
                                        </p:attrNameLst>
                                      </p:cBhvr>
                                      <p:to>
                                        <p:strVal val="visible"/>
                                      </p:to>
                                    </p:set>
                                    <p:animEffect transition="in" filter="fade">
                                      <p:cBhvr>
                                        <p:cTn id="68" dur="500"/>
                                        <p:tgtEl>
                                          <p:spTgt spid="36"/>
                                        </p:tgtEl>
                                      </p:cBhvr>
                                    </p:animEffect>
                                  </p:childTnLst>
                                </p:cTn>
                              </p:par>
                              <p:par>
                                <p:cTn id="69" presetID="10" presetClass="entr" presetSubtype="0" fill="hold" nodeType="withEffect">
                                  <p:stCondLst>
                                    <p:cond delay="0"/>
                                  </p:stCondLst>
                                  <p:childTnLst>
                                    <p:set>
                                      <p:cBhvr>
                                        <p:cTn id="70" dur="1" fill="hold">
                                          <p:stCondLst>
                                            <p:cond delay="0"/>
                                          </p:stCondLst>
                                        </p:cTn>
                                        <p:tgtEl>
                                          <p:spTgt spid="49"/>
                                        </p:tgtEl>
                                        <p:attrNameLst>
                                          <p:attrName>style.visibility</p:attrName>
                                        </p:attrNameLst>
                                      </p:cBhvr>
                                      <p:to>
                                        <p:strVal val="visible"/>
                                      </p:to>
                                    </p:set>
                                    <p:animEffect transition="in" filter="fade">
                                      <p:cBhvr>
                                        <p:cTn id="71" dur="500"/>
                                        <p:tgtEl>
                                          <p:spTgt spid="49"/>
                                        </p:tgtEl>
                                      </p:cBhvr>
                                    </p:animEffect>
                                  </p:childTnLst>
                                </p:cTn>
                              </p:par>
                              <p:par>
                                <p:cTn id="72" presetID="10" presetClass="entr" presetSubtype="0" fill="hold" nodeType="withEffect">
                                  <p:stCondLst>
                                    <p:cond delay="0"/>
                                  </p:stCondLst>
                                  <p:childTnLst>
                                    <p:set>
                                      <p:cBhvr>
                                        <p:cTn id="73" dur="1" fill="hold">
                                          <p:stCondLst>
                                            <p:cond delay="0"/>
                                          </p:stCondLst>
                                        </p:cTn>
                                        <p:tgtEl>
                                          <p:spTgt spid="54"/>
                                        </p:tgtEl>
                                        <p:attrNameLst>
                                          <p:attrName>style.visibility</p:attrName>
                                        </p:attrNameLst>
                                      </p:cBhvr>
                                      <p:to>
                                        <p:strVal val="visible"/>
                                      </p:to>
                                    </p:set>
                                    <p:animEffect transition="in" filter="fade">
                                      <p:cBhvr>
                                        <p:cTn id="74" dur="500"/>
                                        <p:tgtEl>
                                          <p:spTgt spid="54"/>
                                        </p:tgtEl>
                                      </p:cBhvr>
                                    </p:animEffect>
                                  </p:childTnLst>
                                </p:cTn>
                              </p:par>
                              <p:par>
                                <p:cTn id="75" presetID="10" presetClass="entr" presetSubtype="0" fill="hold" nodeType="withEffect">
                                  <p:stCondLst>
                                    <p:cond delay="0"/>
                                  </p:stCondLst>
                                  <p:childTnLst>
                                    <p:set>
                                      <p:cBhvr>
                                        <p:cTn id="76" dur="1" fill="hold">
                                          <p:stCondLst>
                                            <p:cond delay="0"/>
                                          </p:stCondLst>
                                        </p:cTn>
                                        <p:tgtEl>
                                          <p:spTgt spid="55"/>
                                        </p:tgtEl>
                                        <p:attrNameLst>
                                          <p:attrName>style.visibility</p:attrName>
                                        </p:attrNameLst>
                                      </p:cBhvr>
                                      <p:to>
                                        <p:strVal val="visible"/>
                                      </p:to>
                                    </p:set>
                                    <p:animEffect transition="in" filter="fade">
                                      <p:cBhvr>
                                        <p:cTn id="77" dur="500"/>
                                        <p:tgtEl>
                                          <p:spTgt spid="55"/>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56"/>
                                        </p:tgtEl>
                                        <p:attrNameLst>
                                          <p:attrName>style.visibility</p:attrName>
                                        </p:attrNameLst>
                                      </p:cBhvr>
                                      <p:to>
                                        <p:strVal val="visible"/>
                                      </p:to>
                                    </p:set>
                                    <p:animEffect transition="in" filter="fade">
                                      <p:cBhvr>
                                        <p:cTn id="80" dur="500"/>
                                        <p:tgtEl>
                                          <p:spTgt spid="56"/>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60"/>
                                        </p:tgtEl>
                                        <p:attrNameLst>
                                          <p:attrName>style.visibility</p:attrName>
                                        </p:attrNameLst>
                                      </p:cBhvr>
                                      <p:to>
                                        <p:strVal val="visible"/>
                                      </p:to>
                                    </p:set>
                                    <p:animEffect transition="in" filter="fade">
                                      <p:cBhvr>
                                        <p:cTn id="83" dur="500"/>
                                        <p:tgtEl>
                                          <p:spTgt spid="60"/>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64"/>
                                        </p:tgtEl>
                                        <p:attrNameLst>
                                          <p:attrName>style.visibility</p:attrName>
                                        </p:attrNameLst>
                                      </p:cBhvr>
                                      <p:to>
                                        <p:strVal val="visible"/>
                                      </p:to>
                                    </p:set>
                                    <p:animEffect transition="in" filter="fade">
                                      <p:cBhvr>
                                        <p:cTn id="86" dur="500"/>
                                        <p:tgtEl>
                                          <p:spTgt spid="64"/>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nodeType="clickEffect">
                                  <p:stCondLst>
                                    <p:cond delay="0"/>
                                  </p:stCondLst>
                                  <p:childTnLst>
                                    <p:set>
                                      <p:cBhvr>
                                        <p:cTn id="90" dur="1" fill="hold">
                                          <p:stCondLst>
                                            <p:cond delay="0"/>
                                          </p:stCondLst>
                                        </p:cTn>
                                        <p:tgtEl>
                                          <p:spTgt spid="65"/>
                                        </p:tgtEl>
                                        <p:attrNameLst>
                                          <p:attrName>style.visibility</p:attrName>
                                        </p:attrNameLst>
                                      </p:cBhvr>
                                      <p:to>
                                        <p:strVal val="visible"/>
                                      </p:to>
                                    </p:set>
                                    <p:animEffect transition="in" filter="fade">
                                      <p:cBhvr>
                                        <p:cTn id="91" dur="500"/>
                                        <p:tgtEl>
                                          <p:spTgt spid="65"/>
                                        </p:tgtEl>
                                      </p:cBhvr>
                                    </p:animEffect>
                                  </p:childTnLst>
                                </p:cTn>
                              </p:par>
                              <p:par>
                                <p:cTn id="92" presetID="10" presetClass="entr" presetSubtype="0" fill="hold" nodeType="withEffect">
                                  <p:stCondLst>
                                    <p:cond delay="0"/>
                                  </p:stCondLst>
                                  <p:childTnLst>
                                    <p:set>
                                      <p:cBhvr>
                                        <p:cTn id="93" dur="1" fill="hold">
                                          <p:stCondLst>
                                            <p:cond delay="0"/>
                                          </p:stCondLst>
                                        </p:cTn>
                                        <p:tgtEl>
                                          <p:spTgt spid="66"/>
                                        </p:tgtEl>
                                        <p:attrNameLst>
                                          <p:attrName>style.visibility</p:attrName>
                                        </p:attrNameLst>
                                      </p:cBhvr>
                                      <p:to>
                                        <p:strVal val="visible"/>
                                      </p:to>
                                    </p:set>
                                    <p:animEffect transition="in" filter="fade">
                                      <p:cBhvr>
                                        <p:cTn id="94" dur="500"/>
                                        <p:tgtEl>
                                          <p:spTgt spid="66"/>
                                        </p:tgtEl>
                                      </p:cBhvr>
                                    </p:animEffect>
                                  </p:childTnLst>
                                </p:cTn>
                              </p:par>
                              <p:par>
                                <p:cTn id="95" presetID="10" presetClass="entr" presetSubtype="0" fill="hold" nodeType="withEffect">
                                  <p:stCondLst>
                                    <p:cond delay="0"/>
                                  </p:stCondLst>
                                  <p:childTnLst>
                                    <p:set>
                                      <p:cBhvr>
                                        <p:cTn id="96" dur="1" fill="hold">
                                          <p:stCondLst>
                                            <p:cond delay="0"/>
                                          </p:stCondLst>
                                        </p:cTn>
                                        <p:tgtEl>
                                          <p:spTgt spid="67"/>
                                        </p:tgtEl>
                                        <p:attrNameLst>
                                          <p:attrName>style.visibility</p:attrName>
                                        </p:attrNameLst>
                                      </p:cBhvr>
                                      <p:to>
                                        <p:strVal val="visible"/>
                                      </p:to>
                                    </p:set>
                                    <p:animEffect transition="in" filter="fade">
                                      <p:cBhvr>
                                        <p:cTn id="97" dur="500"/>
                                        <p:tgtEl>
                                          <p:spTgt spid="67"/>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26"/>
                                        </p:tgtEl>
                                        <p:attrNameLst>
                                          <p:attrName>style.visibility</p:attrName>
                                        </p:attrNameLst>
                                      </p:cBhvr>
                                      <p:to>
                                        <p:strVal val="visible"/>
                                      </p:to>
                                    </p:set>
                                    <p:animEffect transition="in" filter="fade">
                                      <p:cBhvr>
                                        <p:cTn id="100" dur="500"/>
                                        <p:tgtEl>
                                          <p:spTgt spid="26"/>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94"/>
                                        </p:tgtEl>
                                        <p:attrNameLst>
                                          <p:attrName>style.visibility</p:attrName>
                                        </p:attrNameLst>
                                      </p:cBhvr>
                                      <p:to>
                                        <p:strVal val="visible"/>
                                      </p:to>
                                    </p:set>
                                    <p:animEffect transition="in" filter="fade">
                                      <p:cBhvr>
                                        <p:cTn id="103" dur="500"/>
                                        <p:tgtEl>
                                          <p:spTgt spid="94"/>
                                        </p:tgtEl>
                                      </p:cBhvr>
                                    </p:animEffect>
                                  </p:childTnLst>
                                </p:cTn>
                              </p:par>
                              <p:par>
                                <p:cTn id="104" presetID="10" presetClass="entr" presetSubtype="0" fill="hold" grpId="0" nodeType="withEffect">
                                  <p:stCondLst>
                                    <p:cond delay="0"/>
                                  </p:stCondLst>
                                  <p:childTnLst>
                                    <p:set>
                                      <p:cBhvr>
                                        <p:cTn id="105" dur="1" fill="hold">
                                          <p:stCondLst>
                                            <p:cond delay="0"/>
                                          </p:stCondLst>
                                        </p:cTn>
                                        <p:tgtEl>
                                          <p:spTgt spid="95"/>
                                        </p:tgtEl>
                                        <p:attrNameLst>
                                          <p:attrName>style.visibility</p:attrName>
                                        </p:attrNameLst>
                                      </p:cBhvr>
                                      <p:to>
                                        <p:strVal val="visible"/>
                                      </p:to>
                                    </p:set>
                                    <p:animEffect transition="in" filter="fade">
                                      <p:cBhvr>
                                        <p:cTn id="106" dur="500"/>
                                        <p:tgtEl>
                                          <p:spTgt spid="95"/>
                                        </p:tgtEl>
                                      </p:cBhvr>
                                    </p:animEffect>
                                  </p:childTnLst>
                                </p:cTn>
                              </p:par>
                              <p:par>
                                <p:cTn id="107" presetID="10" presetClass="entr" presetSubtype="0" fill="hold" grpId="0" nodeType="withEffect">
                                  <p:stCondLst>
                                    <p:cond delay="0"/>
                                  </p:stCondLst>
                                  <p:childTnLst>
                                    <p:set>
                                      <p:cBhvr>
                                        <p:cTn id="108" dur="1" fill="hold">
                                          <p:stCondLst>
                                            <p:cond delay="0"/>
                                          </p:stCondLst>
                                        </p:cTn>
                                        <p:tgtEl>
                                          <p:spTgt spid="96"/>
                                        </p:tgtEl>
                                        <p:attrNameLst>
                                          <p:attrName>style.visibility</p:attrName>
                                        </p:attrNameLst>
                                      </p:cBhvr>
                                      <p:to>
                                        <p:strVal val="visible"/>
                                      </p:to>
                                    </p:set>
                                    <p:animEffect transition="in" filter="fade">
                                      <p:cBhvr>
                                        <p:cTn id="109" dur="500"/>
                                        <p:tgtEl>
                                          <p:spTgt spid="96"/>
                                        </p:tgtEl>
                                      </p:cBhvr>
                                    </p:animEffect>
                                  </p:childTnLst>
                                </p:cTn>
                              </p:par>
                              <p:par>
                                <p:cTn id="110" presetID="10" presetClass="entr" presetSubtype="0" fill="hold" nodeType="withEffect">
                                  <p:stCondLst>
                                    <p:cond delay="0"/>
                                  </p:stCondLst>
                                  <p:childTnLst>
                                    <p:set>
                                      <p:cBhvr>
                                        <p:cTn id="111" dur="1" fill="hold">
                                          <p:stCondLst>
                                            <p:cond delay="0"/>
                                          </p:stCondLst>
                                        </p:cTn>
                                        <p:tgtEl>
                                          <p:spTgt spid="97"/>
                                        </p:tgtEl>
                                        <p:attrNameLst>
                                          <p:attrName>style.visibility</p:attrName>
                                        </p:attrNameLst>
                                      </p:cBhvr>
                                      <p:to>
                                        <p:strVal val="visible"/>
                                      </p:to>
                                    </p:set>
                                    <p:animEffect transition="in" filter="fade">
                                      <p:cBhvr>
                                        <p:cTn id="112" dur="500"/>
                                        <p:tgtEl>
                                          <p:spTgt spid="97"/>
                                        </p:tgtEl>
                                      </p:cBhvr>
                                    </p:animEffect>
                                  </p:childTnLst>
                                </p:cTn>
                              </p:par>
                              <p:par>
                                <p:cTn id="113" presetID="10" presetClass="entr" presetSubtype="0" fill="hold" grpId="0" nodeType="withEffect">
                                  <p:stCondLst>
                                    <p:cond delay="0"/>
                                  </p:stCondLst>
                                  <p:childTnLst>
                                    <p:set>
                                      <p:cBhvr>
                                        <p:cTn id="114" dur="1" fill="hold">
                                          <p:stCondLst>
                                            <p:cond delay="0"/>
                                          </p:stCondLst>
                                        </p:cTn>
                                        <p:tgtEl>
                                          <p:spTgt spid="100"/>
                                        </p:tgtEl>
                                        <p:attrNameLst>
                                          <p:attrName>style.visibility</p:attrName>
                                        </p:attrNameLst>
                                      </p:cBhvr>
                                      <p:to>
                                        <p:strVal val="visible"/>
                                      </p:to>
                                    </p:set>
                                    <p:animEffect transition="in" filter="fade">
                                      <p:cBhvr>
                                        <p:cTn id="115" dur="500"/>
                                        <p:tgtEl>
                                          <p:spTgt spid="100"/>
                                        </p:tgtEl>
                                      </p:cBhvr>
                                    </p:animEffect>
                                  </p:childTnLst>
                                </p:cTn>
                              </p:par>
                              <p:par>
                                <p:cTn id="116" presetID="10" presetClass="entr" presetSubtype="0" fill="hold" grpId="0" nodeType="withEffect">
                                  <p:stCondLst>
                                    <p:cond delay="0"/>
                                  </p:stCondLst>
                                  <p:childTnLst>
                                    <p:set>
                                      <p:cBhvr>
                                        <p:cTn id="117" dur="1" fill="hold">
                                          <p:stCondLst>
                                            <p:cond delay="0"/>
                                          </p:stCondLst>
                                        </p:cTn>
                                        <p:tgtEl>
                                          <p:spTgt spid="101"/>
                                        </p:tgtEl>
                                        <p:attrNameLst>
                                          <p:attrName>style.visibility</p:attrName>
                                        </p:attrNameLst>
                                      </p:cBhvr>
                                      <p:to>
                                        <p:strVal val="visible"/>
                                      </p:to>
                                    </p:set>
                                    <p:animEffect transition="in" filter="fade">
                                      <p:cBhvr>
                                        <p:cTn id="118" dur="500"/>
                                        <p:tgtEl>
                                          <p:spTgt spid="101"/>
                                        </p:tgtEl>
                                      </p:cBhvr>
                                    </p:animEffect>
                                  </p:childTnLst>
                                </p:cTn>
                              </p:par>
                              <p:par>
                                <p:cTn id="119" presetID="10" presetClass="entr" presetSubtype="0" fill="hold" grpId="0" nodeType="withEffect">
                                  <p:stCondLst>
                                    <p:cond delay="0"/>
                                  </p:stCondLst>
                                  <p:childTnLst>
                                    <p:set>
                                      <p:cBhvr>
                                        <p:cTn id="120" dur="1" fill="hold">
                                          <p:stCondLst>
                                            <p:cond delay="0"/>
                                          </p:stCondLst>
                                        </p:cTn>
                                        <p:tgtEl>
                                          <p:spTgt spid="102"/>
                                        </p:tgtEl>
                                        <p:attrNameLst>
                                          <p:attrName>style.visibility</p:attrName>
                                        </p:attrNameLst>
                                      </p:cBhvr>
                                      <p:to>
                                        <p:strVal val="visible"/>
                                      </p:to>
                                    </p:set>
                                    <p:animEffect transition="in" filter="fade">
                                      <p:cBhvr>
                                        <p:cTn id="121" dur="500"/>
                                        <p:tgtEl>
                                          <p:spTgt spid="102"/>
                                        </p:tgtEl>
                                      </p:cBhvr>
                                    </p:animEffect>
                                  </p:childTnLst>
                                </p:cTn>
                              </p:par>
                            </p:childTnLst>
                          </p:cTn>
                        </p:par>
                      </p:childTnLst>
                    </p:cTn>
                  </p:par>
                  <p:par>
                    <p:cTn id="122" fill="hold">
                      <p:stCondLst>
                        <p:cond delay="indefinite"/>
                      </p:stCondLst>
                      <p:childTnLst>
                        <p:par>
                          <p:cTn id="123" fill="hold">
                            <p:stCondLst>
                              <p:cond delay="0"/>
                            </p:stCondLst>
                            <p:childTnLst>
                              <p:par>
                                <p:cTn id="124" presetID="10" presetClass="entr" presetSubtype="0" fill="hold" grpId="0" nodeType="clickEffect">
                                  <p:stCondLst>
                                    <p:cond delay="0"/>
                                  </p:stCondLst>
                                  <p:childTnLst>
                                    <p:set>
                                      <p:cBhvr>
                                        <p:cTn id="125" dur="1" fill="hold">
                                          <p:stCondLst>
                                            <p:cond delay="0"/>
                                          </p:stCondLst>
                                        </p:cTn>
                                        <p:tgtEl>
                                          <p:spTgt spid="5"/>
                                        </p:tgtEl>
                                        <p:attrNameLst>
                                          <p:attrName>style.visibility</p:attrName>
                                        </p:attrNameLst>
                                      </p:cBhvr>
                                      <p:to>
                                        <p:strVal val="visible"/>
                                      </p:to>
                                    </p:set>
                                    <p:animEffect transition="in" filter="fade">
                                      <p:cBhvr>
                                        <p:cTn id="126" dur="500"/>
                                        <p:tgtEl>
                                          <p:spTgt spid="5"/>
                                        </p:tgtEl>
                                      </p:cBhvr>
                                    </p:animEffect>
                                  </p:childTnLst>
                                </p:cTn>
                              </p:par>
                              <p:par>
                                <p:cTn id="127" presetID="10" presetClass="entr" presetSubtype="0" fill="hold" nodeType="withEffect">
                                  <p:stCondLst>
                                    <p:cond delay="0"/>
                                  </p:stCondLst>
                                  <p:childTnLst>
                                    <p:set>
                                      <p:cBhvr>
                                        <p:cTn id="128" dur="1" fill="hold">
                                          <p:stCondLst>
                                            <p:cond delay="0"/>
                                          </p:stCondLst>
                                        </p:cTn>
                                        <p:tgtEl>
                                          <p:spTgt spid="59"/>
                                        </p:tgtEl>
                                        <p:attrNameLst>
                                          <p:attrName>style.visibility</p:attrName>
                                        </p:attrNameLst>
                                      </p:cBhvr>
                                      <p:to>
                                        <p:strVal val="visible"/>
                                      </p:to>
                                    </p:set>
                                    <p:animEffect transition="in" filter="fade">
                                      <p:cBhvr>
                                        <p:cTn id="129" dur="500"/>
                                        <p:tgtEl>
                                          <p:spTgt spid="59"/>
                                        </p:tgtEl>
                                      </p:cBhvr>
                                    </p:animEffect>
                                  </p:childTnLst>
                                </p:cTn>
                              </p:par>
                              <p:par>
                                <p:cTn id="130" presetID="10" presetClass="entr" presetSubtype="0" fill="hold" nodeType="withEffect">
                                  <p:stCondLst>
                                    <p:cond delay="0"/>
                                  </p:stCondLst>
                                  <p:childTnLst>
                                    <p:set>
                                      <p:cBhvr>
                                        <p:cTn id="131" dur="1" fill="hold">
                                          <p:stCondLst>
                                            <p:cond delay="0"/>
                                          </p:stCondLst>
                                        </p:cTn>
                                        <p:tgtEl>
                                          <p:spTgt spid="32"/>
                                        </p:tgtEl>
                                        <p:attrNameLst>
                                          <p:attrName>style.visibility</p:attrName>
                                        </p:attrNameLst>
                                      </p:cBhvr>
                                      <p:to>
                                        <p:strVal val="visible"/>
                                      </p:to>
                                    </p:set>
                                    <p:animEffect transition="in" filter="fade">
                                      <p:cBhvr>
                                        <p:cTn id="132" dur="500"/>
                                        <p:tgtEl>
                                          <p:spTgt spid="32"/>
                                        </p:tgtEl>
                                      </p:cBhvr>
                                    </p:animEffect>
                                  </p:childTnLst>
                                </p:cTn>
                              </p:par>
                              <p:par>
                                <p:cTn id="133" presetID="10" presetClass="entr" presetSubtype="0" fill="hold" grpId="0" nodeType="withEffect">
                                  <p:stCondLst>
                                    <p:cond delay="0"/>
                                  </p:stCondLst>
                                  <p:childTnLst>
                                    <p:set>
                                      <p:cBhvr>
                                        <p:cTn id="134" dur="1" fill="hold">
                                          <p:stCondLst>
                                            <p:cond delay="0"/>
                                          </p:stCondLst>
                                        </p:cTn>
                                        <p:tgtEl>
                                          <p:spTgt spid="89"/>
                                        </p:tgtEl>
                                        <p:attrNameLst>
                                          <p:attrName>style.visibility</p:attrName>
                                        </p:attrNameLst>
                                      </p:cBhvr>
                                      <p:to>
                                        <p:strVal val="visible"/>
                                      </p:to>
                                    </p:set>
                                    <p:animEffect transition="in" filter="fade">
                                      <p:cBhvr>
                                        <p:cTn id="135" dur="500"/>
                                        <p:tgtEl>
                                          <p:spTgt spid="89"/>
                                        </p:tgtEl>
                                      </p:cBhvr>
                                    </p:animEffect>
                                  </p:childTnLst>
                                </p:cTn>
                              </p:par>
                              <p:par>
                                <p:cTn id="136" presetID="10" presetClass="entr" presetSubtype="0" fill="hold" grpId="0" nodeType="withEffect">
                                  <p:stCondLst>
                                    <p:cond delay="0"/>
                                  </p:stCondLst>
                                  <p:childTnLst>
                                    <p:set>
                                      <p:cBhvr>
                                        <p:cTn id="137" dur="1" fill="hold">
                                          <p:stCondLst>
                                            <p:cond delay="0"/>
                                          </p:stCondLst>
                                        </p:cTn>
                                        <p:tgtEl>
                                          <p:spTgt spid="90"/>
                                        </p:tgtEl>
                                        <p:attrNameLst>
                                          <p:attrName>style.visibility</p:attrName>
                                        </p:attrNameLst>
                                      </p:cBhvr>
                                      <p:to>
                                        <p:strVal val="visible"/>
                                      </p:to>
                                    </p:set>
                                    <p:animEffect transition="in" filter="fade">
                                      <p:cBhvr>
                                        <p:cTn id="138" dur="500"/>
                                        <p:tgtEl>
                                          <p:spTgt spid="90"/>
                                        </p:tgtEl>
                                      </p:cBhvr>
                                    </p:animEffect>
                                  </p:childTnLst>
                                </p:cTn>
                              </p:par>
                              <p:par>
                                <p:cTn id="139" presetID="10" presetClass="entr" presetSubtype="0" fill="hold" grpId="0" nodeType="withEffect">
                                  <p:stCondLst>
                                    <p:cond delay="0"/>
                                  </p:stCondLst>
                                  <p:childTnLst>
                                    <p:set>
                                      <p:cBhvr>
                                        <p:cTn id="140" dur="1" fill="hold">
                                          <p:stCondLst>
                                            <p:cond delay="0"/>
                                          </p:stCondLst>
                                        </p:cTn>
                                        <p:tgtEl>
                                          <p:spTgt spid="91"/>
                                        </p:tgtEl>
                                        <p:attrNameLst>
                                          <p:attrName>style.visibility</p:attrName>
                                        </p:attrNameLst>
                                      </p:cBhvr>
                                      <p:to>
                                        <p:strVal val="visible"/>
                                      </p:to>
                                    </p:set>
                                    <p:animEffect transition="in" filter="fade">
                                      <p:cBhvr>
                                        <p:cTn id="141" dur="500"/>
                                        <p:tgtEl>
                                          <p:spTgt spid="91"/>
                                        </p:tgtEl>
                                      </p:cBhvr>
                                    </p:animEffect>
                                  </p:childTnLst>
                                </p:cTn>
                              </p:par>
                              <p:par>
                                <p:cTn id="142" presetID="10" presetClass="entr" presetSubtype="0" fill="hold" grpId="0" nodeType="withEffect">
                                  <p:stCondLst>
                                    <p:cond delay="0"/>
                                  </p:stCondLst>
                                  <p:childTnLst>
                                    <p:set>
                                      <p:cBhvr>
                                        <p:cTn id="143" dur="1" fill="hold">
                                          <p:stCondLst>
                                            <p:cond delay="0"/>
                                          </p:stCondLst>
                                        </p:cTn>
                                        <p:tgtEl>
                                          <p:spTgt spid="92"/>
                                        </p:tgtEl>
                                        <p:attrNameLst>
                                          <p:attrName>style.visibility</p:attrName>
                                        </p:attrNameLst>
                                      </p:cBhvr>
                                      <p:to>
                                        <p:strVal val="visible"/>
                                      </p:to>
                                    </p:set>
                                    <p:animEffect transition="in" filter="fade">
                                      <p:cBhvr>
                                        <p:cTn id="144" dur="500"/>
                                        <p:tgtEl>
                                          <p:spTgt spid="92"/>
                                        </p:tgtEl>
                                      </p:cBhvr>
                                    </p:animEffect>
                                  </p:childTnLst>
                                </p:cTn>
                              </p:par>
                              <p:par>
                                <p:cTn id="145" presetID="10" presetClass="entr" presetSubtype="0" fill="hold" nodeType="withEffect">
                                  <p:stCondLst>
                                    <p:cond delay="0"/>
                                  </p:stCondLst>
                                  <p:childTnLst>
                                    <p:set>
                                      <p:cBhvr>
                                        <p:cTn id="146" dur="1" fill="hold">
                                          <p:stCondLst>
                                            <p:cond delay="0"/>
                                          </p:stCondLst>
                                        </p:cTn>
                                        <p:tgtEl>
                                          <p:spTgt spid="93"/>
                                        </p:tgtEl>
                                        <p:attrNameLst>
                                          <p:attrName>style.visibility</p:attrName>
                                        </p:attrNameLst>
                                      </p:cBhvr>
                                      <p:to>
                                        <p:strVal val="visible"/>
                                      </p:to>
                                    </p:set>
                                    <p:animEffect transition="in" filter="fade">
                                      <p:cBhvr>
                                        <p:cTn id="147" dur="500"/>
                                        <p:tgtEl>
                                          <p:spTgt spid="93"/>
                                        </p:tgtEl>
                                      </p:cBhvr>
                                    </p:animEffect>
                                  </p:childTnLst>
                                </p:cTn>
                              </p:par>
                              <p:par>
                                <p:cTn id="148" presetID="10" presetClass="entr" presetSubtype="0" fill="hold" grpId="0" nodeType="withEffect">
                                  <p:stCondLst>
                                    <p:cond delay="0"/>
                                  </p:stCondLst>
                                  <p:childTnLst>
                                    <p:set>
                                      <p:cBhvr>
                                        <p:cTn id="149" dur="1" fill="hold">
                                          <p:stCondLst>
                                            <p:cond delay="0"/>
                                          </p:stCondLst>
                                        </p:cTn>
                                        <p:tgtEl>
                                          <p:spTgt spid="167"/>
                                        </p:tgtEl>
                                        <p:attrNameLst>
                                          <p:attrName>style.visibility</p:attrName>
                                        </p:attrNameLst>
                                      </p:cBhvr>
                                      <p:to>
                                        <p:strVal val="visible"/>
                                      </p:to>
                                    </p:set>
                                    <p:animEffect transition="in" filter="fade">
                                      <p:cBhvr>
                                        <p:cTn id="150" dur="500"/>
                                        <p:tgtEl>
                                          <p:spTgt spid="167"/>
                                        </p:tgtEl>
                                      </p:cBhvr>
                                    </p:animEffect>
                                  </p:childTnLst>
                                </p:cTn>
                              </p:par>
                              <p:par>
                                <p:cTn id="151" presetID="10" presetClass="entr" presetSubtype="0" fill="hold" grpId="0" nodeType="withEffect">
                                  <p:stCondLst>
                                    <p:cond delay="0"/>
                                  </p:stCondLst>
                                  <p:childTnLst>
                                    <p:set>
                                      <p:cBhvr>
                                        <p:cTn id="152" dur="1" fill="hold">
                                          <p:stCondLst>
                                            <p:cond delay="0"/>
                                          </p:stCondLst>
                                        </p:cTn>
                                        <p:tgtEl>
                                          <p:spTgt spid="22"/>
                                        </p:tgtEl>
                                        <p:attrNameLst>
                                          <p:attrName>style.visibility</p:attrName>
                                        </p:attrNameLst>
                                      </p:cBhvr>
                                      <p:to>
                                        <p:strVal val="visible"/>
                                      </p:to>
                                    </p:set>
                                    <p:animEffect transition="in" filter="fade">
                                      <p:cBhvr>
                                        <p:cTn id="153" dur="500"/>
                                        <p:tgtEl>
                                          <p:spTgt spid="22"/>
                                        </p:tgtEl>
                                      </p:cBhvr>
                                    </p:animEffect>
                                  </p:childTnLst>
                                </p:cTn>
                              </p:par>
                              <p:par>
                                <p:cTn id="154" presetID="10" presetClass="entr" presetSubtype="0" fill="hold" grpId="0" nodeType="withEffect">
                                  <p:stCondLst>
                                    <p:cond delay="0"/>
                                  </p:stCondLst>
                                  <p:childTnLst>
                                    <p:set>
                                      <p:cBhvr>
                                        <p:cTn id="155" dur="1" fill="hold">
                                          <p:stCondLst>
                                            <p:cond delay="0"/>
                                          </p:stCondLst>
                                        </p:cTn>
                                        <p:tgtEl>
                                          <p:spTgt spid="23"/>
                                        </p:tgtEl>
                                        <p:attrNameLst>
                                          <p:attrName>style.visibility</p:attrName>
                                        </p:attrNameLst>
                                      </p:cBhvr>
                                      <p:to>
                                        <p:strVal val="visible"/>
                                      </p:to>
                                    </p:set>
                                    <p:animEffect transition="in" filter="fade">
                                      <p:cBhvr>
                                        <p:cTn id="156" dur="500"/>
                                        <p:tgtEl>
                                          <p:spTgt spid="23"/>
                                        </p:tgtEl>
                                      </p:cBhvr>
                                    </p:animEffect>
                                  </p:childTnLst>
                                </p:cTn>
                              </p:par>
                              <p:par>
                                <p:cTn id="157" presetID="10" presetClass="entr" presetSubtype="0" fill="hold" grpId="0" nodeType="withEffect">
                                  <p:stCondLst>
                                    <p:cond delay="0"/>
                                  </p:stCondLst>
                                  <p:childTnLst>
                                    <p:set>
                                      <p:cBhvr>
                                        <p:cTn id="158" dur="1" fill="hold">
                                          <p:stCondLst>
                                            <p:cond delay="0"/>
                                          </p:stCondLst>
                                        </p:cTn>
                                        <p:tgtEl>
                                          <p:spTgt spid="27"/>
                                        </p:tgtEl>
                                        <p:attrNameLst>
                                          <p:attrName>style.visibility</p:attrName>
                                        </p:attrNameLst>
                                      </p:cBhvr>
                                      <p:to>
                                        <p:strVal val="visible"/>
                                      </p:to>
                                    </p:set>
                                    <p:animEffect transition="in" filter="fade">
                                      <p:cBhvr>
                                        <p:cTn id="159" dur="500"/>
                                        <p:tgtEl>
                                          <p:spTgt spid="27"/>
                                        </p:tgtEl>
                                      </p:cBhvr>
                                    </p:animEffect>
                                  </p:childTnLst>
                                </p:cTn>
                              </p:par>
                              <p:par>
                                <p:cTn id="160" presetID="10" presetClass="entr" presetSubtype="0" fill="hold" grpId="0" nodeType="withEffect">
                                  <p:stCondLst>
                                    <p:cond delay="0"/>
                                  </p:stCondLst>
                                  <p:childTnLst>
                                    <p:set>
                                      <p:cBhvr>
                                        <p:cTn id="161" dur="1" fill="hold">
                                          <p:stCondLst>
                                            <p:cond delay="0"/>
                                          </p:stCondLst>
                                        </p:cTn>
                                        <p:tgtEl>
                                          <p:spTgt spid="30"/>
                                        </p:tgtEl>
                                        <p:attrNameLst>
                                          <p:attrName>style.visibility</p:attrName>
                                        </p:attrNameLst>
                                      </p:cBhvr>
                                      <p:to>
                                        <p:strVal val="visible"/>
                                      </p:to>
                                    </p:set>
                                    <p:animEffect transition="in" filter="fade">
                                      <p:cBhvr>
                                        <p:cTn id="162" dur="500"/>
                                        <p:tgtEl>
                                          <p:spTgt spid="30"/>
                                        </p:tgtEl>
                                      </p:cBhvr>
                                    </p:animEffect>
                                  </p:childTnLst>
                                </p:cTn>
                              </p:par>
                              <p:par>
                                <p:cTn id="163" presetID="10" presetClass="entr" presetSubtype="0" fill="hold" grpId="0" nodeType="withEffect">
                                  <p:stCondLst>
                                    <p:cond delay="0"/>
                                  </p:stCondLst>
                                  <p:childTnLst>
                                    <p:set>
                                      <p:cBhvr>
                                        <p:cTn id="164" dur="1" fill="hold">
                                          <p:stCondLst>
                                            <p:cond delay="0"/>
                                          </p:stCondLst>
                                        </p:cTn>
                                        <p:tgtEl>
                                          <p:spTgt spid="31"/>
                                        </p:tgtEl>
                                        <p:attrNameLst>
                                          <p:attrName>style.visibility</p:attrName>
                                        </p:attrNameLst>
                                      </p:cBhvr>
                                      <p:to>
                                        <p:strVal val="visible"/>
                                      </p:to>
                                    </p:set>
                                    <p:animEffect transition="in" filter="fade">
                                      <p:cBhvr>
                                        <p:cTn id="165" dur="500"/>
                                        <p:tgtEl>
                                          <p:spTgt spid="31"/>
                                        </p:tgtEl>
                                      </p:cBhvr>
                                    </p:animEffect>
                                  </p:childTnLst>
                                </p:cTn>
                              </p:par>
                              <p:par>
                                <p:cTn id="166" presetID="10" presetClass="entr" presetSubtype="0" fill="hold" nodeType="withEffect">
                                  <p:stCondLst>
                                    <p:cond delay="0"/>
                                  </p:stCondLst>
                                  <p:childTnLst>
                                    <p:set>
                                      <p:cBhvr>
                                        <p:cTn id="167" dur="1" fill="hold">
                                          <p:stCondLst>
                                            <p:cond delay="0"/>
                                          </p:stCondLst>
                                        </p:cTn>
                                        <p:tgtEl>
                                          <p:spTgt spid="39"/>
                                        </p:tgtEl>
                                        <p:attrNameLst>
                                          <p:attrName>style.visibility</p:attrName>
                                        </p:attrNameLst>
                                      </p:cBhvr>
                                      <p:to>
                                        <p:strVal val="visible"/>
                                      </p:to>
                                    </p:set>
                                    <p:animEffect transition="in" filter="fade">
                                      <p:cBhvr>
                                        <p:cTn id="168" dur="500"/>
                                        <p:tgtEl>
                                          <p:spTgt spid="39"/>
                                        </p:tgtEl>
                                      </p:cBhvr>
                                    </p:animEffect>
                                  </p:childTnLst>
                                </p:cTn>
                              </p:par>
                              <p:par>
                                <p:cTn id="169" presetID="10" presetClass="entr" presetSubtype="0" fill="hold" nodeType="withEffect">
                                  <p:stCondLst>
                                    <p:cond delay="0"/>
                                  </p:stCondLst>
                                  <p:childTnLst>
                                    <p:set>
                                      <p:cBhvr>
                                        <p:cTn id="170" dur="1" fill="hold">
                                          <p:stCondLst>
                                            <p:cond delay="0"/>
                                          </p:stCondLst>
                                        </p:cTn>
                                        <p:tgtEl>
                                          <p:spTgt spid="45"/>
                                        </p:tgtEl>
                                        <p:attrNameLst>
                                          <p:attrName>style.visibility</p:attrName>
                                        </p:attrNameLst>
                                      </p:cBhvr>
                                      <p:to>
                                        <p:strVal val="visible"/>
                                      </p:to>
                                    </p:set>
                                    <p:animEffect transition="in" filter="fade">
                                      <p:cBhvr>
                                        <p:cTn id="171" dur="500"/>
                                        <p:tgtEl>
                                          <p:spTgt spid="45"/>
                                        </p:tgtEl>
                                      </p:cBhvr>
                                    </p:animEffect>
                                  </p:childTnLst>
                                </p:cTn>
                              </p:par>
                              <p:par>
                                <p:cTn id="172" presetID="10" presetClass="entr" presetSubtype="0" fill="hold" grpId="0" nodeType="withEffect">
                                  <p:stCondLst>
                                    <p:cond delay="0"/>
                                  </p:stCondLst>
                                  <p:childTnLst>
                                    <p:set>
                                      <p:cBhvr>
                                        <p:cTn id="173" dur="1" fill="hold">
                                          <p:stCondLst>
                                            <p:cond delay="0"/>
                                          </p:stCondLst>
                                        </p:cTn>
                                        <p:tgtEl>
                                          <p:spTgt spid="53"/>
                                        </p:tgtEl>
                                        <p:attrNameLst>
                                          <p:attrName>style.visibility</p:attrName>
                                        </p:attrNameLst>
                                      </p:cBhvr>
                                      <p:to>
                                        <p:strVal val="visible"/>
                                      </p:to>
                                    </p:set>
                                    <p:animEffect transition="in" filter="fade">
                                      <p:cBhvr>
                                        <p:cTn id="174" dur="500"/>
                                        <p:tgtEl>
                                          <p:spTgt spid="53"/>
                                        </p:tgtEl>
                                      </p:cBhvr>
                                    </p:animEffect>
                                  </p:childTnLst>
                                </p:cTn>
                              </p:par>
                              <p:par>
                                <p:cTn id="175" presetID="10" presetClass="entr" presetSubtype="0" fill="hold" grpId="0" nodeType="withEffect">
                                  <p:stCondLst>
                                    <p:cond delay="0"/>
                                  </p:stCondLst>
                                  <p:childTnLst>
                                    <p:set>
                                      <p:cBhvr>
                                        <p:cTn id="176" dur="1" fill="hold">
                                          <p:stCondLst>
                                            <p:cond delay="0"/>
                                          </p:stCondLst>
                                        </p:cTn>
                                        <p:tgtEl>
                                          <p:spTgt spid="57"/>
                                        </p:tgtEl>
                                        <p:attrNameLst>
                                          <p:attrName>style.visibility</p:attrName>
                                        </p:attrNameLst>
                                      </p:cBhvr>
                                      <p:to>
                                        <p:strVal val="visible"/>
                                      </p:to>
                                    </p:set>
                                    <p:animEffect transition="in" filter="fade">
                                      <p:cBhvr>
                                        <p:cTn id="177" dur="500"/>
                                        <p:tgtEl>
                                          <p:spTgt spid="57"/>
                                        </p:tgtEl>
                                      </p:cBhvr>
                                    </p:animEffect>
                                  </p:childTnLst>
                                </p:cTn>
                              </p:par>
                              <p:par>
                                <p:cTn id="178" presetID="10" presetClass="entr" presetSubtype="0" fill="hold" grpId="0" nodeType="withEffect">
                                  <p:stCondLst>
                                    <p:cond delay="0"/>
                                  </p:stCondLst>
                                  <p:childTnLst>
                                    <p:set>
                                      <p:cBhvr>
                                        <p:cTn id="179" dur="1" fill="hold">
                                          <p:stCondLst>
                                            <p:cond delay="0"/>
                                          </p:stCondLst>
                                        </p:cTn>
                                        <p:tgtEl>
                                          <p:spTgt spid="58"/>
                                        </p:tgtEl>
                                        <p:attrNameLst>
                                          <p:attrName>style.visibility</p:attrName>
                                        </p:attrNameLst>
                                      </p:cBhvr>
                                      <p:to>
                                        <p:strVal val="visible"/>
                                      </p:to>
                                    </p:set>
                                    <p:animEffect transition="in" filter="fade">
                                      <p:cBhvr>
                                        <p:cTn id="180" dur="500"/>
                                        <p:tgtEl>
                                          <p:spTgt spid="58"/>
                                        </p:tgtEl>
                                      </p:cBhvr>
                                    </p:animEffect>
                                  </p:childTnLst>
                                </p:cTn>
                              </p:par>
                              <p:par>
                                <p:cTn id="181" presetID="10" presetClass="entr" presetSubtype="0" fill="hold" grpId="0" nodeType="withEffect">
                                  <p:stCondLst>
                                    <p:cond delay="0"/>
                                  </p:stCondLst>
                                  <p:childTnLst>
                                    <p:set>
                                      <p:cBhvr>
                                        <p:cTn id="182" dur="1" fill="hold">
                                          <p:stCondLst>
                                            <p:cond delay="0"/>
                                          </p:stCondLst>
                                        </p:cTn>
                                        <p:tgtEl>
                                          <p:spTgt spid="68"/>
                                        </p:tgtEl>
                                        <p:attrNameLst>
                                          <p:attrName>style.visibility</p:attrName>
                                        </p:attrNameLst>
                                      </p:cBhvr>
                                      <p:to>
                                        <p:strVal val="visible"/>
                                      </p:to>
                                    </p:set>
                                    <p:animEffect transition="in" filter="fade">
                                      <p:cBhvr>
                                        <p:cTn id="183" dur="500"/>
                                        <p:tgtEl>
                                          <p:spTgt spid="68"/>
                                        </p:tgtEl>
                                      </p:cBhvr>
                                    </p:animEffect>
                                  </p:childTnLst>
                                </p:cTn>
                              </p:par>
                              <p:par>
                                <p:cTn id="184" presetID="10" presetClass="entr" presetSubtype="0" fill="hold" nodeType="withEffect">
                                  <p:stCondLst>
                                    <p:cond delay="0"/>
                                  </p:stCondLst>
                                  <p:childTnLst>
                                    <p:set>
                                      <p:cBhvr>
                                        <p:cTn id="185" dur="1" fill="hold">
                                          <p:stCondLst>
                                            <p:cond delay="0"/>
                                          </p:stCondLst>
                                        </p:cTn>
                                        <p:tgtEl>
                                          <p:spTgt spid="69"/>
                                        </p:tgtEl>
                                        <p:attrNameLst>
                                          <p:attrName>style.visibility</p:attrName>
                                        </p:attrNameLst>
                                      </p:cBhvr>
                                      <p:to>
                                        <p:strVal val="visible"/>
                                      </p:to>
                                    </p:set>
                                    <p:animEffect transition="in" filter="fade">
                                      <p:cBhvr>
                                        <p:cTn id="186" dur="500"/>
                                        <p:tgtEl>
                                          <p:spTgt spid="69"/>
                                        </p:tgtEl>
                                      </p:cBhvr>
                                    </p:animEffect>
                                  </p:childTnLst>
                                </p:cTn>
                              </p:par>
                              <p:par>
                                <p:cTn id="187" presetID="10" presetClass="entr" presetSubtype="0" fill="hold" grpId="0" nodeType="withEffect" nodePh="1">
                                  <p:stCondLst>
                                    <p:cond delay="0"/>
                                  </p:stCondLst>
                                  <p:endCondLst>
                                    <p:cond evt="begin" delay="0">
                                      <p:tn val="187"/>
                                    </p:cond>
                                  </p:endCondLst>
                                  <p:childTnLst>
                                    <p:set>
                                      <p:cBhvr>
                                        <p:cTn id="188" dur="1" fill="hold">
                                          <p:stCondLst>
                                            <p:cond delay="0"/>
                                          </p:stCondLst>
                                        </p:cTn>
                                        <p:tgtEl>
                                          <p:spTgt spid="78"/>
                                        </p:tgtEl>
                                        <p:attrNameLst>
                                          <p:attrName>style.visibility</p:attrName>
                                        </p:attrNameLst>
                                      </p:cBhvr>
                                      <p:to>
                                        <p:strVal val="visible"/>
                                      </p:to>
                                    </p:set>
                                    <p:animEffect transition="in" filter="fade">
                                      <p:cBhvr>
                                        <p:cTn id="189" dur="500"/>
                                        <p:tgtEl>
                                          <p:spTgt spid="78"/>
                                        </p:tgtEl>
                                      </p:cBhvr>
                                    </p:animEffect>
                                  </p:childTnLst>
                                </p:cTn>
                              </p:par>
                              <p:par>
                                <p:cTn id="190" presetID="10" presetClass="entr" presetSubtype="0" fill="hold" nodeType="withEffect">
                                  <p:stCondLst>
                                    <p:cond delay="0"/>
                                  </p:stCondLst>
                                  <p:childTnLst>
                                    <p:set>
                                      <p:cBhvr>
                                        <p:cTn id="191" dur="1" fill="hold">
                                          <p:stCondLst>
                                            <p:cond delay="0"/>
                                          </p:stCondLst>
                                        </p:cTn>
                                        <p:tgtEl>
                                          <p:spTgt spid="79"/>
                                        </p:tgtEl>
                                        <p:attrNameLst>
                                          <p:attrName>style.visibility</p:attrName>
                                        </p:attrNameLst>
                                      </p:cBhvr>
                                      <p:to>
                                        <p:strVal val="visible"/>
                                      </p:to>
                                    </p:set>
                                    <p:animEffect transition="in" filter="fade">
                                      <p:cBhvr>
                                        <p:cTn id="192" dur="500"/>
                                        <p:tgtEl>
                                          <p:spTgt spid="79"/>
                                        </p:tgtEl>
                                      </p:cBhvr>
                                    </p:animEffect>
                                  </p:childTnLst>
                                </p:cTn>
                              </p:par>
                              <p:par>
                                <p:cTn id="193" presetID="10" presetClass="entr" presetSubtype="0" fill="hold" grpId="0" nodeType="withEffect" nodePh="1">
                                  <p:stCondLst>
                                    <p:cond delay="0"/>
                                  </p:stCondLst>
                                  <p:endCondLst>
                                    <p:cond evt="begin" delay="0">
                                      <p:tn val="193"/>
                                    </p:cond>
                                  </p:endCondLst>
                                  <p:childTnLst>
                                    <p:set>
                                      <p:cBhvr>
                                        <p:cTn id="194" dur="1" fill="hold">
                                          <p:stCondLst>
                                            <p:cond delay="0"/>
                                          </p:stCondLst>
                                        </p:cTn>
                                        <p:tgtEl>
                                          <p:spTgt spid="106"/>
                                        </p:tgtEl>
                                        <p:attrNameLst>
                                          <p:attrName>style.visibility</p:attrName>
                                        </p:attrNameLst>
                                      </p:cBhvr>
                                      <p:to>
                                        <p:strVal val="visible"/>
                                      </p:to>
                                    </p:set>
                                    <p:animEffect transition="in" filter="fade">
                                      <p:cBhvr>
                                        <p:cTn id="195" dur="500"/>
                                        <p:tgtEl>
                                          <p:spTgt spid="106"/>
                                        </p:tgtEl>
                                      </p:cBhvr>
                                    </p:animEffect>
                                  </p:childTnLst>
                                </p:cTn>
                              </p:par>
                              <p:par>
                                <p:cTn id="196" presetID="10" presetClass="entr" presetSubtype="0" fill="hold" nodeType="withEffect">
                                  <p:stCondLst>
                                    <p:cond delay="0"/>
                                  </p:stCondLst>
                                  <p:childTnLst>
                                    <p:set>
                                      <p:cBhvr>
                                        <p:cTn id="197" dur="1" fill="hold">
                                          <p:stCondLst>
                                            <p:cond delay="0"/>
                                          </p:stCondLst>
                                        </p:cTn>
                                        <p:tgtEl>
                                          <p:spTgt spid="179"/>
                                        </p:tgtEl>
                                        <p:attrNameLst>
                                          <p:attrName>style.visibility</p:attrName>
                                        </p:attrNameLst>
                                      </p:cBhvr>
                                      <p:to>
                                        <p:strVal val="visible"/>
                                      </p:to>
                                    </p:set>
                                    <p:animEffect transition="in" filter="fade">
                                      <p:cBhvr>
                                        <p:cTn id="198" dur="500"/>
                                        <p:tgtEl>
                                          <p:spTgt spid="179"/>
                                        </p:tgtEl>
                                      </p:cBhvr>
                                    </p:animEffect>
                                  </p:childTnLst>
                                </p:cTn>
                              </p:par>
                              <p:par>
                                <p:cTn id="199" presetID="10" presetClass="entr" presetSubtype="0" fill="hold" nodeType="withEffect">
                                  <p:stCondLst>
                                    <p:cond delay="0"/>
                                  </p:stCondLst>
                                  <p:childTnLst>
                                    <p:set>
                                      <p:cBhvr>
                                        <p:cTn id="200" dur="1" fill="hold">
                                          <p:stCondLst>
                                            <p:cond delay="0"/>
                                          </p:stCondLst>
                                        </p:cTn>
                                        <p:tgtEl>
                                          <p:spTgt spid="175"/>
                                        </p:tgtEl>
                                        <p:attrNameLst>
                                          <p:attrName>style.visibility</p:attrName>
                                        </p:attrNameLst>
                                      </p:cBhvr>
                                      <p:to>
                                        <p:strVal val="visible"/>
                                      </p:to>
                                    </p:set>
                                    <p:animEffect transition="in" filter="fade">
                                      <p:cBhvr>
                                        <p:cTn id="201" dur="500"/>
                                        <p:tgtEl>
                                          <p:spTgt spid="175"/>
                                        </p:tgtEl>
                                      </p:cBhvr>
                                    </p:animEffect>
                                  </p:childTnLst>
                                </p:cTn>
                              </p:par>
                            </p:childTnLst>
                          </p:cTn>
                        </p:par>
                      </p:childTnLst>
                    </p:cTn>
                  </p:par>
                  <p:par>
                    <p:cTn id="202" fill="hold">
                      <p:stCondLst>
                        <p:cond delay="indefinite"/>
                      </p:stCondLst>
                      <p:childTnLst>
                        <p:par>
                          <p:cTn id="203" fill="hold">
                            <p:stCondLst>
                              <p:cond delay="0"/>
                            </p:stCondLst>
                            <p:childTnLst>
                              <p:par>
                                <p:cTn id="204" presetID="10" presetClass="entr" presetSubtype="0" fill="hold" nodeType="clickEffect">
                                  <p:stCondLst>
                                    <p:cond delay="0"/>
                                  </p:stCondLst>
                                  <p:childTnLst>
                                    <p:set>
                                      <p:cBhvr>
                                        <p:cTn id="205" dur="1" fill="hold">
                                          <p:stCondLst>
                                            <p:cond delay="0"/>
                                          </p:stCondLst>
                                        </p:cTn>
                                        <p:tgtEl>
                                          <p:spTgt spid="111"/>
                                        </p:tgtEl>
                                        <p:attrNameLst>
                                          <p:attrName>style.visibility</p:attrName>
                                        </p:attrNameLst>
                                      </p:cBhvr>
                                      <p:to>
                                        <p:strVal val="visible"/>
                                      </p:to>
                                    </p:set>
                                    <p:animEffect transition="in" filter="fade">
                                      <p:cBhvr>
                                        <p:cTn id="206" dur="500"/>
                                        <p:tgtEl>
                                          <p:spTgt spid="111"/>
                                        </p:tgtEl>
                                      </p:cBhvr>
                                    </p:animEffect>
                                  </p:childTnLst>
                                </p:cTn>
                              </p:par>
                              <p:par>
                                <p:cTn id="207" presetID="10" presetClass="entr" presetSubtype="0" fill="hold" nodeType="withEffect">
                                  <p:stCondLst>
                                    <p:cond delay="0"/>
                                  </p:stCondLst>
                                  <p:childTnLst>
                                    <p:set>
                                      <p:cBhvr>
                                        <p:cTn id="208" dur="1" fill="hold">
                                          <p:stCondLst>
                                            <p:cond delay="0"/>
                                          </p:stCondLst>
                                        </p:cTn>
                                        <p:tgtEl>
                                          <p:spTgt spid="110"/>
                                        </p:tgtEl>
                                        <p:attrNameLst>
                                          <p:attrName>style.visibility</p:attrName>
                                        </p:attrNameLst>
                                      </p:cBhvr>
                                      <p:to>
                                        <p:strVal val="visible"/>
                                      </p:to>
                                    </p:set>
                                    <p:animEffect transition="in" filter="fade">
                                      <p:cBhvr>
                                        <p:cTn id="209" dur="500"/>
                                        <p:tgtEl>
                                          <p:spTgt spid="110"/>
                                        </p:tgtEl>
                                      </p:cBhvr>
                                    </p:animEffect>
                                  </p:childTnLst>
                                </p:cTn>
                              </p:par>
                              <p:par>
                                <p:cTn id="210" presetID="10" presetClass="entr" presetSubtype="0" fill="hold" nodeType="withEffect">
                                  <p:stCondLst>
                                    <p:cond delay="0"/>
                                  </p:stCondLst>
                                  <p:childTnLst>
                                    <p:set>
                                      <p:cBhvr>
                                        <p:cTn id="211" dur="1" fill="hold">
                                          <p:stCondLst>
                                            <p:cond delay="0"/>
                                          </p:stCondLst>
                                        </p:cTn>
                                        <p:tgtEl>
                                          <p:spTgt spid="104"/>
                                        </p:tgtEl>
                                        <p:attrNameLst>
                                          <p:attrName>style.visibility</p:attrName>
                                        </p:attrNameLst>
                                      </p:cBhvr>
                                      <p:to>
                                        <p:strVal val="visible"/>
                                      </p:to>
                                    </p:set>
                                    <p:animEffect transition="in" filter="fade">
                                      <p:cBhvr>
                                        <p:cTn id="212" dur="500"/>
                                        <p:tgtEl>
                                          <p:spTgt spid="104"/>
                                        </p:tgtEl>
                                      </p:cBhvr>
                                    </p:animEffect>
                                  </p:childTnLst>
                                </p:cTn>
                              </p:par>
                              <p:par>
                                <p:cTn id="213" presetID="10" presetClass="entr" presetSubtype="0" fill="hold" grpId="0" nodeType="withEffect">
                                  <p:stCondLst>
                                    <p:cond delay="0"/>
                                  </p:stCondLst>
                                  <p:childTnLst>
                                    <p:set>
                                      <p:cBhvr>
                                        <p:cTn id="214" dur="1" fill="hold">
                                          <p:stCondLst>
                                            <p:cond delay="0"/>
                                          </p:stCondLst>
                                        </p:cTn>
                                        <p:tgtEl>
                                          <p:spTgt spid="107"/>
                                        </p:tgtEl>
                                        <p:attrNameLst>
                                          <p:attrName>style.visibility</p:attrName>
                                        </p:attrNameLst>
                                      </p:cBhvr>
                                      <p:to>
                                        <p:strVal val="visible"/>
                                      </p:to>
                                    </p:set>
                                    <p:animEffect transition="in" filter="fade">
                                      <p:cBhvr>
                                        <p:cTn id="215" dur="500"/>
                                        <p:tgtEl>
                                          <p:spTgt spid="107"/>
                                        </p:tgtEl>
                                      </p:cBhvr>
                                    </p:animEffect>
                                  </p:childTnLst>
                                </p:cTn>
                              </p:par>
                              <p:par>
                                <p:cTn id="216" presetID="10" presetClass="entr" presetSubtype="0" fill="hold" grpId="0" nodeType="withEffect">
                                  <p:stCondLst>
                                    <p:cond delay="0"/>
                                  </p:stCondLst>
                                  <p:childTnLst>
                                    <p:set>
                                      <p:cBhvr>
                                        <p:cTn id="217" dur="1" fill="hold">
                                          <p:stCondLst>
                                            <p:cond delay="0"/>
                                          </p:stCondLst>
                                        </p:cTn>
                                        <p:tgtEl>
                                          <p:spTgt spid="115"/>
                                        </p:tgtEl>
                                        <p:attrNameLst>
                                          <p:attrName>style.visibility</p:attrName>
                                        </p:attrNameLst>
                                      </p:cBhvr>
                                      <p:to>
                                        <p:strVal val="visible"/>
                                      </p:to>
                                    </p:set>
                                    <p:animEffect transition="in" filter="fade">
                                      <p:cBhvr>
                                        <p:cTn id="218" dur="500"/>
                                        <p:tgtEl>
                                          <p:spTgt spid="115"/>
                                        </p:tgtEl>
                                      </p:cBhvr>
                                    </p:animEffect>
                                  </p:childTnLst>
                                </p:cTn>
                              </p:par>
                              <p:par>
                                <p:cTn id="219" presetID="10" presetClass="entr" presetSubtype="0" fill="hold" grpId="0" nodeType="withEffect">
                                  <p:stCondLst>
                                    <p:cond delay="0"/>
                                  </p:stCondLst>
                                  <p:childTnLst>
                                    <p:set>
                                      <p:cBhvr>
                                        <p:cTn id="220" dur="1" fill="hold">
                                          <p:stCondLst>
                                            <p:cond delay="0"/>
                                          </p:stCondLst>
                                        </p:cTn>
                                        <p:tgtEl>
                                          <p:spTgt spid="116"/>
                                        </p:tgtEl>
                                        <p:attrNameLst>
                                          <p:attrName>style.visibility</p:attrName>
                                        </p:attrNameLst>
                                      </p:cBhvr>
                                      <p:to>
                                        <p:strVal val="visible"/>
                                      </p:to>
                                    </p:set>
                                    <p:animEffect transition="in" filter="fade">
                                      <p:cBhvr>
                                        <p:cTn id="221" dur="500"/>
                                        <p:tgtEl>
                                          <p:spTgt spid="116"/>
                                        </p:tgtEl>
                                      </p:cBhvr>
                                    </p:animEffect>
                                  </p:childTnLst>
                                </p:cTn>
                              </p:par>
                              <p:par>
                                <p:cTn id="222" presetID="10" presetClass="entr" presetSubtype="0" fill="hold" grpId="0" nodeType="withEffect">
                                  <p:stCondLst>
                                    <p:cond delay="0"/>
                                  </p:stCondLst>
                                  <p:childTnLst>
                                    <p:set>
                                      <p:cBhvr>
                                        <p:cTn id="223" dur="1" fill="hold">
                                          <p:stCondLst>
                                            <p:cond delay="0"/>
                                          </p:stCondLst>
                                        </p:cTn>
                                        <p:tgtEl>
                                          <p:spTgt spid="117"/>
                                        </p:tgtEl>
                                        <p:attrNameLst>
                                          <p:attrName>style.visibility</p:attrName>
                                        </p:attrNameLst>
                                      </p:cBhvr>
                                      <p:to>
                                        <p:strVal val="visible"/>
                                      </p:to>
                                    </p:set>
                                    <p:animEffect transition="in" filter="fade">
                                      <p:cBhvr>
                                        <p:cTn id="224" dur="500"/>
                                        <p:tgtEl>
                                          <p:spTgt spid="117"/>
                                        </p:tgtEl>
                                      </p:cBhvr>
                                    </p:animEffect>
                                  </p:childTnLst>
                                </p:cTn>
                              </p:par>
                              <p:par>
                                <p:cTn id="225" presetID="10" presetClass="entr" presetSubtype="0" fill="hold" grpId="0" nodeType="withEffect">
                                  <p:stCondLst>
                                    <p:cond delay="0"/>
                                  </p:stCondLst>
                                  <p:childTnLst>
                                    <p:set>
                                      <p:cBhvr>
                                        <p:cTn id="226" dur="1" fill="hold">
                                          <p:stCondLst>
                                            <p:cond delay="0"/>
                                          </p:stCondLst>
                                        </p:cTn>
                                        <p:tgtEl>
                                          <p:spTgt spid="118"/>
                                        </p:tgtEl>
                                        <p:attrNameLst>
                                          <p:attrName>style.visibility</p:attrName>
                                        </p:attrNameLst>
                                      </p:cBhvr>
                                      <p:to>
                                        <p:strVal val="visible"/>
                                      </p:to>
                                    </p:set>
                                    <p:animEffect transition="in" filter="fade">
                                      <p:cBhvr>
                                        <p:cTn id="227" dur="500"/>
                                        <p:tgtEl>
                                          <p:spTgt spid="118"/>
                                        </p:tgtEl>
                                      </p:cBhvr>
                                    </p:animEffect>
                                  </p:childTnLst>
                                </p:cTn>
                              </p:par>
                              <p:par>
                                <p:cTn id="228" presetID="10" presetClass="entr" presetSubtype="0" fill="hold" grpId="0" nodeType="withEffect">
                                  <p:stCondLst>
                                    <p:cond delay="0"/>
                                  </p:stCondLst>
                                  <p:childTnLst>
                                    <p:set>
                                      <p:cBhvr>
                                        <p:cTn id="229" dur="1" fill="hold">
                                          <p:stCondLst>
                                            <p:cond delay="0"/>
                                          </p:stCondLst>
                                        </p:cTn>
                                        <p:tgtEl>
                                          <p:spTgt spid="119"/>
                                        </p:tgtEl>
                                        <p:attrNameLst>
                                          <p:attrName>style.visibility</p:attrName>
                                        </p:attrNameLst>
                                      </p:cBhvr>
                                      <p:to>
                                        <p:strVal val="visible"/>
                                      </p:to>
                                    </p:set>
                                    <p:animEffect transition="in" filter="fade">
                                      <p:cBhvr>
                                        <p:cTn id="230" dur="500"/>
                                        <p:tgtEl>
                                          <p:spTgt spid="119"/>
                                        </p:tgtEl>
                                      </p:cBhvr>
                                    </p:animEffect>
                                  </p:childTnLst>
                                </p:cTn>
                              </p:par>
                              <p:par>
                                <p:cTn id="231" presetID="10" presetClass="entr" presetSubtype="0" fill="hold" grpId="0" nodeType="withEffect">
                                  <p:stCondLst>
                                    <p:cond delay="0"/>
                                  </p:stCondLst>
                                  <p:childTnLst>
                                    <p:set>
                                      <p:cBhvr>
                                        <p:cTn id="232" dur="1" fill="hold">
                                          <p:stCondLst>
                                            <p:cond delay="0"/>
                                          </p:stCondLst>
                                        </p:cTn>
                                        <p:tgtEl>
                                          <p:spTgt spid="120"/>
                                        </p:tgtEl>
                                        <p:attrNameLst>
                                          <p:attrName>style.visibility</p:attrName>
                                        </p:attrNameLst>
                                      </p:cBhvr>
                                      <p:to>
                                        <p:strVal val="visible"/>
                                      </p:to>
                                    </p:set>
                                    <p:animEffect transition="in" filter="fade">
                                      <p:cBhvr>
                                        <p:cTn id="233" dur="500"/>
                                        <p:tgtEl>
                                          <p:spTgt spid="120"/>
                                        </p:tgtEl>
                                      </p:cBhvr>
                                    </p:animEffect>
                                  </p:childTnLst>
                                </p:cTn>
                              </p:par>
                              <p:par>
                                <p:cTn id="234" presetID="10" presetClass="entr" presetSubtype="0" fill="hold" grpId="0" nodeType="withEffect">
                                  <p:stCondLst>
                                    <p:cond delay="0"/>
                                  </p:stCondLst>
                                  <p:childTnLst>
                                    <p:set>
                                      <p:cBhvr>
                                        <p:cTn id="235" dur="1" fill="hold">
                                          <p:stCondLst>
                                            <p:cond delay="0"/>
                                          </p:stCondLst>
                                        </p:cTn>
                                        <p:tgtEl>
                                          <p:spTgt spid="127"/>
                                        </p:tgtEl>
                                        <p:attrNameLst>
                                          <p:attrName>style.visibility</p:attrName>
                                        </p:attrNameLst>
                                      </p:cBhvr>
                                      <p:to>
                                        <p:strVal val="visible"/>
                                      </p:to>
                                    </p:set>
                                    <p:animEffect transition="in" filter="fade">
                                      <p:cBhvr>
                                        <p:cTn id="236" dur="500"/>
                                        <p:tgtEl>
                                          <p:spTgt spid="127"/>
                                        </p:tgtEl>
                                      </p:cBhvr>
                                    </p:animEffect>
                                  </p:childTnLst>
                                </p:cTn>
                              </p:par>
                              <p:par>
                                <p:cTn id="237" presetID="10" presetClass="entr" presetSubtype="0" fill="hold" grpId="0" nodeType="withEffect">
                                  <p:stCondLst>
                                    <p:cond delay="0"/>
                                  </p:stCondLst>
                                  <p:childTnLst>
                                    <p:set>
                                      <p:cBhvr>
                                        <p:cTn id="238" dur="1" fill="hold">
                                          <p:stCondLst>
                                            <p:cond delay="0"/>
                                          </p:stCondLst>
                                        </p:cTn>
                                        <p:tgtEl>
                                          <p:spTgt spid="128"/>
                                        </p:tgtEl>
                                        <p:attrNameLst>
                                          <p:attrName>style.visibility</p:attrName>
                                        </p:attrNameLst>
                                      </p:cBhvr>
                                      <p:to>
                                        <p:strVal val="visible"/>
                                      </p:to>
                                    </p:set>
                                    <p:animEffect transition="in" filter="fade">
                                      <p:cBhvr>
                                        <p:cTn id="239" dur="500"/>
                                        <p:tgtEl>
                                          <p:spTgt spid="128"/>
                                        </p:tgtEl>
                                      </p:cBhvr>
                                    </p:animEffect>
                                  </p:childTnLst>
                                </p:cTn>
                              </p:par>
                              <p:par>
                                <p:cTn id="240" presetID="1" presetClass="entr" presetSubtype="0" fill="hold" grpId="0" nodeType="withEffect">
                                  <p:stCondLst>
                                    <p:cond delay="0"/>
                                  </p:stCondLst>
                                  <p:childTnLst>
                                    <p:set>
                                      <p:cBhvr>
                                        <p:cTn id="241" dur="1" fill="hold">
                                          <p:stCondLst>
                                            <p:cond delay="0"/>
                                          </p:stCondLst>
                                        </p:cTn>
                                        <p:tgtEl>
                                          <p:spTgt spid="129"/>
                                        </p:tgtEl>
                                        <p:attrNameLst>
                                          <p:attrName>style.visibility</p:attrName>
                                        </p:attrNameLst>
                                      </p:cBhvr>
                                      <p:to>
                                        <p:strVal val="visible"/>
                                      </p:to>
                                    </p:set>
                                  </p:childTnLst>
                                </p:cTn>
                              </p:par>
                              <p:par>
                                <p:cTn id="242" presetID="1" presetClass="entr" presetSubtype="0" fill="hold" grpId="0" nodeType="withEffect">
                                  <p:stCondLst>
                                    <p:cond delay="0"/>
                                  </p:stCondLst>
                                  <p:childTnLst>
                                    <p:set>
                                      <p:cBhvr>
                                        <p:cTn id="243" dur="1" fill="hold">
                                          <p:stCondLst>
                                            <p:cond delay="0"/>
                                          </p:stCondLst>
                                        </p:cTn>
                                        <p:tgtEl>
                                          <p:spTgt spid="1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 grpId="0" animBg="1"/>
      <p:bldP spid="130" grpId="0"/>
      <p:bldP spid="5" grpId="0" animBg="1"/>
      <p:bldP spid="89" grpId="0" animBg="1"/>
      <p:bldP spid="90" grpId="0" animBg="1"/>
      <p:bldP spid="91" grpId="0" animBg="1"/>
      <p:bldP spid="92" grpId="0" animBg="1"/>
      <p:bldP spid="167" grpId="0"/>
      <p:bldP spid="3"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4" grpId="0"/>
      <p:bldP spid="25" grpId="0"/>
      <p:bldP spid="28" grpId="0"/>
      <p:bldP spid="29" grpId="0"/>
      <p:bldP spid="33" grpId="0"/>
      <p:bldP spid="34" grpId="0"/>
      <p:bldP spid="35" grpId="0"/>
      <p:bldP spid="36" grpId="0"/>
      <p:bldP spid="56" grpId="0" animBg="1"/>
      <p:bldP spid="60" grpId="0" animBg="1"/>
      <p:bldP spid="64" grpId="0" animBg="1"/>
      <p:bldP spid="26" grpId="0" animBg="1"/>
      <p:bldP spid="94" grpId="0" animBg="1"/>
      <p:bldP spid="95" grpId="0" animBg="1"/>
      <p:bldP spid="96" grpId="0" animBg="1"/>
      <p:bldP spid="100" grpId="0"/>
      <p:bldP spid="101" grpId="0"/>
      <p:bldP spid="102" grpId="0"/>
      <p:bldP spid="107" grpId="0" animBg="1"/>
      <p:bldP spid="115" grpId="0"/>
      <p:bldP spid="116" grpId="0"/>
      <p:bldP spid="117" grpId="0"/>
      <p:bldP spid="118" grpId="0"/>
      <p:bldP spid="119" grpId="0"/>
      <p:bldP spid="120" grpId="0"/>
      <p:bldP spid="22" grpId="0" animBg="1"/>
      <p:bldP spid="23" grpId="0" animBg="1"/>
      <p:bldP spid="27" grpId="0" animBg="1"/>
      <p:bldP spid="30" grpId="0" animBg="1"/>
      <p:bldP spid="31" grpId="0" animBg="1"/>
      <p:bldP spid="53" grpId="0"/>
      <p:bldP spid="57" grpId="0"/>
      <p:bldP spid="58" grpId="0"/>
      <p:bldP spid="68" grpId="0"/>
      <p:bldP spid="78" grpId="0"/>
      <p:bldP spid="106" grpId="0"/>
      <p:bldP spid="127" grpId="0" animBg="1"/>
      <p:bldP spid="128"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IMING" val="|7.7|6.6|8.4"/>
</p:tagLst>
</file>

<file path=ppt/theme/theme1.xml><?xml version="1.0" encoding="utf-8"?>
<a:theme xmlns:a="http://schemas.openxmlformats.org/drawingml/2006/main" name="レトロスペクト">
  <a:themeElements>
    <a:clrScheme name="レトロスペクト">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レトロスペクト">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レトロスペクト">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9CC26709-368C-4D72-9060-94E5B3FF3CD6}"/>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132299</TotalTime>
  <Words>4092</Words>
  <Application>Microsoft Office PowerPoint</Application>
  <PresentationFormat>ワイド画面</PresentationFormat>
  <Paragraphs>812</Paragraphs>
  <Slides>33</Slides>
  <Notes>19</Notes>
  <HiddenSlides>1</HiddenSlides>
  <MMClips>0</MMClips>
  <ScaleCrop>false</ScaleCrop>
  <HeadingPairs>
    <vt:vector size="6" baseType="variant">
      <vt:variant>
        <vt:lpstr>使用されているフォント</vt:lpstr>
      </vt:variant>
      <vt:variant>
        <vt:i4>12</vt:i4>
      </vt:variant>
      <vt:variant>
        <vt:lpstr>テーマ</vt:lpstr>
      </vt:variant>
      <vt:variant>
        <vt:i4>1</vt:i4>
      </vt:variant>
      <vt:variant>
        <vt:lpstr>スライド タイトル</vt:lpstr>
      </vt:variant>
      <vt:variant>
        <vt:i4>33</vt:i4>
      </vt:variant>
    </vt:vector>
  </HeadingPairs>
  <TitlesOfParts>
    <vt:vector size="46" baseType="lpstr">
      <vt:lpstr>Söhne</vt:lpstr>
      <vt:lpstr>游ゴシック</vt:lpstr>
      <vt:lpstr>Arial</vt:lpstr>
      <vt:lpstr>Arial Black</vt:lpstr>
      <vt:lpstr>Calibri</vt:lpstr>
      <vt:lpstr>Calibri Light</vt:lpstr>
      <vt:lpstr>Cambria Math</vt:lpstr>
      <vt:lpstr>Consolas</vt:lpstr>
      <vt:lpstr>Courier New</vt:lpstr>
      <vt:lpstr>Lato</vt:lpstr>
      <vt:lpstr>Times New Roman</vt:lpstr>
      <vt:lpstr>Wingdings</vt:lpstr>
      <vt:lpstr>レトロスペクト</vt:lpstr>
      <vt:lpstr>物体間の関係性を考慮した 車載カメラ画像からのリスク要因推定</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道路状況に存在する潜むリスク</dc:title>
  <dc:creator>前田 直樹</dc:creator>
  <cp:lastModifiedBy>直樹 前田</cp:lastModifiedBy>
  <cp:revision>613</cp:revision>
  <dcterms:created xsi:type="dcterms:W3CDTF">2023-03-19T19:15:51Z</dcterms:created>
  <dcterms:modified xsi:type="dcterms:W3CDTF">2024-02-26T13:33:07Z</dcterms:modified>
</cp:coreProperties>
</file>